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329" r:id="rId3"/>
    <p:sldId id="330" r:id="rId4"/>
    <p:sldId id="331" r:id="rId5"/>
    <p:sldId id="332" r:id="rId6"/>
    <p:sldId id="333" r:id="rId7"/>
    <p:sldId id="336" r:id="rId8"/>
    <p:sldId id="337" r:id="rId9"/>
    <p:sldId id="338" r:id="rId10"/>
    <p:sldId id="352" r:id="rId11"/>
    <p:sldId id="304" r:id="rId12"/>
    <p:sldId id="309" r:id="rId13"/>
    <p:sldId id="306" r:id="rId14"/>
    <p:sldId id="307" r:id="rId15"/>
    <p:sldId id="292" r:id="rId16"/>
    <p:sldId id="327" r:id="rId17"/>
    <p:sldId id="35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varScale="1">
        <p:scale>
          <a:sx n="93" d="100"/>
          <a:sy n="93" d="100"/>
        </p:scale>
        <p:origin x="92"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B7881-F073-44EF-8035-B17BC539C436}"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6B50E-E6A4-4319-B6E4-FE647B597038}" type="slidenum">
              <a:rPr lang="en-US" smtClean="0"/>
              <a:t>‹#›</a:t>
            </a:fld>
            <a:endParaRPr lang="en-US"/>
          </a:p>
        </p:txBody>
      </p:sp>
    </p:spTree>
    <p:extLst>
      <p:ext uri="{BB962C8B-B14F-4D97-AF65-F5344CB8AC3E}">
        <p14:creationId xmlns:p14="http://schemas.microsoft.com/office/powerpoint/2010/main" val="347205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0F9F7E-28CB-4F26-A434-6473EB52BA45}" type="slidenum">
              <a:rPr lang="en-US" smtClean="0"/>
              <a:t>11</a:t>
            </a:fld>
            <a:endParaRPr lang="en-US"/>
          </a:p>
        </p:txBody>
      </p:sp>
    </p:spTree>
    <p:extLst>
      <p:ext uri="{BB962C8B-B14F-4D97-AF65-F5344CB8AC3E}">
        <p14:creationId xmlns:p14="http://schemas.microsoft.com/office/powerpoint/2010/main" val="41212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F517-F7C5-4A2B-BEEB-D39BD0C54A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5127D3-9788-4809-9001-AC7305EFA4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4DDC5C-0238-420E-8B68-47011B13252D}"/>
              </a:ext>
            </a:extLst>
          </p:cNvPr>
          <p:cNvSpPr>
            <a:spLocks noGrp="1"/>
          </p:cNvSpPr>
          <p:nvPr>
            <p:ph type="dt" sz="half" idx="10"/>
          </p:nvPr>
        </p:nvSpPr>
        <p:spPr/>
        <p:txBody>
          <a:bodyPr/>
          <a:lstStyle/>
          <a:p>
            <a:fld id="{96A39B77-7E2E-44AF-8D54-5698375F47DB}" type="datetimeFigureOut">
              <a:rPr lang="en-US" smtClean="0"/>
              <a:t>8/11/2022</a:t>
            </a:fld>
            <a:endParaRPr lang="en-US"/>
          </a:p>
        </p:txBody>
      </p:sp>
      <p:sp>
        <p:nvSpPr>
          <p:cNvPr id="5" name="Footer Placeholder 4">
            <a:extLst>
              <a:ext uri="{FF2B5EF4-FFF2-40B4-BE49-F238E27FC236}">
                <a16:creationId xmlns:a16="http://schemas.microsoft.com/office/drawing/2014/main" id="{44397EFA-86D3-4008-82C0-94635F37C9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1AF40-F2A1-4DD6-AA97-D3F148590FFB}"/>
              </a:ext>
            </a:extLst>
          </p:cNvPr>
          <p:cNvSpPr>
            <a:spLocks noGrp="1"/>
          </p:cNvSpPr>
          <p:nvPr>
            <p:ph type="sldNum" sz="quarter" idx="12"/>
          </p:nvPr>
        </p:nvSpPr>
        <p:spPr/>
        <p:txBody>
          <a:bodyPr/>
          <a:lstStyle/>
          <a:p>
            <a:fld id="{5D19B082-7A11-4DB8-95AF-48B88E0EDE8E}" type="slidenum">
              <a:rPr lang="en-US" smtClean="0"/>
              <a:t>‹#›</a:t>
            </a:fld>
            <a:endParaRPr lang="en-US"/>
          </a:p>
        </p:txBody>
      </p:sp>
    </p:spTree>
    <p:extLst>
      <p:ext uri="{BB962C8B-B14F-4D97-AF65-F5344CB8AC3E}">
        <p14:creationId xmlns:p14="http://schemas.microsoft.com/office/powerpoint/2010/main" val="164587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84B16-BD2E-4374-B89F-FB8F30A98D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DC04EB-EAAA-4B6D-83ED-77051743E5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A1223-1A7A-443C-BE41-962C20BAB8EB}"/>
              </a:ext>
            </a:extLst>
          </p:cNvPr>
          <p:cNvSpPr>
            <a:spLocks noGrp="1"/>
          </p:cNvSpPr>
          <p:nvPr>
            <p:ph type="dt" sz="half" idx="10"/>
          </p:nvPr>
        </p:nvSpPr>
        <p:spPr/>
        <p:txBody>
          <a:bodyPr/>
          <a:lstStyle/>
          <a:p>
            <a:fld id="{96A39B77-7E2E-44AF-8D54-5698375F47DB}" type="datetimeFigureOut">
              <a:rPr lang="en-US" smtClean="0"/>
              <a:t>8/11/2022</a:t>
            </a:fld>
            <a:endParaRPr lang="en-US"/>
          </a:p>
        </p:txBody>
      </p:sp>
      <p:sp>
        <p:nvSpPr>
          <p:cNvPr id="5" name="Footer Placeholder 4">
            <a:extLst>
              <a:ext uri="{FF2B5EF4-FFF2-40B4-BE49-F238E27FC236}">
                <a16:creationId xmlns:a16="http://schemas.microsoft.com/office/drawing/2014/main" id="{81E76C3E-A295-4E48-97F6-2E0273A11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86A6E-A587-4CA6-BE3B-A2A8CC64EC22}"/>
              </a:ext>
            </a:extLst>
          </p:cNvPr>
          <p:cNvSpPr>
            <a:spLocks noGrp="1"/>
          </p:cNvSpPr>
          <p:nvPr>
            <p:ph type="sldNum" sz="quarter" idx="12"/>
          </p:nvPr>
        </p:nvSpPr>
        <p:spPr/>
        <p:txBody>
          <a:bodyPr/>
          <a:lstStyle/>
          <a:p>
            <a:fld id="{5D19B082-7A11-4DB8-95AF-48B88E0EDE8E}" type="slidenum">
              <a:rPr lang="en-US" smtClean="0"/>
              <a:t>‹#›</a:t>
            </a:fld>
            <a:endParaRPr lang="en-US"/>
          </a:p>
        </p:txBody>
      </p:sp>
    </p:spTree>
    <p:extLst>
      <p:ext uri="{BB962C8B-B14F-4D97-AF65-F5344CB8AC3E}">
        <p14:creationId xmlns:p14="http://schemas.microsoft.com/office/powerpoint/2010/main" val="1838356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75692A-85FD-486D-AA4F-19CC675B0D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E6DFA2-B0E5-4688-A850-A9A9A0ABE9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F625E7-56BC-4783-8DF2-9007B1ACD837}"/>
              </a:ext>
            </a:extLst>
          </p:cNvPr>
          <p:cNvSpPr>
            <a:spLocks noGrp="1"/>
          </p:cNvSpPr>
          <p:nvPr>
            <p:ph type="dt" sz="half" idx="10"/>
          </p:nvPr>
        </p:nvSpPr>
        <p:spPr/>
        <p:txBody>
          <a:bodyPr/>
          <a:lstStyle/>
          <a:p>
            <a:fld id="{96A39B77-7E2E-44AF-8D54-5698375F47DB}" type="datetimeFigureOut">
              <a:rPr lang="en-US" smtClean="0"/>
              <a:t>8/11/2022</a:t>
            </a:fld>
            <a:endParaRPr lang="en-US"/>
          </a:p>
        </p:txBody>
      </p:sp>
      <p:sp>
        <p:nvSpPr>
          <p:cNvPr id="5" name="Footer Placeholder 4">
            <a:extLst>
              <a:ext uri="{FF2B5EF4-FFF2-40B4-BE49-F238E27FC236}">
                <a16:creationId xmlns:a16="http://schemas.microsoft.com/office/drawing/2014/main" id="{4FE84B07-8F08-407D-AADD-F99C1BAD3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14DAB-5522-4AA0-A76E-81074F051F03}"/>
              </a:ext>
            </a:extLst>
          </p:cNvPr>
          <p:cNvSpPr>
            <a:spLocks noGrp="1"/>
          </p:cNvSpPr>
          <p:nvPr>
            <p:ph type="sldNum" sz="quarter" idx="12"/>
          </p:nvPr>
        </p:nvSpPr>
        <p:spPr/>
        <p:txBody>
          <a:bodyPr/>
          <a:lstStyle/>
          <a:p>
            <a:fld id="{5D19B082-7A11-4DB8-95AF-48B88E0EDE8E}" type="slidenum">
              <a:rPr lang="en-US" smtClean="0"/>
              <a:t>‹#›</a:t>
            </a:fld>
            <a:endParaRPr lang="en-US"/>
          </a:p>
        </p:txBody>
      </p:sp>
    </p:spTree>
    <p:extLst>
      <p:ext uri="{BB962C8B-B14F-4D97-AF65-F5344CB8AC3E}">
        <p14:creationId xmlns:p14="http://schemas.microsoft.com/office/powerpoint/2010/main" val="271395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5A97F-8F2F-42AC-9130-355F7A8CBD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B72D2-97D3-470E-AD38-133DAFE83F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1C739-ED11-489E-B690-DEA2A1561016}"/>
              </a:ext>
            </a:extLst>
          </p:cNvPr>
          <p:cNvSpPr>
            <a:spLocks noGrp="1"/>
          </p:cNvSpPr>
          <p:nvPr>
            <p:ph type="dt" sz="half" idx="10"/>
          </p:nvPr>
        </p:nvSpPr>
        <p:spPr/>
        <p:txBody>
          <a:bodyPr/>
          <a:lstStyle/>
          <a:p>
            <a:fld id="{96A39B77-7E2E-44AF-8D54-5698375F47DB}" type="datetimeFigureOut">
              <a:rPr lang="en-US" smtClean="0"/>
              <a:t>8/11/2022</a:t>
            </a:fld>
            <a:endParaRPr lang="en-US"/>
          </a:p>
        </p:txBody>
      </p:sp>
      <p:sp>
        <p:nvSpPr>
          <p:cNvPr id="5" name="Footer Placeholder 4">
            <a:extLst>
              <a:ext uri="{FF2B5EF4-FFF2-40B4-BE49-F238E27FC236}">
                <a16:creationId xmlns:a16="http://schemas.microsoft.com/office/drawing/2014/main" id="{8A5C17C5-CAEA-4277-BD7C-E6E21AE15E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65D65-C2EE-4FE8-9DAF-286D7A39B275}"/>
              </a:ext>
            </a:extLst>
          </p:cNvPr>
          <p:cNvSpPr>
            <a:spLocks noGrp="1"/>
          </p:cNvSpPr>
          <p:nvPr>
            <p:ph type="sldNum" sz="quarter" idx="12"/>
          </p:nvPr>
        </p:nvSpPr>
        <p:spPr/>
        <p:txBody>
          <a:bodyPr/>
          <a:lstStyle/>
          <a:p>
            <a:fld id="{5D19B082-7A11-4DB8-95AF-48B88E0EDE8E}" type="slidenum">
              <a:rPr lang="en-US" smtClean="0"/>
              <a:t>‹#›</a:t>
            </a:fld>
            <a:endParaRPr lang="en-US"/>
          </a:p>
        </p:txBody>
      </p:sp>
    </p:spTree>
    <p:extLst>
      <p:ext uri="{BB962C8B-B14F-4D97-AF65-F5344CB8AC3E}">
        <p14:creationId xmlns:p14="http://schemas.microsoft.com/office/powerpoint/2010/main" val="385447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1872C-9182-493C-8115-81498B6462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1C53FC-A375-4C8E-86DE-D8BABF6AE2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7AB837-A911-439F-BECB-5CBEE47FA849}"/>
              </a:ext>
            </a:extLst>
          </p:cNvPr>
          <p:cNvSpPr>
            <a:spLocks noGrp="1"/>
          </p:cNvSpPr>
          <p:nvPr>
            <p:ph type="dt" sz="half" idx="10"/>
          </p:nvPr>
        </p:nvSpPr>
        <p:spPr/>
        <p:txBody>
          <a:bodyPr/>
          <a:lstStyle/>
          <a:p>
            <a:fld id="{96A39B77-7E2E-44AF-8D54-5698375F47DB}" type="datetimeFigureOut">
              <a:rPr lang="en-US" smtClean="0"/>
              <a:t>8/11/2022</a:t>
            </a:fld>
            <a:endParaRPr lang="en-US"/>
          </a:p>
        </p:txBody>
      </p:sp>
      <p:sp>
        <p:nvSpPr>
          <p:cNvPr id="5" name="Footer Placeholder 4">
            <a:extLst>
              <a:ext uri="{FF2B5EF4-FFF2-40B4-BE49-F238E27FC236}">
                <a16:creationId xmlns:a16="http://schemas.microsoft.com/office/drawing/2014/main" id="{39FA1826-D8B7-4059-821B-05F1FB305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A513B1-15D1-427A-9E06-ECB1B33A95D5}"/>
              </a:ext>
            </a:extLst>
          </p:cNvPr>
          <p:cNvSpPr>
            <a:spLocks noGrp="1"/>
          </p:cNvSpPr>
          <p:nvPr>
            <p:ph type="sldNum" sz="quarter" idx="12"/>
          </p:nvPr>
        </p:nvSpPr>
        <p:spPr/>
        <p:txBody>
          <a:bodyPr/>
          <a:lstStyle/>
          <a:p>
            <a:fld id="{5D19B082-7A11-4DB8-95AF-48B88E0EDE8E}" type="slidenum">
              <a:rPr lang="en-US" smtClean="0"/>
              <a:t>‹#›</a:t>
            </a:fld>
            <a:endParaRPr lang="en-US"/>
          </a:p>
        </p:txBody>
      </p:sp>
    </p:spTree>
    <p:extLst>
      <p:ext uri="{BB962C8B-B14F-4D97-AF65-F5344CB8AC3E}">
        <p14:creationId xmlns:p14="http://schemas.microsoft.com/office/powerpoint/2010/main" val="1273759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E577-B023-48E6-AAC5-97D1792A9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0892C2-9451-420E-8D72-10AF7B8333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3D3F67-6115-4E40-B6F4-DA1A7D79B0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9918D4-E2BC-4DF2-B210-8B6B502A32F2}"/>
              </a:ext>
            </a:extLst>
          </p:cNvPr>
          <p:cNvSpPr>
            <a:spLocks noGrp="1"/>
          </p:cNvSpPr>
          <p:nvPr>
            <p:ph type="dt" sz="half" idx="10"/>
          </p:nvPr>
        </p:nvSpPr>
        <p:spPr/>
        <p:txBody>
          <a:bodyPr/>
          <a:lstStyle/>
          <a:p>
            <a:fld id="{96A39B77-7E2E-44AF-8D54-5698375F47DB}" type="datetimeFigureOut">
              <a:rPr lang="en-US" smtClean="0"/>
              <a:t>8/11/2022</a:t>
            </a:fld>
            <a:endParaRPr lang="en-US"/>
          </a:p>
        </p:txBody>
      </p:sp>
      <p:sp>
        <p:nvSpPr>
          <p:cNvPr id="6" name="Footer Placeholder 5">
            <a:extLst>
              <a:ext uri="{FF2B5EF4-FFF2-40B4-BE49-F238E27FC236}">
                <a16:creationId xmlns:a16="http://schemas.microsoft.com/office/drawing/2014/main" id="{8A94DEC6-F3A3-41D0-9175-D2139680F6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AEFE4-98BC-4DB3-A35A-17768B5FCA04}"/>
              </a:ext>
            </a:extLst>
          </p:cNvPr>
          <p:cNvSpPr>
            <a:spLocks noGrp="1"/>
          </p:cNvSpPr>
          <p:nvPr>
            <p:ph type="sldNum" sz="quarter" idx="12"/>
          </p:nvPr>
        </p:nvSpPr>
        <p:spPr/>
        <p:txBody>
          <a:bodyPr/>
          <a:lstStyle/>
          <a:p>
            <a:fld id="{5D19B082-7A11-4DB8-95AF-48B88E0EDE8E}" type="slidenum">
              <a:rPr lang="en-US" smtClean="0"/>
              <a:t>‹#›</a:t>
            </a:fld>
            <a:endParaRPr lang="en-US"/>
          </a:p>
        </p:txBody>
      </p:sp>
    </p:spTree>
    <p:extLst>
      <p:ext uri="{BB962C8B-B14F-4D97-AF65-F5344CB8AC3E}">
        <p14:creationId xmlns:p14="http://schemas.microsoft.com/office/powerpoint/2010/main" val="36599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FFCCB-7C71-4004-98F1-BAADF247F1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7AA82C-C853-4E0B-A0F3-0E936BBF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918D77-3F95-4E72-9D29-69924DE59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E648FD-C240-4E87-AA99-E9E9573FA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3B7CF-5A5A-4714-9EF7-083436EF25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ADA6FD-789A-4B97-AAA3-9301BBBE8723}"/>
              </a:ext>
            </a:extLst>
          </p:cNvPr>
          <p:cNvSpPr>
            <a:spLocks noGrp="1"/>
          </p:cNvSpPr>
          <p:nvPr>
            <p:ph type="dt" sz="half" idx="10"/>
          </p:nvPr>
        </p:nvSpPr>
        <p:spPr/>
        <p:txBody>
          <a:bodyPr/>
          <a:lstStyle/>
          <a:p>
            <a:fld id="{96A39B77-7E2E-44AF-8D54-5698375F47DB}" type="datetimeFigureOut">
              <a:rPr lang="en-US" smtClean="0"/>
              <a:t>8/11/2022</a:t>
            </a:fld>
            <a:endParaRPr lang="en-US"/>
          </a:p>
        </p:txBody>
      </p:sp>
      <p:sp>
        <p:nvSpPr>
          <p:cNvPr id="8" name="Footer Placeholder 7">
            <a:extLst>
              <a:ext uri="{FF2B5EF4-FFF2-40B4-BE49-F238E27FC236}">
                <a16:creationId xmlns:a16="http://schemas.microsoft.com/office/drawing/2014/main" id="{37920A34-1A2E-462D-AF52-21119A604E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639A45-FDC9-47AB-9DF7-A8746EABBD5E}"/>
              </a:ext>
            </a:extLst>
          </p:cNvPr>
          <p:cNvSpPr>
            <a:spLocks noGrp="1"/>
          </p:cNvSpPr>
          <p:nvPr>
            <p:ph type="sldNum" sz="quarter" idx="12"/>
          </p:nvPr>
        </p:nvSpPr>
        <p:spPr/>
        <p:txBody>
          <a:bodyPr/>
          <a:lstStyle/>
          <a:p>
            <a:fld id="{5D19B082-7A11-4DB8-95AF-48B88E0EDE8E}" type="slidenum">
              <a:rPr lang="en-US" smtClean="0"/>
              <a:t>‹#›</a:t>
            </a:fld>
            <a:endParaRPr lang="en-US"/>
          </a:p>
        </p:txBody>
      </p:sp>
    </p:spTree>
    <p:extLst>
      <p:ext uri="{BB962C8B-B14F-4D97-AF65-F5344CB8AC3E}">
        <p14:creationId xmlns:p14="http://schemas.microsoft.com/office/powerpoint/2010/main" val="97553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5BC4-A384-4E50-924E-B8EB172962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CCB610-04FB-4621-AEC4-2E33643CF647}"/>
              </a:ext>
            </a:extLst>
          </p:cNvPr>
          <p:cNvSpPr>
            <a:spLocks noGrp="1"/>
          </p:cNvSpPr>
          <p:nvPr>
            <p:ph type="dt" sz="half" idx="10"/>
          </p:nvPr>
        </p:nvSpPr>
        <p:spPr/>
        <p:txBody>
          <a:bodyPr/>
          <a:lstStyle/>
          <a:p>
            <a:fld id="{96A39B77-7E2E-44AF-8D54-5698375F47DB}" type="datetimeFigureOut">
              <a:rPr lang="en-US" smtClean="0"/>
              <a:t>8/11/2022</a:t>
            </a:fld>
            <a:endParaRPr lang="en-US"/>
          </a:p>
        </p:txBody>
      </p:sp>
      <p:sp>
        <p:nvSpPr>
          <p:cNvPr id="4" name="Footer Placeholder 3">
            <a:extLst>
              <a:ext uri="{FF2B5EF4-FFF2-40B4-BE49-F238E27FC236}">
                <a16:creationId xmlns:a16="http://schemas.microsoft.com/office/drawing/2014/main" id="{B2FFFD5F-5796-4D8C-A54A-28E8C4A86F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FA7A04-A18C-45BD-B466-105190ED04BC}"/>
              </a:ext>
            </a:extLst>
          </p:cNvPr>
          <p:cNvSpPr>
            <a:spLocks noGrp="1"/>
          </p:cNvSpPr>
          <p:nvPr>
            <p:ph type="sldNum" sz="quarter" idx="12"/>
          </p:nvPr>
        </p:nvSpPr>
        <p:spPr/>
        <p:txBody>
          <a:bodyPr/>
          <a:lstStyle/>
          <a:p>
            <a:fld id="{5D19B082-7A11-4DB8-95AF-48B88E0EDE8E}" type="slidenum">
              <a:rPr lang="en-US" smtClean="0"/>
              <a:t>‹#›</a:t>
            </a:fld>
            <a:endParaRPr lang="en-US"/>
          </a:p>
        </p:txBody>
      </p:sp>
    </p:spTree>
    <p:extLst>
      <p:ext uri="{BB962C8B-B14F-4D97-AF65-F5344CB8AC3E}">
        <p14:creationId xmlns:p14="http://schemas.microsoft.com/office/powerpoint/2010/main" val="40295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E6F3E8-C921-445E-8D5E-71EC54AFD904}"/>
              </a:ext>
            </a:extLst>
          </p:cNvPr>
          <p:cNvSpPr>
            <a:spLocks noGrp="1"/>
          </p:cNvSpPr>
          <p:nvPr>
            <p:ph type="dt" sz="half" idx="10"/>
          </p:nvPr>
        </p:nvSpPr>
        <p:spPr/>
        <p:txBody>
          <a:bodyPr/>
          <a:lstStyle/>
          <a:p>
            <a:fld id="{96A39B77-7E2E-44AF-8D54-5698375F47DB}" type="datetimeFigureOut">
              <a:rPr lang="en-US" smtClean="0"/>
              <a:t>8/11/2022</a:t>
            </a:fld>
            <a:endParaRPr lang="en-US"/>
          </a:p>
        </p:txBody>
      </p:sp>
      <p:sp>
        <p:nvSpPr>
          <p:cNvPr id="3" name="Footer Placeholder 2">
            <a:extLst>
              <a:ext uri="{FF2B5EF4-FFF2-40B4-BE49-F238E27FC236}">
                <a16:creationId xmlns:a16="http://schemas.microsoft.com/office/drawing/2014/main" id="{CFA870A1-8AEA-49CC-9E6C-746CBF913F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268E94-47BB-47CE-A7B0-4FF00B357C67}"/>
              </a:ext>
            </a:extLst>
          </p:cNvPr>
          <p:cNvSpPr>
            <a:spLocks noGrp="1"/>
          </p:cNvSpPr>
          <p:nvPr>
            <p:ph type="sldNum" sz="quarter" idx="12"/>
          </p:nvPr>
        </p:nvSpPr>
        <p:spPr/>
        <p:txBody>
          <a:bodyPr/>
          <a:lstStyle/>
          <a:p>
            <a:fld id="{5D19B082-7A11-4DB8-95AF-48B88E0EDE8E}" type="slidenum">
              <a:rPr lang="en-US" smtClean="0"/>
              <a:t>‹#›</a:t>
            </a:fld>
            <a:endParaRPr lang="en-US"/>
          </a:p>
        </p:txBody>
      </p:sp>
    </p:spTree>
    <p:extLst>
      <p:ext uri="{BB962C8B-B14F-4D97-AF65-F5344CB8AC3E}">
        <p14:creationId xmlns:p14="http://schemas.microsoft.com/office/powerpoint/2010/main" val="234156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2397-AD4D-4A62-98F0-EE075913A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417F6C-9FEF-4841-9272-566CF47E46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7DC95A-1735-4807-98BE-715E59EC44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EB55F0-C0FE-488E-B1FA-7755FF5C90F7}"/>
              </a:ext>
            </a:extLst>
          </p:cNvPr>
          <p:cNvSpPr>
            <a:spLocks noGrp="1"/>
          </p:cNvSpPr>
          <p:nvPr>
            <p:ph type="dt" sz="half" idx="10"/>
          </p:nvPr>
        </p:nvSpPr>
        <p:spPr/>
        <p:txBody>
          <a:bodyPr/>
          <a:lstStyle/>
          <a:p>
            <a:fld id="{96A39B77-7E2E-44AF-8D54-5698375F47DB}" type="datetimeFigureOut">
              <a:rPr lang="en-US" smtClean="0"/>
              <a:t>8/11/2022</a:t>
            </a:fld>
            <a:endParaRPr lang="en-US"/>
          </a:p>
        </p:txBody>
      </p:sp>
      <p:sp>
        <p:nvSpPr>
          <p:cNvPr id="6" name="Footer Placeholder 5">
            <a:extLst>
              <a:ext uri="{FF2B5EF4-FFF2-40B4-BE49-F238E27FC236}">
                <a16:creationId xmlns:a16="http://schemas.microsoft.com/office/drawing/2014/main" id="{286A5FF1-ED72-4833-8A6B-4DD365F263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F8419-5033-463F-AAB9-E06B5E88F66B}"/>
              </a:ext>
            </a:extLst>
          </p:cNvPr>
          <p:cNvSpPr>
            <a:spLocks noGrp="1"/>
          </p:cNvSpPr>
          <p:nvPr>
            <p:ph type="sldNum" sz="quarter" idx="12"/>
          </p:nvPr>
        </p:nvSpPr>
        <p:spPr/>
        <p:txBody>
          <a:bodyPr/>
          <a:lstStyle/>
          <a:p>
            <a:fld id="{5D19B082-7A11-4DB8-95AF-48B88E0EDE8E}" type="slidenum">
              <a:rPr lang="en-US" smtClean="0"/>
              <a:t>‹#›</a:t>
            </a:fld>
            <a:endParaRPr lang="en-US"/>
          </a:p>
        </p:txBody>
      </p:sp>
    </p:spTree>
    <p:extLst>
      <p:ext uri="{BB962C8B-B14F-4D97-AF65-F5344CB8AC3E}">
        <p14:creationId xmlns:p14="http://schemas.microsoft.com/office/powerpoint/2010/main" val="2638969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35CCE-1A41-4BF7-812B-25060F3C52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31C0EF-D144-42CB-AE39-B346B1AEC9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E736AC-E760-4ABD-AEFB-2E25AD47E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87325-EEE6-4263-A651-D02E80B67E27}"/>
              </a:ext>
            </a:extLst>
          </p:cNvPr>
          <p:cNvSpPr>
            <a:spLocks noGrp="1"/>
          </p:cNvSpPr>
          <p:nvPr>
            <p:ph type="dt" sz="half" idx="10"/>
          </p:nvPr>
        </p:nvSpPr>
        <p:spPr/>
        <p:txBody>
          <a:bodyPr/>
          <a:lstStyle/>
          <a:p>
            <a:fld id="{96A39B77-7E2E-44AF-8D54-5698375F47DB}" type="datetimeFigureOut">
              <a:rPr lang="en-US" smtClean="0"/>
              <a:t>8/11/2022</a:t>
            </a:fld>
            <a:endParaRPr lang="en-US"/>
          </a:p>
        </p:txBody>
      </p:sp>
      <p:sp>
        <p:nvSpPr>
          <p:cNvPr id="6" name="Footer Placeholder 5">
            <a:extLst>
              <a:ext uri="{FF2B5EF4-FFF2-40B4-BE49-F238E27FC236}">
                <a16:creationId xmlns:a16="http://schemas.microsoft.com/office/drawing/2014/main" id="{FC7B688D-8217-4F45-95EC-EEE6C62E0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EFBF53-B8E7-4B20-A7FD-A600B1D2CD43}"/>
              </a:ext>
            </a:extLst>
          </p:cNvPr>
          <p:cNvSpPr>
            <a:spLocks noGrp="1"/>
          </p:cNvSpPr>
          <p:nvPr>
            <p:ph type="sldNum" sz="quarter" idx="12"/>
          </p:nvPr>
        </p:nvSpPr>
        <p:spPr/>
        <p:txBody>
          <a:bodyPr/>
          <a:lstStyle/>
          <a:p>
            <a:fld id="{5D19B082-7A11-4DB8-95AF-48B88E0EDE8E}" type="slidenum">
              <a:rPr lang="en-US" smtClean="0"/>
              <a:t>‹#›</a:t>
            </a:fld>
            <a:endParaRPr lang="en-US"/>
          </a:p>
        </p:txBody>
      </p:sp>
    </p:spTree>
    <p:extLst>
      <p:ext uri="{BB962C8B-B14F-4D97-AF65-F5344CB8AC3E}">
        <p14:creationId xmlns:p14="http://schemas.microsoft.com/office/powerpoint/2010/main" val="3494933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PencilGrayscale/>
                    </a14:imgEffect>
                    <a14:imgEffect>
                      <a14:sharpenSoften amount="25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EC29C1-2D2A-4E11-B0D0-0911AF9C94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7D3ADE-0078-4779-81F4-54061C6547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041E1-B6C2-4998-992F-6E041C7486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39B77-7E2E-44AF-8D54-5698375F47DB}" type="datetimeFigureOut">
              <a:rPr lang="en-US" smtClean="0"/>
              <a:t>8/11/2022</a:t>
            </a:fld>
            <a:endParaRPr lang="en-US"/>
          </a:p>
        </p:txBody>
      </p:sp>
      <p:sp>
        <p:nvSpPr>
          <p:cNvPr id="5" name="Footer Placeholder 4">
            <a:extLst>
              <a:ext uri="{FF2B5EF4-FFF2-40B4-BE49-F238E27FC236}">
                <a16:creationId xmlns:a16="http://schemas.microsoft.com/office/drawing/2014/main" id="{CD56A3C9-0CD8-40EB-99BA-160BCD02C7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7745A0-4BB3-4B08-B389-4E427AA4B6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9B082-7A11-4DB8-95AF-48B88E0EDE8E}" type="slidenum">
              <a:rPr lang="en-US" smtClean="0"/>
              <a:t>‹#›</a:t>
            </a:fld>
            <a:endParaRPr lang="en-US"/>
          </a:p>
        </p:txBody>
      </p:sp>
    </p:spTree>
    <p:extLst>
      <p:ext uri="{BB962C8B-B14F-4D97-AF65-F5344CB8AC3E}">
        <p14:creationId xmlns:p14="http://schemas.microsoft.com/office/powerpoint/2010/main" val="3427229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reenhomefair.com/sign-dont-be-afraid-to-ask-dumb-questions-theyre-easier-to-handle-then-dumb-mistakes-6x8-metal/" TargetMode="External"/><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hyperlink" Target="https://www.dreamstime.com/stock-photo-good-job-well-done-way-to-go-you-re-man-thumbs-up-you-rock-set-isolated-sticky-notes-positive-affirmation-words-image43996547"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3.pn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6BD52-6ADD-4E27-81B4-9E5FC8146B8B}"/>
              </a:ext>
            </a:extLst>
          </p:cNvPr>
          <p:cNvSpPr>
            <a:spLocks noGrp="1"/>
          </p:cNvSpPr>
          <p:nvPr>
            <p:ph type="title"/>
          </p:nvPr>
        </p:nvSpPr>
        <p:spPr/>
        <p:txBody>
          <a:bodyPr>
            <a:normAutofit/>
          </a:bodyPr>
          <a:lstStyle/>
          <a:p>
            <a:pPr algn="ctr"/>
            <a:r>
              <a:rPr lang="en-US" sz="3200" b="1" dirty="0">
                <a:latin typeface="Georgia" panose="02040502050405020303" pitchFamily="18" charset="0"/>
              </a:rPr>
              <a:t>	</a:t>
            </a:r>
            <a:r>
              <a:rPr lang="en-US" sz="2600" b="1" dirty="0">
                <a:latin typeface="Georgia" panose="02040502050405020303" pitchFamily="18" charset="0"/>
              </a:rPr>
              <a:t>How to Use HB1027 &amp; A National Legislative Update</a:t>
            </a:r>
          </a:p>
        </p:txBody>
      </p:sp>
      <p:pic>
        <p:nvPicPr>
          <p:cNvPr id="5" name="Content Placeholder 4">
            <a:extLst>
              <a:ext uri="{FF2B5EF4-FFF2-40B4-BE49-F238E27FC236}">
                <a16:creationId xmlns:a16="http://schemas.microsoft.com/office/drawing/2014/main" id="{FBF3C572-A02F-4CC1-9121-DC20A36201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2571" y="1484380"/>
            <a:ext cx="7184572" cy="4785037"/>
          </a:xfrm>
        </p:spPr>
      </p:pic>
      <p:sp>
        <p:nvSpPr>
          <p:cNvPr id="6" name="TextBox 5">
            <a:extLst>
              <a:ext uri="{FF2B5EF4-FFF2-40B4-BE49-F238E27FC236}">
                <a16:creationId xmlns:a16="http://schemas.microsoft.com/office/drawing/2014/main" id="{44252D4A-D758-4D43-8989-2B1E65CF6153}"/>
              </a:ext>
            </a:extLst>
          </p:cNvPr>
          <p:cNvSpPr txBox="1"/>
          <p:nvPr/>
        </p:nvSpPr>
        <p:spPr>
          <a:xfrm>
            <a:off x="316258" y="6087591"/>
            <a:ext cx="2935706" cy="646331"/>
          </a:xfrm>
          <a:prstGeom prst="rect">
            <a:avLst/>
          </a:prstGeom>
          <a:noFill/>
        </p:spPr>
        <p:txBody>
          <a:bodyPr wrap="square" rtlCol="0">
            <a:spAutoFit/>
          </a:bodyPr>
          <a:lstStyle/>
          <a:p>
            <a:r>
              <a:rPr lang="en-US" dirty="0"/>
              <a:t>Joe Doherty</a:t>
            </a:r>
          </a:p>
          <a:p>
            <a:r>
              <a:rPr lang="en-US" dirty="0"/>
              <a:t>jdoherty@selfstorage.org</a:t>
            </a:r>
          </a:p>
        </p:txBody>
      </p:sp>
      <p:pic>
        <p:nvPicPr>
          <p:cNvPr id="7" name="Picture 6">
            <a:extLst>
              <a:ext uri="{FF2B5EF4-FFF2-40B4-BE49-F238E27FC236}">
                <a16:creationId xmlns:a16="http://schemas.microsoft.com/office/drawing/2014/main" id="{6934B26D-369C-412B-B430-69EA3F333F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264"/>
          <a:stretch/>
        </p:blipFill>
        <p:spPr>
          <a:xfrm>
            <a:off x="10854815" y="6074595"/>
            <a:ext cx="1131044" cy="640432"/>
          </a:xfrm>
          <a:prstGeom prst="rect">
            <a:avLst/>
          </a:prstGeom>
        </p:spPr>
      </p:pic>
    </p:spTree>
    <p:extLst>
      <p:ext uri="{BB962C8B-B14F-4D97-AF65-F5344CB8AC3E}">
        <p14:creationId xmlns:p14="http://schemas.microsoft.com/office/powerpoint/2010/main" val="784014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D563-2280-4F9C-9E73-EB72577ACDEB}"/>
              </a:ext>
            </a:extLst>
          </p:cNvPr>
          <p:cNvSpPr>
            <a:spLocks noGrp="1"/>
          </p:cNvSpPr>
          <p:nvPr>
            <p:ph type="title"/>
          </p:nvPr>
        </p:nvSpPr>
        <p:spPr/>
        <p:txBody>
          <a:bodyPr/>
          <a:lstStyle/>
          <a:p>
            <a:pPr algn="ctr"/>
            <a:r>
              <a:rPr lang="en-US" b="1" dirty="0">
                <a:latin typeface="Georgia" panose="02040502050405020303" pitchFamily="18" charset="0"/>
              </a:rPr>
              <a:t>Examples of Advertisements</a:t>
            </a:r>
          </a:p>
        </p:txBody>
      </p:sp>
      <p:sp>
        <p:nvSpPr>
          <p:cNvPr id="3" name="Content Placeholder 2">
            <a:extLst>
              <a:ext uri="{FF2B5EF4-FFF2-40B4-BE49-F238E27FC236}">
                <a16:creationId xmlns:a16="http://schemas.microsoft.com/office/drawing/2014/main" id="{88E789A4-A066-4C9C-9FBF-69DFFA622892}"/>
              </a:ext>
            </a:extLst>
          </p:cNvPr>
          <p:cNvSpPr>
            <a:spLocks noGrp="1"/>
          </p:cNvSpPr>
          <p:nvPr>
            <p:ph sz="half" idx="1"/>
          </p:nvPr>
        </p:nvSpPr>
        <p:spPr>
          <a:xfrm>
            <a:off x="838200" y="1474990"/>
            <a:ext cx="5181600" cy="4788306"/>
          </a:xfrm>
        </p:spPr>
        <p:txBody>
          <a:bodyPr>
            <a:noAutofit/>
          </a:bodyPr>
          <a:lstStyle/>
          <a:p>
            <a:pPr marL="0" indent="0">
              <a:buNone/>
            </a:pPr>
            <a:r>
              <a:rPr lang="en-US" sz="1600" dirty="0"/>
              <a:t>In accordance with Act 576 of the state of Arkansas passed in 1987, BILL’S SELF STORAGE intends to hold a public sale on Saturday, August 28th, 2021 at the times and locations listed. The contents of the following units with corresponding lessee will be the subject of the sales:</a:t>
            </a:r>
            <a:br>
              <a:rPr lang="en-US" sz="1600" dirty="0"/>
            </a:br>
            <a:r>
              <a:rPr lang="en-US" sz="1600" dirty="0"/>
              <a:t>Bill’s Self Storage, 123 Hillary Clinton Blvd., Little Rock, AR 72210 </a:t>
            </a:r>
            <a:br>
              <a:rPr lang="en-US" sz="1600" dirty="0"/>
            </a:br>
            <a:r>
              <a:rPr lang="en-US" sz="1600" dirty="0"/>
              <a:t>August 28th @ 10 a.m.</a:t>
            </a:r>
            <a:br>
              <a:rPr lang="en-US" sz="1600" dirty="0"/>
            </a:br>
            <a:r>
              <a:rPr lang="en-US" sz="1600" dirty="0"/>
              <a:t>#534</a:t>
            </a:r>
            <a:br>
              <a:rPr lang="en-US" sz="1600" dirty="0"/>
            </a:br>
            <a:r>
              <a:rPr lang="en-US" sz="1600" dirty="0"/>
              <a:t>#606</a:t>
            </a:r>
            <a:br>
              <a:rPr lang="en-US" sz="1600" dirty="0"/>
            </a:br>
            <a:r>
              <a:rPr lang="en-US" sz="1600" dirty="0"/>
              <a:t>#731</a:t>
            </a:r>
            <a:br>
              <a:rPr lang="en-US" sz="1600" dirty="0"/>
            </a:br>
            <a:r>
              <a:rPr lang="en-US" sz="1600" dirty="0"/>
              <a:t>#735</a:t>
            </a:r>
            <a:br>
              <a:rPr lang="en-US" sz="1600" dirty="0"/>
            </a:br>
            <a:r>
              <a:rPr lang="en-US" sz="1600" dirty="0"/>
              <a:t>The contents of these spaces are subject to an operator’s lien for delinquent rent and additional charges incurred which will become due in full on August 28th, 2021. Unless the delinquent charges are paid in full before August 28th, 2021 at 10:00am, the contents of the mentioned units will be sold. The sale will begin at 10:00 a.m. on the premises of Bill’s Self Storage, 123 Hillary Clinton Blvd., Little Rock, AR 72210 </a:t>
            </a:r>
            <a:br>
              <a:rPr lang="en-US" sz="1600" dirty="0"/>
            </a:br>
            <a:r>
              <a:rPr lang="en-US" sz="1600" dirty="0"/>
              <a:t>Terms of the sale shall be cash only. </a:t>
            </a:r>
            <a:br>
              <a:rPr lang="en-US" sz="1600" dirty="0"/>
            </a:br>
            <a:r>
              <a:rPr lang="en-US" sz="1600" dirty="0"/>
              <a:t>501-867-5309</a:t>
            </a:r>
          </a:p>
        </p:txBody>
      </p:sp>
      <p:sp>
        <p:nvSpPr>
          <p:cNvPr id="4" name="Content Placeholder 3">
            <a:extLst>
              <a:ext uri="{FF2B5EF4-FFF2-40B4-BE49-F238E27FC236}">
                <a16:creationId xmlns:a16="http://schemas.microsoft.com/office/drawing/2014/main" id="{56360E72-036D-4CA6-934A-1542AD680272}"/>
              </a:ext>
            </a:extLst>
          </p:cNvPr>
          <p:cNvSpPr>
            <a:spLocks noGrp="1"/>
          </p:cNvSpPr>
          <p:nvPr>
            <p:ph sz="half" idx="2"/>
          </p:nvPr>
        </p:nvSpPr>
        <p:spPr>
          <a:xfrm>
            <a:off x="6248400" y="1474990"/>
            <a:ext cx="5181600" cy="4891433"/>
          </a:xfrm>
        </p:spPr>
        <p:txBody>
          <a:bodyPr>
            <a:noAutofit/>
          </a:bodyPr>
          <a:lstStyle/>
          <a:p>
            <a:pPr marL="0" indent="0">
              <a:buNone/>
            </a:pPr>
            <a:r>
              <a:rPr lang="en-US" sz="1500" dirty="0"/>
              <a:t>NOTICE OF PUBLIC SALE</a:t>
            </a:r>
            <a:br>
              <a:rPr lang="en-US" sz="1500" dirty="0"/>
            </a:br>
            <a:r>
              <a:rPr lang="en-US" sz="1500" dirty="0"/>
              <a:t>In accordance with Ark. Code Ann. § 18-16-401 through § 18-16-413, and pursuant to the rental agreements between Hillary’s Self Storage and the following tenants occupying Storage space numbers:</a:t>
            </a:r>
            <a:br>
              <a:rPr lang="en-US" sz="1500" dirty="0"/>
            </a:br>
            <a:r>
              <a:rPr lang="en-US" sz="1500" dirty="0"/>
              <a:t>1104 Bill Clinton</a:t>
            </a:r>
            <a:br>
              <a:rPr lang="en-US" sz="1500" dirty="0"/>
            </a:br>
            <a:r>
              <a:rPr lang="en-US" sz="1500" dirty="0"/>
              <a:t>1112 Johnny Cash</a:t>
            </a:r>
            <a:br>
              <a:rPr lang="en-US" sz="1500" dirty="0"/>
            </a:br>
            <a:r>
              <a:rPr lang="en-US" sz="1500" dirty="0"/>
              <a:t>1151 Scottie Pippen</a:t>
            </a:r>
            <a:br>
              <a:rPr lang="en-US" sz="1500" dirty="0"/>
            </a:br>
            <a:br>
              <a:rPr lang="en-US" sz="1500" dirty="0"/>
            </a:br>
            <a:r>
              <a:rPr lang="en-US" sz="1500" dirty="0"/>
              <a:t>The property securing the above-named Tenant's obligations to U-</a:t>
            </a:r>
            <a:r>
              <a:rPr lang="en-US" sz="1500" dirty="0" err="1"/>
              <a:t>Storit</a:t>
            </a:r>
            <a:r>
              <a:rPr lang="en-US" sz="1500" dirty="0"/>
              <a:t>, Inc., will be sold online at www.StorageLienSale.com with bidding starting on Monday, August 16th, 2021 at 10:00am and ending on Wednesday, August 18th, 2021 at 10:00 am at which time the high bidder will be selected and the property sold. The location of the facility is 456 Hot Springs Rd., Little Rock, AR, 72204, telephone (501) 555-5555. The property to be sold consists of numerous types of household goods, and other items of personal property including furniture, housewares, recreational goods, tools, appliances, and clothing. The sale shall be in parcels, each parcel being the contents of a storage unit. The collateral being sold and sale terms may be viewed at www.StorageLienSale.com. This sale may be withdrawn at any time without notice. Certain terms and conditions apply.</a:t>
            </a:r>
          </a:p>
        </p:txBody>
      </p:sp>
      <p:pic>
        <p:nvPicPr>
          <p:cNvPr id="5" name="Picture 4">
            <a:extLst>
              <a:ext uri="{FF2B5EF4-FFF2-40B4-BE49-F238E27FC236}">
                <a16:creationId xmlns:a16="http://schemas.microsoft.com/office/drawing/2014/main" id="{95856753-2225-48D5-B89B-990822B02B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3264"/>
          <a:stretch/>
        </p:blipFill>
        <p:spPr>
          <a:xfrm>
            <a:off x="10864478" y="6115846"/>
            <a:ext cx="1131044" cy="640432"/>
          </a:xfrm>
          <a:prstGeom prst="rect">
            <a:avLst/>
          </a:prstGeom>
        </p:spPr>
      </p:pic>
    </p:spTree>
    <p:extLst>
      <p:ext uri="{BB962C8B-B14F-4D97-AF65-F5344CB8AC3E}">
        <p14:creationId xmlns:p14="http://schemas.microsoft.com/office/powerpoint/2010/main" val="2652049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33028-381B-EDF8-E0E9-43F0BDEABD1E}"/>
              </a:ext>
            </a:extLst>
          </p:cNvPr>
          <p:cNvSpPr>
            <a:spLocks noGrp="1"/>
          </p:cNvSpPr>
          <p:nvPr>
            <p:ph type="title"/>
          </p:nvPr>
        </p:nvSpPr>
        <p:spPr/>
        <p:txBody>
          <a:bodyPr/>
          <a:lstStyle/>
          <a:p>
            <a:pPr algn="ctr"/>
            <a:r>
              <a:rPr lang="en-US" b="1" dirty="0">
                <a:latin typeface="Georgia" panose="02040502050405020303" pitchFamily="18" charset="0"/>
              </a:rPr>
              <a:t>SSA Pushes Property Tax Reform</a:t>
            </a:r>
          </a:p>
        </p:txBody>
      </p:sp>
      <p:pic>
        <p:nvPicPr>
          <p:cNvPr id="6" name="Content Placeholder 5">
            <a:extLst>
              <a:ext uri="{FF2B5EF4-FFF2-40B4-BE49-F238E27FC236}">
                <a16:creationId xmlns:a16="http://schemas.microsoft.com/office/drawing/2014/main" id="{D020CED9-903C-4058-F9F6-22AADF24130B}"/>
              </a:ext>
            </a:extLst>
          </p:cNvPr>
          <p:cNvPicPr>
            <a:picLocks noGrp="1" noChangeAspect="1"/>
          </p:cNvPicPr>
          <p:nvPr>
            <p:ph sz="half" idx="1"/>
          </p:nvPr>
        </p:nvPicPr>
        <p:blipFill>
          <a:blip r:embed="rId3"/>
          <a:stretch>
            <a:fillRect/>
          </a:stretch>
        </p:blipFill>
        <p:spPr>
          <a:xfrm>
            <a:off x="914400" y="1825625"/>
            <a:ext cx="5181600" cy="2855167"/>
          </a:xfrm>
        </p:spPr>
      </p:pic>
      <p:sp>
        <p:nvSpPr>
          <p:cNvPr id="4" name="Content Placeholder 3">
            <a:extLst>
              <a:ext uri="{FF2B5EF4-FFF2-40B4-BE49-F238E27FC236}">
                <a16:creationId xmlns:a16="http://schemas.microsoft.com/office/drawing/2014/main" id="{FDD5104E-F299-168C-A225-F3B1CC0FF07A}"/>
              </a:ext>
            </a:extLst>
          </p:cNvPr>
          <p:cNvSpPr>
            <a:spLocks noGrp="1"/>
          </p:cNvSpPr>
          <p:nvPr>
            <p:ph sz="half" idx="2"/>
          </p:nvPr>
        </p:nvSpPr>
        <p:spPr/>
        <p:txBody>
          <a:bodyPr>
            <a:normAutofit fontScale="85000" lnSpcReduction="20000"/>
          </a:bodyPr>
          <a:lstStyle/>
          <a:p>
            <a:r>
              <a:rPr lang="en-US" dirty="0">
                <a:latin typeface="Georgia" panose="02040502050405020303" pitchFamily="18" charset="0"/>
              </a:rPr>
              <a:t>Indiana passed a bill earlier this year limiting property tax assessments to the lowest amount derived from the three common assessment methods.</a:t>
            </a:r>
          </a:p>
          <a:p>
            <a:r>
              <a:rPr lang="en-US" dirty="0">
                <a:latin typeface="Georgia" panose="02040502050405020303" pitchFamily="18" charset="0"/>
              </a:rPr>
              <a:t>The bill also requires that assessors exclude business intangible value.</a:t>
            </a:r>
          </a:p>
          <a:p>
            <a:r>
              <a:rPr lang="en-US" dirty="0">
                <a:latin typeface="Georgia" panose="02040502050405020303" pitchFamily="18" charset="0"/>
              </a:rPr>
              <a:t>Similar bill was vetoed in Idaho.</a:t>
            </a:r>
          </a:p>
          <a:p>
            <a:r>
              <a:rPr lang="en-US" dirty="0">
                <a:latin typeface="Georgia" panose="02040502050405020303" pitchFamily="18" charset="0"/>
              </a:rPr>
              <a:t>SSA successfully opposed sales taxes in Nebraska and Virginia.</a:t>
            </a:r>
          </a:p>
          <a:p>
            <a:r>
              <a:rPr lang="en-US" dirty="0">
                <a:latin typeface="Georgia" panose="02040502050405020303" pitchFamily="18" charset="0"/>
              </a:rPr>
              <a:t>Is the Indiana legislation necessary in Arkansas?</a:t>
            </a:r>
          </a:p>
          <a:p>
            <a:r>
              <a:rPr lang="en-US" dirty="0">
                <a:latin typeface="Georgia" panose="02040502050405020303" pitchFamily="18" charset="0"/>
              </a:rPr>
              <a:t>Federal legislation coming?</a:t>
            </a:r>
          </a:p>
          <a:p>
            <a:pPr marL="0" indent="0">
              <a:buNone/>
            </a:pPr>
            <a:endParaRPr lang="en-US" dirty="0"/>
          </a:p>
        </p:txBody>
      </p:sp>
      <p:pic>
        <p:nvPicPr>
          <p:cNvPr id="3" name="Picture 2">
            <a:extLst>
              <a:ext uri="{FF2B5EF4-FFF2-40B4-BE49-F238E27FC236}">
                <a16:creationId xmlns:a16="http://schemas.microsoft.com/office/drawing/2014/main" id="{504F4321-5057-8572-E0F7-DE2BF3109E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264"/>
          <a:stretch/>
        </p:blipFill>
        <p:spPr>
          <a:xfrm>
            <a:off x="10854815" y="6074595"/>
            <a:ext cx="1131044" cy="640432"/>
          </a:xfrm>
          <a:prstGeom prst="rect">
            <a:avLst/>
          </a:prstGeom>
        </p:spPr>
      </p:pic>
    </p:spTree>
    <p:extLst>
      <p:ext uri="{BB962C8B-B14F-4D97-AF65-F5344CB8AC3E}">
        <p14:creationId xmlns:p14="http://schemas.microsoft.com/office/powerpoint/2010/main" val="106624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AA9A1-2925-2A42-BACF-AD2242B95E35}"/>
              </a:ext>
            </a:extLst>
          </p:cNvPr>
          <p:cNvSpPr>
            <a:spLocks noGrp="1"/>
          </p:cNvSpPr>
          <p:nvPr>
            <p:ph type="title"/>
          </p:nvPr>
        </p:nvSpPr>
        <p:spPr>
          <a:xfrm>
            <a:off x="838200" y="500062"/>
            <a:ext cx="10515600" cy="1325563"/>
          </a:xfrm>
        </p:spPr>
        <p:txBody>
          <a:bodyPr>
            <a:normAutofit/>
          </a:bodyPr>
          <a:lstStyle/>
          <a:p>
            <a:pPr algn="ctr"/>
            <a:r>
              <a:rPr lang="en-US" sz="3200" b="1" dirty="0">
                <a:latin typeface="Georgia" panose="02040502050405020303" pitchFamily="18" charset="0"/>
              </a:rPr>
              <a:t>Licensing for Self Storage. What’s the Harm?</a:t>
            </a:r>
          </a:p>
        </p:txBody>
      </p:sp>
      <p:pic>
        <p:nvPicPr>
          <p:cNvPr id="6" name="Content Placeholder 5">
            <a:extLst>
              <a:ext uri="{FF2B5EF4-FFF2-40B4-BE49-F238E27FC236}">
                <a16:creationId xmlns:a16="http://schemas.microsoft.com/office/drawing/2014/main" id="{556F4001-629C-FD47-CD1A-DC470DA66F3C}"/>
              </a:ext>
            </a:extLst>
          </p:cNvPr>
          <p:cNvPicPr>
            <a:picLocks noGrp="1" noChangeAspect="1"/>
          </p:cNvPicPr>
          <p:nvPr>
            <p:ph sz="half" idx="1"/>
          </p:nvPr>
        </p:nvPicPr>
        <p:blipFill>
          <a:blip r:embed="rId2"/>
          <a:stretch>
            <a:fillRect/>
          </a:stretch>
        </p:blipFill>
        <p:spPr>
          <a:xfrm>
            <a:off x="1615942" y="1825625"/>
            <a:ext cx="3626115" cy="4351338"/>
          </a:xfrm>
        </p:spPr>
      </p:pic>
      <p:pic>
        <p:nvPicPr>
          <p:cNvPr id="8" name="Content Placeholder 7">
            <a:extLst>
              <a:ext uri="{FF2B5EF4-FFF2-40B4-BE49-F238E27FC236}">
                <a16:creationId xmlns:a16="http://schemas.microsoft.com/office/drawing/2014/main" id="{2FD9699A-5E43-3134-12FF-E6EF382BCFA7}"/>
              </a:ext>
            </a:extLst>
          </p:cNvPr>
          <p:cNvPicPr>
            <a:picLocks noGrp="1" noChangeAspect="1"/>
          </p:cNvPicPr>
          <p:nvPr>
            <p:ph sz="half" idx="2"/>
          </p:nvPr>
        </p:nvPicPr>
        <p:blipFill>
          <a:blip r:embed="rId3"/>
          <a:stretch>
            <a:fillRect/>
          </a:stretch>
        </p:blipFill>
        <p:spPr>
          <a:xfrm>
            <a:off x="6352504" y="1882503"/>
            <a:ext cx="5181600" cy="2962573"/>
          </a:xfrm>
        </p:spPr>
      </p:pic>
      <p:pic>
        <p:nvPicPr>
          <p:cNvPr id="3" name="Picture 2">
            <a:extLst>
              <a:ext uri="{FF2B5EF4-FFF2-40B4-BE49-F238E27FC236}">
                <a16:creationId xmlns:a16="http://schemas.microsoft.com/office/drawing/2014/main" id="{70ECB09B-8929-02C5-01DB-1D58834E29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264"/>
          <a:stretch/>
        </p:blipFill>
        <p:spPr>
          <a:xfrm>
            <a:off x="10854815" y="6074595"/>
            <a:ext cx="1131044" cy="640432"/>
          </a:xfrm>
          <a:prstGeom prst="rect">
            <a:avLst/>
          </a:prstGeom>
        </p:spPr>
      </p:pic>
    </p:spTree>
    <p:extLst>
      <p:ext uri="{BB962C8B-B14F-4D97-AF65-F5344CB8AC3E}">
        <p14:creationId xmlns:p14="http://schemas.microsoft.com/office/powerpoint/2010/main" val="2015134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474C-4909-7EC3-5BA9-B2323764EC89}"/>
              </a:ext>
            </a:extLst>
          </p:cNvPr>
          <p:cNvSpPr>
            <a:spLocks noGrp="1"/>
          </p:cNvSpPr>
          <p:nvPr>
            <p:ph type="title"/>
          </p:nvPr>
        </p:nvSpPr>
        <p:spPr/>
        <p:txBody>
          <a:bodyPr>
            <a:normAutofit/>
          </a:bodyPr>
          <a:lstStyle/>
          <a:p>
            <a:pPr algn="ctr"/>
            <a:r>
              <a:rPr lang="en-US" sz="4000" b="1" dirty="0">
                <a:latin typeface="Georgia" panose="02040502050405020303" pitchFamily="18" charset="0"/>
              </a:rPr>
              <a:t>Blame Self Storage for Illegal Dumping</a:t>
            </a:r>
          </a:p>
        </p:txBody>
      </p:sp>
      <p:pic>
        <p:nvPicPr>
          <p:cNvPr id="7" name="Content Placeholder 6">
            <a:extLst>
              <a:ext uri="{FF2B5EF4-FFF2-40B4-BE49-F238E27FC236}">
                <a16:creationId xmlns:a16="http://schemas.microsoft.com/office/drawing/2014/main" id="{7C38B7D8-0F88-19CB-31B5-5F520C68043F}"/>
              </a:ext>
            </a:extLst>
          </p:cNvPr>
          <p:cNvPicPr>
            <a:picLocks noGrp="1" noChangeAspect="1"/>
          </p:cNvPicPr>
          <p:nvPr>
            <p:ph sz="half" idx="1"/>
          </p:nvPr>
        </p:nvPicPr>
        <p:blipFill>
          <a:blip r:embed="rId2"/>
          <a:stretch>
            <a:fillRect/>
          </a:stretch>
        </p:blipFill>
        <p:spPr>
          <a:xfrm>
            <a:off x="928895" y="1842666"/>
            <a:ext cx="5188245" cy="2920240"/>
          </a:xfrm>
          <a:prstGeom prst="rect">
            <a:avLst/>
          </a:prstGeom>
        </p:spPr>
      </p:pic>
      <p:pic>
        <p:nvPicPr>
          <p:cNvPr id="9" name="Content Placeholder 8">
            <a:extLst>
              <a:ext uri="{FF2B5EF4-FFF2-40B4-BE49-F238E27FC236}">
                <a16:creationId xmlns:a16="http://schemas.microsoft.com/office/drawing/2014/main" id="{2ABF8E75-F751-2977-71F6-C636A1AD1CF6}"/>
              </a:ext>
            </a:extLst>
          </p:cNvPr>
          <p:cNvPicPr>
            <a:picLocks noGrp="1" noChangeAspect="1"/>
          </p:cNvPicPr>
          <p:nvPr>
            <p:ph sz="half" idx="2"/>
          </p:nvPr>
        </p:nvPicPr>
        <p:blipFill>
          <a:blip r:embed="rId3"/>
          <a:stretch>
            <a:fillRect/>
          </a:stretch>
        </p:blipFill>
        <p:spPr>
          <a:xfrm>
            <a:off x="6656798" y="1360115"/>
            <a:ext cx="3717134" cy="4810409"/>
          </a:xfrm>
        </p:spPr>
      </p:pic>
      <p:sp>
        <p:nvSpPr>
          <p:cNvPr id="13" name="Freeform: Shape 12">
            <a:extLst>
              <a:ext uri="{FF2B5EF4-FFF2-40B4-BE49-F238E27FC236}">
                <a16:creationId xmlns:a16="http://schemas.microsoft.com/office/drawing/2014/main" id="{9CC7DE6E-90D8-8A8F-9FEA-13D0FAEBD64C}"/>
              </a:ext>
            </a:extLst>
          </p:cNvPr>
          <p:cNvSpPr/>
          <p:nvPr/>
        </p:nvSpPr>
        <p:spPr>
          <a:xfrm>
            <a:off x="7061476" y="4263216"/>
            <a:ext cx="1162423" cy="315693"/>
          </a:xfrm>
          <a:custGeom>
            <a:avLst/>
            <a:gdLst>
              <a:gd name="connsiteX0" fmla="*/ 189330 w 1162423"/>
              <a:gd name="connsiteY0" fmla="*/ 64085 h 315693"/>
              <a:gd name="connsiteX1" fmla="*/ 1161685 w 1162423"/>
              <a:gd name="connsiteY1" fmla="*/ 205753 h 315693"/>
              <a:gd name="connsiteX2" fmla="*/ 54101 w 1162423"/>
              <a:gd name="connsiteY2" fmla="*/ 308784 h 315693"/>
              <a:gd name="connsiteX3" fmla="*/ 215087 w 1162423"/>
              <a:gd name="connsiteY3" fmla="*/ 6130 h 315693"/>
              <a:gd name="connsiteX4" fmla="*/ 595014 w 1162423"/>
              <a:gd name="connsiteY4" fmla="*/ 134919 h 31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423" h="315693">
                <a:moveTo>
                  <a:pt x="189330" y="64085"/>
                </a:moveTo>
                <a:cubicBezTo>
                  <a:pt x="686776" y="114527"/>
                  <a:pt x="1184223" y="164970"/>
                  <a:pt x="1161685" y="205753"/>
                </a:cubicBezTo>
                <a:cubicBezTo>
                  <a:pt x="1139147" y="246536"/>
                  <a:pt x="211867" y="342055"/>
                  <a:pt x="54101" y="308784"/>
                </a:cubicBezTo>
                <a:cubicBezTo>
                  <a:pt x="-103665" y="275513"/>
                  <a:pt x="124935" y="35107"/>
                  <a:pt x="215087" y="6130"/>
                </a:cubicBezTo>
                <a:cubicBezTo>
                  <a:pt x="305239" y="-22848"/>
                  <a:pt x="450126" y="56035"/>
                  <a:pt x="595014" y="134919"/>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880E362-AD74-8438-9900-FEF043CF1C8F}"/>
              </a:ext>
            </a:extLst>
          </p:cNvPr>
          <p:cNvCxnSpPr>
            <a:cxnSpLocks/>
          </p:cNvCxnSpPr>
          <p:nvPr/>
        </p:nvCxnSpPr>
        <p:spPr>
          <a:xfrm>
            <a:off x="7218608" y="4204952"/>
            <a:ext cx="1126902" cy="58264"/>
          </a:xfrm>
          <a:prstGeom prst="line">
            <a:avLst/>
          </a:prstGeom>
        </p:spPr>
        <p:style>
          <a:lnRef idx="3">
            <a:schemeClr val="accent2"/>
          </a:lnRef>
          <a:fillRef idx="0">
            <a:schemeClr val="accent2"/>
          </a:fillRef>
          <a:effectRef idx="2">
            <a:schemeClr val="accent2"/>
          </a:effectRef>
          <a:fontRef idx="minor">
            <a:schemeClr val="tx1"/>
          </a:fontRef>
        </p:style>
      </p:cxnSp>
      <p:sp>
        <p:nvSpPr>
          <p:cNvPr id="19" name="Minus Sign 18">
            <a:extLst>
              <a:ext uri="{FF2B5EF4-FFF2-40B4-BE49-F238E27FC236}">
                <a16:creationId xmlns:a16="http://schemas.microsoft.com/office/drawing/2014/main" id="{BE6EFE75-F7E2-F214-92B9-526A77F8B6AC}"/>
              </a:ext>
            </a:extLst>
          </p:cNvPr>
          <p:cNvSpPr/>
          <p:nvPr/>
        </p:nvSpPr>
        <p:spPr>
          <a:xfrm>
            <a:off x="7061476" y="2131454"/>
            <a:ext cx="543499" cy="58264"/>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509A44E-BFEF-3D22-8B35-D9E714F6EF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264"/>
          <a:stretch/>
        </p:blipFill>
        <p:spPr>
          <a:xfrm>
            <a:off x="10854815" y="6074595"/>
            <a:ext cx="1131044" cy="640432"/>
          </a:xfrm>
          <a:prstGeom prst="rect">
            <a:avLst/>
          </a:prstGeom>
        </p:spPr>
      </p:pic>
    </p:spTree>
    <p:extLst>
      <p:ext uri="{BB962C8B-B14F-4D97-AF65-F5344CB8AC3E}">
        <p14:creationId xmlns:p14="http://schemas.microsoft.com/office/powerpoint/2010/main" val="1558889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C198-1062-897C-D61C-88FF33DD3E8A}"/>
              </a:ext>
            </a:extLst>
          </p:cNvPr>
          <p:cNvSpPr>
            <a:spLocks noGrp="1"/>
          </p:cNvSpPr>
          <p:nvPr>
            <p:ph type="title"/>
          </p:nvPr>
        </p:nvSpPr>
        <p:spPr/>
        <p:txBody>
          <a:bodyPr>
            <a:normAutofit/>
          </a:bodyPr>
          <a:lstStyle/>
          <a:p>
            <a:pPr algn="ctr"/>
            <a:r>
              <a:rPr lang="en-US" sz="3600" b="1" dirty="0">
                <a:latin typeface="Georgia" panose="02040502050405020303" pitchFamily="18" charset="0"/>
              </a:rPr>
              <a:t>The Right to Keep Arms, In Self Storage</a:t>
            </a:r>
          </a:p>
        </p:txBody>
      </p:sp>
      <p:pic>
        <p:nvPicPr>
          <p:cNvPr id="5" name="Content Placeholder 4">
            <a:extLst>
              <a:ext uri="{FF2B5EF4-FFF2-40B4-BE49-F238E27FC236}">
                <a16:creationId xmlns:a16="http://schemas.microsoft.com/office/drawing/2014/main" id="{EE59906D-A2CE-2991-7313-3662AECA923F}"/>
              </a:ext>
            </a:extLst>
          </p:cNvPr>
          <p:cNvPicPr>
            <a:picLocks noGrp="1" noChangeAspect="1"/>
          </p:cNvPicPr>
          <p:nvPr>
            <p:ph idx="1"/>
          </p:nvPr>
        </p:nvPicPr>
        <p:blipFill>
          <a:blip r:embed="rId2"/>
          <a:stretch>
            <a:fillRect/>
          </a:stretch>
        </p:blipFill>
        <p:spPr>
          <a:xfrm>
            <a:off x="2758034" y="1600245"/>
            <a:ext cx="6521385" cy="4351338"/>
          </a:xfrm>
        </p:spPr>
      </p:pic>
      <p:pic>
        <p:nvPicPr>
          <p:cNvPr id="3" name="Picture 2">
            <a:extLst>
              <a:ext uri="{FF2B5EF4-FFF2-40B4-BE49-F238E27FC236}">
                <a16:creationId xmlns:a16="http://schemas.microsoft.com/office/drawing/2014/main" id="{B92FA1F8-BE85-DC18-B28E-7377C95E31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264"/>
          <a:stretch/>
        </p:blipFill>
        <p:spPr>
          <a:xfrm>
            <a:off x="10854815" y="6074595"/>
            <a:ext cx="1131044" cy="640432"/>
          </a:xfrm>
          <a:prstGeom prst="rect">
            <a:avLst/>
          </a:prstGeom>
        </p:spPr>
      </p:pic>
    </p:spTree>
    <p:extLst>
      <p:ext uri="{BB962C8B-B14F-4D97-AF65-F5344CB8AC3E}">
        <p14:creationId xmlns:p14="http://schemas.microsoft.com/office/powerpoint/2010/main" val="4039959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2AF4-EDF8-482B-B12C-BCC3D2141958}"/>
              </a:ext>
            </a:extLst>
          </p:cNvPr>
          <p:cNvSpPr>
            <a:spLocks noGrp="1"/>
          </p:cNvSpPr>
          <p:nvPr>
            <p:ph type="title"/>
          </p:nvPr>
        </p:nvSpPr>
        <p:spPr>
          <a:xfrm>
            <a:off x="838200" y="517910"/>
            <a:ext cx="10515600" cy="1325563"/>
          </a:xfrm>
        </p:spPr>
        <p:txBody>
          <a:bodyPr>
            <a:normAutofit/>
          </a:bodyPr>
          <a:lstStyle/>
          <a:p>
            <a:pPr algn="ctr"/>
            <a:r>
              <a:rPr lang="en-US" sz="4000" b="1" dirty="0">
                <a:latin typeface="Georgia" panose="02040502050405020303" pitchFamily="18" charset="0"/>
              </a:rPr>
              <a:t>Changes to the Model Building Codes</a:t>
            </a:r>
          </a:p>
        </p:txBody>
      </p:sp>
      <p:sp>
        <p:nvSpPr>
          <p:cNvPr id="3" name="Content Placeholder 2">
            <a:extLst>
              <a:ext uri="{FF2B5EF4-FFF2-40B4-BE49-F238E27FC236}">
                <a16:creationId xmlns:a16="http://schemas.microsoft.com/office/drawing/2014/main" id="{49FF9A8A-80AF-4D53-B04A-13FBAB78B84C}"/>
              </a:ext>
            </a:extLst>
          </p:cNvPr>
          <p:cNvSpPr>
            <a:spLocks noGrp="1"/>
          </p:cNvSpPr>
          <p:nvPr>
            <p:ph idx="1"/>
          </p:nvPr>
        </p:nvSpPr>
        <p:spPr/>
        <p:txBody>
          <a:bodyPr>
            <a:normAutofit fontScale="85000" lnSpcReduction="10000"/>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Cambria" panose="02040503050406030204" pitchFamily="18" charset="0"/>
                <a:cs typeface="Arial" panose="020B0604020202020204" pitchFamily="34" charset="0"/>
              </a:rPr>
              <a:t>An exception has been added to IBC Section 2902.3.3 to permit an increase in the location (to greater than every other floor) and maximum distance of travel (to greater than 500 ft) for restrooms.  The location and travel distance must be approved by the code official.</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Cambria" panose="02040503050406030204" pitchFamily="18" charset="0"/>
                <a:cs typeface="Arial" panose="020B0604020202020204" pitchFamily="34" charset="0"/>
              </a:rPr>
              <a:t>The maximum allowable height of sprinklered facilities made of Type IIB materials (unprotected steel) and Type IIIB materials (noncombustible or fire-retardant-treated wood stud exterior walls and any interior construction) has been increased from 3 stories to 4 stories.  The Code continues to have total floor and building square footage limits.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Cambria" panose="02040503050406030204" pitchFamily="18" charset="0"/>
                <a:cs typeface="Arial" panose="020B0604020202020204" pitchFamily="34" charset="0"/>
              </a:rPr>
              <a:t>Pursuant to modified IBC Section 903.2.9, storage facilities are exempt from the automatic sprinkler system requirement if: (1) the total fire area is 12,000 sq. ft. or less; (2) the combined total fire areas are 24,000 sq. ft. or less; (3) the facility is no greater than one story above grade plane; and (4) all storage spaces are accessed directly from the exterior.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prstClr val="black"/>
                </a:solidFill>
                <a:latin typeface="Georgia" panose="02040502050405020303" pitchFamily="18" charset="0"/>
                <a:ea typeface="Cambria" panose="02040503050406030204" pitchFamily="18" charset="0"/>
                <a:cs typeface="Arial" panose="020B0604020202020204" pitchFamily="34" charset="0"/>
              </a:rPr>
              <a:t>More recent changes relating to interior lighting for units accessible from the exterior and how to determine occupiable square feet for fresh air intake requirements.</a:t>
            </a:r>
            <a:endPar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Cambria" panose="02040503050406030204" pitchFamily="18" charset="0"/>
              <a:cs typeface="Arial" panose="020B0604020202020204" pitchFamily="34" charset="0"/>
            </a:endParaRPr>
          </a:p>
          <a:p>
            <a:pPr marL="0" indent="0">
              <a:buNone/>
            </a:pPr>
            <a:endParaRPr lang="en-US" dirty="0"/>
          </a:p>
        </p:txBody>
      </p:sp>
      <p:pic>
        <p:nvPicPr>
          <p:cNvPr id="5" name="Picture 4">
            <a:extLst>
              <a:ext uri="{FF2B5EF4-FFF2-40B4-BE49-F238E27FC236}">
                <a16:creationId xmlns:a16="http://schemas.microsoft.com/office/drawing/2014/main" id="{B5B3F103-BA6C-E9F7-E9F3-4942508489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3264"/>
          <a:stretch/>
        </p:blipFill>
        <p:spPr>
          <a:xfrm>
            <a:off x="10854815" y="6074595"/>
            <a:ext cx="1131044" cy="640432"/>
          </a:xfrm>
          <a:prstGeom prst="rect">
            <a:avLst/>
          </a:prstGeom>
        </p:spPr>
      </p:pic>
    </p:spTree>
    <p:extLst>
      <p:ext uri="{BB962C8B-B14F-4D97-AF65-F5344CB8AC3E}">
        <p14:creationId xmlns:p14="http://schemas.microsoft.com/office/powerpoint/2010/main" val="229096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782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E4610-5DFA-411A-B620-72F88F9FDE9A}"/>
              </a:ext>
            </a:extLst>
          </p:cNvPr>
          <p:cNvSpPr>
            <a:spLocks noGrp="1"/>
          </p:cNvSpPr>
          <p:nvPr>
            <p:ph type="title"/>
          </p:nvPr>
        </p:nvSpPr>
        <p:spPr/>
        <p:txBody>
          <a:bodyPr/>
          <a:lstStyle/>
          <a:p>
            <a:r>
              <a:rPr lang="en-US" dirty="0"/>
              <a:t>	    </a:t>
            </a:r>
            <a:r>
              <a:rPr lang="en-US" b="1" dirty="0">
                <a:latin typeface="Georgia" panose="02040502050405020303" pitchFamily="18" charset="0"/>
              </a:rPr>
              <a:t>Want to Learn More?</a:t>
            </a:r>
          </a:p>
        </p:txBody>
      </p:sp>
      <p:sp>
        <p:nvSpPr>
          <p:cNvPr id="6" name="TextBox 5">
            <a:extLst>
              <a:ext uri="{FF2B5EF4-FFF2-40B4-BE49-F238E27FC236}">
                <a16:creationId xmlns:a16="http://schemas.microsoft.com/office/drawing/2014/main" id="{41DAC3DB-50F1-4E54-AFDA-0630BEC28137}"/>
              </a:ext>
            </a:extLst>
          </p:cNvPr>
          <p:cNvSpPr txBox="1"/>
          <p:nvPr/>
        </p:nvSpPr>
        <p:spPr>
          <a:xfrm>
            <a:off x="1415456" y="5555251"/>
            <a:ext cx="9361087" cy="400110"/>
          </a:xfrm>
          <a:prstGeom prst="rect">
            <a:avLst/>
          </a:prstGeom>
          <a:noFill/>
        </p:spPr>
        <p:txBody>
          <a:bodyPr wrap="square" rtlCol="0">
            <a:spAutoFit/>
          </a:bodyPr>
          <a:lstStyle/>
          <a:p>
            <a:r>
              <a:rPr lang="en-US" sz="2000" b="1" dirty="0">
                <a:latin typeface="Georgia" panose="02040502050405020303" pitchFamily="18" charset="0"/>
              </a:rPr>
              <a:t>Purchase at selfstorage.org. Also available in bulk to the ARSSA.</a:t>
            </a:r>
          </a:p>
        </p:txBody>
      </p:sp>
      <p:pic>
        <p:nvPicPr>
          <p:cNvPr id="10" name="Picture 9">
            <a:extLst>
              <a:ext uri="{FF2B5EF4-FFF2-40B4-BE49-F238E27FC236}">
                <a16:creationId xmlns:a16="http://schemas.microsoft.com/office/drawing/2014/main" id="{277410E9-C8F1-4B31-B640-300A74BCB6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3264"/>
          <a:stretch/>
        </p:blipFill>
        <p:spPr>
          <a:xfrm>
            <a:off x="10854815" y="6074595"/>
            <a:ext cx="1131044" cy="640432"/>
          </a:xfrm>
          <a:prstGeom prst="rect">
            <a:avLst/>
          </a:prstGeom>
        </p:spPr>
      </p:pic>
      <p:pic>
        <p:nvPicPr>
          <p:cNvPr id="8" name="Content Placeholder 7">
            <a:extLst>
              <a:ext uri="{FF2B5EF4-FFF2-40B4-BE49-F238E27FC236}">
                <a16:creationId xmlns:a16="http://schemas.microsoft.com/office/drawing/2014/main" id="{AC5E83A7-3964-47DF-970B-395F41426B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8037" y="1570889"/>
            <a:ext cx="2861461" cy="3692208"/>
          </a:xfrm>
        </p:spPr>
      </p:pic>
      <p:pic>
        <p:nvPicPr>
          <p:cNvPr id="14" name="Picture 13">
            <a:extLst>
              <a:ext uri="{FF2B5EF4-FFF2-40B4-BE49-F238E27FC236}">
                <a16:creationId xmlns:a16="http://schemas.microsoft.com/office/drawing/2014/main" id="{9ECFE250-3AB5-4641-919E-71BCEB9ED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970" y="1570889"/>
            <a:ext cx="2993746" cy="3874260"/>
          </a:xfrm>
          <a:prstGeom prst="rect">
            <a:avLst/>
          </a:prstGeom>
        </p:spPr>
      </p:pic>
      <p:sp>
        <p:nvSpPr>
          <p:cNvPr id="16" name="TextBox 15">
            <a:extLst>
              <a:ext uri="{FF2B5EF4-FFF2-40B4-BE49-F238E27FC236}">
                <a16:creationId xmlns:a16="http://schemas.microsoft.com/office/drawing/2014/main" id="{B7E92F15-99AD-4D58-BA2F-0BB5B87F91E1}"/>
              </a:ext>
            </a:extLst>
          </p:cNvPr>
          <p:cNvSpPr txBox="1"/>
          <p:nvPr/>
        </p:nvSpPr>
        <p:spPr>
          <a:xfrm>
            <a:off x="206141" y="6068696"/>
            <a:ext cx="6094854" cy="646331"/>
          </a:xfrm>
          <a:prstGeom prst="rect">
            <a:avLst/>
          </a:prstGeom>
          <a:noFill/>
        </p:spPr>
        <p:txBody>
          <a:bodyPr wrap="square">
            <a:spAutoFit/>
          </a:bodyPr>
          <a:lstStyle/>
          <a:p>
            <a:r>
              <a:rPr lang="en-US" dirty="0">
                <a:latin typeface="Georgia" panose="02040502050405020303" pitchFamily="18" charset="0"/>
              </a:rPr>
              <a:t>Joe Doherty</a:t>
            </a:r>
          </a:p>
          <a:p>
            <a:r>
              <a:rPr lang="en-US" dirty="0">
                <a:latin typeface="Georgia" panose="02040502050405020303" pitchFamily="18" charset="0"/>
              </a:rPr>
              <a:t>jdoherty@selfstorage.org</a:t>
            </a:r>
          </a:p>
        </p:txBody>
      </p:sp>
    </p:spTree>
    <p:extLst>
      <p:ext uri="{BB962C8B-B14F-4D97-AF65-F5344CB8AC3E}">
        <p14:creationId xmlns:p14="http://schemas.microsoft.com/office/powerpoint/2010/main" val="2368077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2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52770-43E1-4B13-A529-79A73070EFFA}"/>
              </a:ext>
            </a:extLst>
          </p:cNvPr>
          <p:cNvSpPr>
            <a:spLocks noGrp="1"/>
          </p:cNvSpPr>
          <p:nvPr>
            <p:ph type="title"/>
          </p:nvPr>
        </p:nvSpPr>
        <p:spPr/>
        <p:txBody>
          <a:bodyPr>
            <a:normAutofit/>
          </a:bodyPr>
          <a:lstStyle/>
          <a:p>
            <a:pPr algn="ctr"/>
            <a:r>
              <a:rPr lang="en-US" sz="4000" b="1" dirty="0">
                <a:latin typeface="Georgia" panose="02040502050405020303" pitchFamily="18" charset="0"/>
              </a:rPr>
              <a:t>We Like You Just the Way You Are</a:t>
            </a:r>
          </a:p>
        </p:txBody>
      </p:sp>
      <p:sp>
        <p:nvSpPr>
          <p:cNvPr id="3" name="Content Placeholder 2">
            <a:extLst>
              <a:ext uri="{FF2B5EF4-FFF2-40B4-BE49-F238E27FC236}">
                <a16:creationId xmlns:a16="http://schemas.microsoft.com/office/drawing/2014/main" id="{BCBBA751-55BF-4C05-9A41-920568B0F0E6}"/>
              </a:ext>
            </a:extLst>
          </p:cNvPr>
          <p:cNvSpPr>
            <a:spLocks noGrp="1"/>
          </p:cNvSpPr>
          <p:nvPr>
            <p:ph sz="half" idx="1"/>
          </p:nvPr>
        </p:nvSpPr>
        <p:spPr/>
        <p:txBody>
          <a:bodyPr>
            <a:normAutofit fontScale="92500" lnSpcReduction="10000"/>
          </a:bodyPr>
          <a:lstStyle/>
          <a:p>
            <a:r>
              <a:rPr lang="en-US" dirty="0">
                <a:latin typeface="Georgia" panose="02040502050405020303" pitchFamily="18" charset="0"/>
              </a:rPr>
              <a:t>No change to the timing of the sale (minimum of 46 days in default).</a:t>
            </a:r>
          </a:p>
          <a:p>
            <a:r>
              <a:rPr lang="en-US" dirty="0">
                <a:latin typeface="Georgia" panose="02040502050405020303" pitchFamily="18" charset="0"/>
              </a:rPr>
              <a:t>No change to the content of the advertisement (tenant’s name is not required).</a:t>
            </a:r>
          </a:p>
          <a:p>
            <a:r>
              <a:rPr lang="en-US" dirty="0">
                <a:latin typeface="Georgia" panose="02040502050405020303" pitchFamily="18" charset="0"/>
              </a:rPr>
              <a:t>No </a:t>
            </a:r>
            <a:r>
              <a:rPr lang="en-US" i="1" dirty="0">
                <a:latin typeface="Georgia" panose="02040502050405020303" pitchFamily="18" charset="0"/>
              </a:rPr>
              <a:t>required</a:t>
            </a:r>
            <a:r>
              <a:rPr lang="en-US" dirty="0">
                <a:latin typeface="Georgia" panose="02040502050405020303" pitchFamily="18" charset="0"/>
              </a:rPr>
              <a:t> changes to the default notice or rental agreement.</a:t>
            </a:r>
          </a:p>
          <a:p>
            <a:r>
              <a:rPr lang="en-US" dirty="0">
                <a:latin typeface="Georgia" panose="02040502050405020303" pitchFamily="18" charset="0"/>
              </a:rPr>
              <a:t>No change to the timing of the advertisement (at least 7 days before the sale).</a:t>
            </a:r>
          </a:p>
          <a:p>
            <a:endParaRPr lang="en-US" dirty="0"/>
          </a:p>
        </p:txBody>
      </p:sp>
      <p:pic>
        <p:nvPicPr>
          <p:cNvPr id="6" name="Content Placeholder 5">
            <a:extLst>
              <a:ext uri="{FF2B5EF4-FFF2-40B4-BE49-F238E27FC236}">
                <a16:creationId xmlns:a16="http://schemas.microsoft.com/office/drawing/2014/main" id="{AC832EC2-3A3D-47EF-8CC1-AEEE32EC9C9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75328" y="1825624"/>
            <a:ext cx="5181600" cy="4293293"/>
          </a:xfrm>
        </p:spPr>
      </p:pic>
      <p:pic>
        <p:nvPicPr>
          <p:cNvPr id="7" name="Picture 6">
            <a:extLst>
              <a:ext uri="{FF2B5EF4-FFF2-40B4-BE49-F238E27FC236}">
                <a16:creationId xmlns:a16="http://schemas.microsoft.com/office/drawing/2014/main" id="{7BBA3AF4-243C-4B92-8646-8CD2BC0D27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264"/>
          <a:stretch/>
        </p:blipFill>
        <p:spPr>
          <a:xfrm>
            <a:off x="10854815" y="6074595"/>
            <a:ext cx="1131044" cy="640432"/>
          </a:xfrm>
          <a:prstGeom prst="rect">
            <a:avLst/>
          </a:prstGeom>
        </p:spPr>
      </p:pic>
    </p:spTree>
    <p:extLst>
      <p:ext uri="{BB962C8B-B14F-4D97-AF65-F5344CB8AC3E}">
        <p14:creationId xmlns:p14="http://schemas.microsoft.com/office/powerpoint/2010/main" val="3409243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F4E9-0B3A-4CB2-9814-2817B31759C0}"/>
              </a:ext>
            </a:extLst>
          </p:cNvPr>
          <p:cNvSpPr>
            <a:spLocks noGrp="1"/>
          </p:cNvSpPr>
          <p:nvPr>
            <p:ph type="title"/>
          </p:nvPr>
        </p:nvSpPr>
        <p:spPr/>
        <p:txBody>
          <a:bodyPr/>
          <a:lstStyle/>
          <a:p>
            <a:pPr algn="ctr"/>
            <a:r>
              <a:rPr lang="en-US" b="1" dirty="0">
                <a:latin typeface="Georgia" panose="02040502050405020303" pitchFamily="18" charset="0"/>
              </a:rPr>
              <a:t>Goodbye to the Newspapers</a:t>
            </a:r>
          </a:p>
        </p:txBody>
      </p:sp>
      <p:sp>
        <p:nvSpPr>
          <p:cNvPr id="4" name="Content Placeholder 3">
            <a:extLst>
              <a:ext uri="{FF2B5EF4-FFF2-40B4-BE49-F238E27FC236}">
                <a16:creationId xmlns:a16="http://schemas.microsoft.com/office/drawing/2014/main" id="{C6C40A04-4EF1-4965-9C02-8740657235BF}"/>
              </a:ext>
            </a:extLst>
          </p:cNvPr>
          <p:cNvSpPr>
            <a:spLocks noGrp="1"/>
          </p:cNvSpPr>
          <p:nvPr>
            <p:ph sz="half" idx="2"/>
          </p:nvPr>
        </p:nvSpPr>
        <p:spPr/>
        <p:txBody>
          <a:bodyPr/>
          <a:lstStyle/>
          <a:p>
            <a:r>
              <a:rPr lang="en-US" dirty="0">
                <a:latin typeface="Georgia" panose="02040502050405020303" pitchFamily="18" charset="0"/>
              </a:rPr>
              <a:t>Advertising is still required, but newspaper advertising is now optional.</a:t>
            </a:r>
          </a:p>
          <a:p>
            <a:r>
              <a:rPr lang="en-US" dirty="0">
                <a:latin typeface="Georgia" panose="02040502050405020303" pitchFamily="18" charset="0"/>
              </a:rPr>
              <a:t>Instead, operators can advertise in a “commercially reasonable manner.”</a:t>
            </a:r>
          </a:p>
          <a:p>
            <a:r>
              <a:rPr lang="en-US" dirty="0">
                <a:latin typeface="Georgia" panose="02040502050405020303" pitchFamily="18" charset="0"/>
              </a:rPr>
              <a:t>As with newspaper advertising, you can charge tenants for other forms of advertisement. </a:t>
            </a:r>
          </a:p>
          <a:p>
            <a:pPr marL="0" indent="0">
              <a:buNone/>
            </a:pPr>
            <a:endParaRPr lang="en-US" dirty="0"/>
          </a:p>
        </p:txBody>
      </p:sp>
      <p:pic>
        <p:nvPicPr>
          <p:cNvPr id="10" name="Content Placeholder 9">
            <a:extLst>
              <a:ext uri="{FF2B5EF4-FFF2-40B4-BE49-F238E27FC236}">
                <a16:creationId xmlns:a16="http://schemas.microsoft.com/office/drawing/2014/main" id="{73A61DC9-9505-4C46-B292-DA16C3199E4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0" y="1825625"/>
            <a:ext cx="5181600" cy="3454400"/>
          </a:xfrm>
        </p:spPr>
      </p:pic>
      <p:pic>
        <p:nvPicPr>
          <p:cNvPr id="11" name="Picture 10">
            <a:extLst>
              <a:ext uri="{FF2B5EF4-FFF2-40B4-BE49-F238E27FC236}">
                <a16:creationId xmlns:a16="http://schemas.microsoft.com/office/drawing/2014/main" id="{8CE82FFE-011C-484C-81E2-F8EF58B7F4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264"/>
          <a:stretch/>
        </p:blipFill>
        <p:spPr>
          <a:xfrm>
            <a:off x="10854815" y="6074595"/>
            <a:ext cx="1131044" cy="640432"/>
          </a:xfrm>
          <a:prstGeom prst="rect">
            <a:avLst/>
          </a:prstGeom>
        </p:spPr>
      </p:pic>
    </p:spTree>
    <p:extLst>
      <p:ext uri="{BB962C8B-B14F-4D97-AF65-F5344CB8AC3E}">
        <p14:creationId xmlns:p14="http://schemas.microsoft.com/office/powerpoint/2010/main" val="986365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96D1-A884-4F0D-A5DB-44E601447468}"/>
              </a:ext>
            </a:extLst>
          </p:cNvPr>
          <p:cNvSpPr>
            <a:spLocks noGrp="1"/>
          </p:cNvSpPr>
          <p:nvPr>
            <p:ph type="title"/>
          </p:nvPr>
        </p:nvSpPr>
        <p:spPr/>
        <p:txBody>
          <a:bodyPr>
            <a:normAutofit/>
          </a:bodyPr>
          <a:lstStyle/>
          <a:p>
            <a:pPr algn="ctr"/>
            <a:r>
              <a:rPr lang="en-US" sz="4000" b="1" dirty="0">
                <a:latin typeface="Georgia" panose="02040502050405020303" pitchFamily="18" charset="0"/>
              </a:rPr>
              <a:t>Commercially Reasonable Manner?</a:t>
            </a:r>
          </a:p>
        </p:txBody>
      </p:sp>
      <p:pic>
        <p:nvPicPr>
          <p:cNvPr id="6" name="Content Placeholder 5">
            <a:extLst>
              <a:ext uri="{FF2B5EF4-FFF2-40B4-BE49-F238E27FC236}">
                <a16:creationId xmlns:a16="http://schemas.microsoft.com/office/drawing/2014/main" id="{D709DD5D-636B-4A29-9268-DC97FA735F0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4351338" cy="4351338"/>
          </a:xfrm>
        </p:spPr>
      </p:pic>
      <p:sp>
        <p:nvSpPr>
          <p:cNvPr id="4" name="Content Placeholder 3">
            <a:extLst>
              <a:ext uri="{FF2B5EF4-FFF2-40B4-BE49-F238E27FC236}">
                <a16:creationId xmlns:a16="http://schemas.microsoft.com/office/drawing/2014/main" id="{E09321A5-F938-499B-8323-1437ABADB7CF}"/>
              </a:ext>
            </a:extLst>
          </p:cNvPr>
          <p:cNvSpPr>
            <a:spLocks noGrp="1"/>
          </p:cNvSpPr>
          <p:nvPr>
            <p:ph sz="half" idx="2"/>
          </p:nvPr>
        </p:nvSpPr>
        <p:spPr>
          <a:xfrm>
            <a:off x="5959069" y="1825625"/>
            <a:ext cx="5181600" cy="4351338"/>
          </a:xfrm>
        </p:spPr>
        <p:txBody>
          <a:bodyPr>
            <a:normAutofit/>
          </a:bodyPr>
          <a:lstStyle/>
          <a:p>
            <a:pPr marL="0" indent="0">
              <a:buNone/>
            </a:pPr>
            <a:r>
              <a:rPr lang="en-US" sz="2600" dirty="0">
                <a:latin typeface="Georgia" panose="02040502050405020303" pitchFamily="18" charset="0"/>
              </a:rPr>
              <a:t>Two considerations when deciding whether advertising is done in a commercially reasonable manner:</a:t>
            </a:r>
          </a:p>
          <a:p>
            <a:pPr marL="514350" indent="-514350">
              <a:buAutoNum type="arabicParenBoth"/>
            </a:pPr>
            <a:r>
              <a:rPr lang="en-US" sz="2600" dirty="0">
                <a:latin typeface="Georgia" panose="02040502050405020303" pitchFamily="18" charset="0"/>
              </a:rPr>
              <a:t>At least three independent bidders participate in the sale of the personal property; and</a:t>
            </a:r>
          </a:p>
          <a:p>
            <a:pPr marL="514350" marR="0" lvl="0" indent="-514350" defTabSz="914400" rtl="0" eaLnBrk="1" fontAlgn="auto" latinLnBrk="0" hangingPunct="1">
              <a:lnSpc>
                <a:spcPct val="90000"/>
              </a:lnSpc>
              <a:spcBef>
                <a:spcPts val="1000"/>
              </a:spcBef>
              <a:spcAft>
                <a:spcPts val="0"/>
              </a:spcAft>
              <a:buClrTx/>
              <a:buSzTx/>
              <a:buFont typeface="Arial" panose="020B0604020202020204" pitchFamily="34" charset="0"/>
              <a:buAutoNum type="arabicParenBoth"/>
              <a:tabLst/>
              <a:defRPr/>
            </a:pPr>
            <a:r>
              <a:rPr kumimoji="0" lang="en-US" sz="2600" b="0" i="0" u="none" strike="noStrike" kern="1200" cap="none" spc="0" normalizeH="0" baseline="0" noProof="0" dirty="0">
                <a:ln>
                  <a:noFill/>
                </a:ln>
                <a:solidFill>
                  <a:prstClr val="black"/>
                </a:solidFill>
                <a:effectLst/>
                <a:uLnTx/>
                <a:uFillTx/>
                <a:latin typeface="Georgia" panose="02040502050405020303" pitchFamily="18" charset="0"/>
              </a:rPr>
              <a:t>The manner is in conformity with advertising practices among dealers in the type of personal property being sold.</a:t>
            </a:r>
          </a:p>
        </p:txBody>
      </p:sp>
      <p:pic>
        <p:nvPicPr>
          <p:cNvPr id="7" name="Picture 6">
            <a:extLst>
              <a:ext uri="{FF2B5EF4-FFF2-40B4-BE49-F238E27FC236}">
                <a16:creationId xmlns:a16="http://schemas.microsoft.com/office/drawing/2014/main" id="{56EA0878-37A3-4CB1-A0BD-F4E3A7DBF7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264"/>
          <a:stretch/>
        </p:blipFill>
        <p:spPr>
          <a:xfrm>
            <a:off x="10854815" y="6074595"/>
            <a:ext cx="1131044" cy="640432"/>
          </a:xfrm>
          <a:prstGeom prst="rect">
            <a:avLst/>
          </a:prstGeom>
        </p:spPr>
      </p:pic>
    </p:spTree>
    <p:extLst>
      <p:ext uri="{BB962C8B-B14F-4D97-AF65-F5344CB8AC3E}">
        <p14:creationId xmlns:p14="http://schemas.microsoft.com/office/powerpoint/2010/main" val="2154325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A40BC-F8D7-4B64-A47C-5C25E641B9B3}"/>
              </a:ext>
            </a:extLst>
          </p:cNvPr>
          <p:cNvSpPr>
            <a:spLocks noGrp="1"/>
          </p:cNvSpPr>
          <p:nvPr>
            <p:ph type="title"/>
          </p:nvPr>
        </p:nvSpPr>
        <p:spPr/>
        <p:txBody>
          <a:bodyPr>
            <a:normAutofit/>
          </a:bodyPr>
          <a:lstStyle/>
          <a:p>
            <a:pPr algn="ctr"/>
            <a:r>
              <a:rPr lang="en-US" sz="2200" b="1" dirty="0">
                <a:latin typeface="Georgia" panose="02040502050405020303" pitchFamily="18" charset="0"/>
              </a:rPr>
              <a:t>“Independent Bidder.” Neither Independent Nor a Bidder. Discuss.</a:t>
            </a:r>
          </a:p>
        </p:txBody>
      </p:sp>
      <p:sp>
        <p:nvSpPr>
          <p:cNvPr id="4" name="Content Placeholder 3">
            <a:extLst>
              <a:ext uri="{FF2B5EF4-FFF2-40B4-BE49-F238E27FC236}">
                <a16:creationId xmlns:a16="http://schemas.microsoft.com/office/drawing/2014/main" id="{53E70414-EA40-47AF-9EBD-3FE748A1AE7F}"/>
              </a:ext>
            </a:extLst>
          </p:cNvPr>
          <p:cNvSpPr>
            <a:spLocks noGrp="1"/>
          </p:cNvSpPr>
          <p:nvPr>
            <p:ph sz="half" idx="2"/>
          </p:nvPr>
        </p:nvSpPr>
        <p:spPr/>
        <p:txBody>
          <a:bodyPr>
            <a:normAutofit fontScale="85000" lnSpcReduction="20000"/>
          </a:bodyPr>
          <a:lstStyle/>
          <a:p>
            <a:r>
              <a:rPr lang="en-US" dirty="0">
                <a:latin typeface="Georgia" panose="02040502050405020303" pitchFamily="18" charset="0"/>
              </a:rPr>
              <a:t>Arkansas defines “independent bidder” differently from other states.</a:t>
            </a:r>
          </a:p>
          <a:p>
            <a:r>
              <a:rPr lang="en-US" dirty="0">
                <a:latin typeface="Georgia" panose="02040502050405020303" pitchFamily="18" charset="0"/>
              </a:rPr>
              <a:t>No requirement that each bidder is “independent” from the facility owner or other bidders.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Georgia" panose="02040502050405020303" pitchFamily="18" charset="0"/>
              </a:rPr>
              <a:t>Also, no requirement that an independent “bidder” is even a bidder.</a:t>
            </a:r>
            <a:endParaRPr lang="en-US" dirty="0">
              <a:latin typeface="Georgia" panose="02040502050405020303" pitchFamily="18" charset="0"/>
            </a:endParaRPr>
          </a:p>
          <a:p>
            <a:r>
              <a:rPr lang="en-US" dirty="0">
                <a:latin typeface="Georgia" panose="02040502050405020303" pitchFamily="18" charset="0"/>
              </a:rPr>
              <a:t>Instead, independent bidder includes anyone who </a:t>
            </a:r>
            <a:r>
              <a:rPr lang="en-US" b="1" dirty="0">
                <a:solidFill>
                  <a:srgbClr val="FF0000"/>
                </a:solidFill>
                <a:latin typeface="Georgia" panose="02040502050405020303" pitchFamily="18" charset="0"/>
              </a:rPr>
              <a:t>(1)</a:t>
            </a:r>
            <a:r>
              <a:rPr lang="en-US" dirty="0">
                <a:latin typeface="Georgia" panose="02040502050405020303" pitchFamily="18" charset="0"/>
              </a:rPr>
              <a:t> makes an offer in-person or online; </a:t>
            </a:r>
            <a:r>
              <a:rPr lang="en-US" b="1" dirty="0">
                <a:solidFill>
                  <a:srgbClr val="FF0000"/>
                </a:solidFill>
                <a:latin typeface="Georgia" panose="02040502050405020303" pitchFamily="18" charset="0"/>
              </a:rPr>
              <a:t>(2)</a:t>
            </a:r>
            <a:r>
              <a:rPr lang="en-US" dirty="0">
                <a:latin typeface="Georgia" panose="02040502050405020303" pitchFamily="18" charset="0"/>
              </a:rPr>
              <a:t> is physically present at the sale; or </a:t>
            </a:r>
            <a:r>
              <a:rPr lang="en-US" b="1" dirty="0">
                <a:solidFill>
                  <a:srgbClr val="FF0000"/>
                </a:solidFill>
                <a:latin typeface="Georgia" panose="02040502050405020303" pitchFamily="18" charset="0"/>
              </a:rPr>
              <a:t>(3)</a:t>
            </a:r>
            <a:r>
              <a:rPr lang="en-US" dirty="0">
                <a:latin typeface="Georgia" panose="02040502050405020303" pitchFamily="18" charset="0"/>
              </a:rPr>
              <a:t> views the sale online.</a:t>
            </a:r>
          </a:p>
        </p:txBody>
      </p:sp>
      <p:pic>
        <p:nvPicPr>
          <p:cNvPr id="1026" name="Picture 2" descr="I'll GIVE YOU A TOPIC RHODE ISLAND IS NEITHER A ROAD NOR AN ISLAND,  DISCUSS! - Linda RIchman / Mike Myers / Coffee Talk | Meme Generator">
            <a:extLst>
              <a:ext uri="{FF2B5EF4-FFF2-40B4-BE49-F238E27FC236}">
                <a16:creationId xmlns:a16="http://schemas.microsoft.com/office/drawing/2014/main" id="{BA62DF4E-D8AE-4A99-B3BB-03FCBB6C994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09745" y="1880627"/>
            <a:ext cx="4910056" cy="33093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F777D47-A822-4D11-9445-7095941DCC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264"/>
          <a:stretch/>
        </p:blipFill>
        <p:spPr>
          <a:xfrm>
            <a:off x="10854815" y="6074595"/>
            <a:ext cx="1131044" cy="640432"/>
          </a:xfrm>
          <a:prstGeom prst="rect">
            <a:avLst/>
          </a:prstGeom>
        </p:spPr>
      </p:pic>
    </p:spTree>
    <p:extLst>
      <p:ext uri="{BB962C8B-B14F-4D97-AF65-F5344CB8AC3E}">
        <p14:creationId xmlns:p14="http://schemas.microsoft.com/office/powerpoint/2010/main" val="281565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DE5ED-3BA2-4737-969F-1D9B2BB8090D}"/>
              </a:ext>
            </a:extLst>
          </p:cNvPr>
          <p:cNvSpPr>
            <a:spLocks noGrp="1"/>
          </p:cNvSpPr>
          <p:nvPr>
            <p:ph type="title"/>
          </p:nvPr>
        </p:nvSpPr>
        <p:spPr/>
        <p:txBody>
          <a:bodyPr/>
          <a:lstStyle/>
          <a:p>
            <a:pPr algn="ctr"/>
            <a:r>
              <a:rPr lang="en-US" b="1" dirty="0">
                <a:latin typeface="Georgia" panose="02040502050405020303" pitchFamily="18" charset="0"/>
              </a:rPr>
              <a:t>Don’t Stand Out from the Crowd</a:t>
            </a:r>
          </a:p>
        </p:txBody>
      </p:sp>
      <p:pic>
        <p:nvPicPr>
          <p:cNvPr id="4" name="Content Placeholder 3">
            <a:extLst>
              <a:ext uri="{FF2B5EF4-FFF2-40B4-BE49-F238E27FC236}">
                <a16:creationId xmlns:a16="http://schemas.microsoft.com/office/drawing/2014/main" id="{A1A1BD56-5724-4C9D-978A-70339F2B319B}"/>
              </a:ext>
            </a:extLst>
          </p:cNvPr>
          <p:cNvPicPr>
            <a:picLocks noGrp="1" noChangeAspect="1"/>
          </p:cNvPicPr>
          <p:nvPr>
            <p:ph idx="1"/>
          </p:nvPr>
        </p:nvPicPr>
        <p:blipFill>
          <a:blip r:embed="rId2"/>
          <a:stretch>
            <a:fillRect/>
          </a:stretch>
        </p:blipFill>
        <p:spPr>
          <a:xfrm>
            <a:off x="2138183" y="1780260"/>
            <a:ext cx="7789588" cy="4371334"/>
          </a:xfrm>
          <a:prstGeom prst="rect">
            <a:avLst/>
          </a:prstGeom>
        </p:spPr>
      </p:pic>
      <p:pic>
        <p:nvPicPr>
          <p:cNvPr id="5" name="Picture 4">
            <a:extLst>
              <a:ext uri="{FF2B5EF4-FFF2-40B4-BE49-F238E27FC236}">
                <a16:creationId xmlns:a16="http://schemas.microsoft.com/office/drawing/2014/main" id="{63DDD267-5796-4FCA-8277-810DBFC5B3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264"/>
          <a:stretch/>
        </p:blipFill>
        <p:spPr>
          <a:xfrm>
            <a:off x="10854815" y="6074595"/>
            <a:ext cx="1131044" cy="640432"/>
          </a:xfrm>
          <a:prstGeom prst="rect">
            <a:avLst/>
          </a:prstGeom>
        </p:spPr>
      </p:pic>
    </p:spTree>
    <p:extLst>
      <p:ext uri="{BB962C8B-B14F-4D97-AF65-F5344CB8AC3E}">
        <p14:creationId xmlns:p14="http://schemas.microsoft.com/office/powerpoint/2010/main" val="2458228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21F0-A81C-464B-B9F3-922D526D7480}"/>
              </a:ext>
            </a:extLst>
          </p:cNvPr>
          <p:cNvSpPr>
            <a:spLocks noGrp="1"/>
          </p:cNvSpPr>
          <p:nvPr>
            <p:ph type="title"/>
          </p:nvPr>
        </p:nvSpPr>
        <p:spPr/>
        <p:txBody>
          <a:bodyPr/>
          <a:lstStyle/>
          <a:p>
            <a:pPr algn="ctr"/>
            <a:r>
              <a:rPr lang="en-US" b="1" dirty="0">
                <a:latin typeface="Georgia" panose="02040502050405020303" pitchFamily="18" charset="0"/>
              </a:rPr>
              <a:t>How Not to Advertise Lien Sales</a:t>
            </a:r>
          </a:p>
        </p:txBody>
      </p:sp>
      <p:pic>
        <p:nvPicPr>
          <p:cNvPr id="4" name="Picture 3">
            <a:extLst>
              <a:ext uri="{FF2B5EF4-FFF2-40B4-BE49-F238E27FC236}">
                <a16:creationId xmlns:a16="http://schemas.microsoft.com/office/drawing/2014/main" id="{D6EBACF8-D6A2-43F2-B60F-ED86ACA38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402" y="1868542"/>
            <a:ext cx="2948004" cy="2211003"/>
          </a:xfrm>
          <a:prstGeom prst="rect">
            <a:avLst/>
          </a:prstGeom>
        </p:spPr>
      </p:pic>
      <p:pic>
        <p:nvPicPr>
          <p:cNvPr id="5" name="Picture 4">
            <a:extLst>
              <a:ext uri="{FF2B5EF4-FFF2-40B4-BE49-F238E27FC236}">
                <a16:creationId xmlns:a16="http://schemas.microsoft.com/office/drawing/2014/main" id="{17E25FD7-C52A-43BD-A686-A4345660B009}"/>
              </a:ext>
            </a:extLst>
          </p:cNvPr>
          <p:cNvPicPr>
            <a:picLocks noChangeAspect="1"/>
          </p:cNvPicPr>
          <p:nvPr/>
        </p:nvPicPr>
        <p:blipFill>
          <a:blip r:embed="rId3"/>
          <a:stretch>
            <a:fillRect/>
          </a:stretch>
        </p:blipFill>
        <p:spPr>
          <a:xfrm>
            <a:off x="5111627" y="1868542"/>
            <a:ext cx="3327450" cy="2211003"/>
          </a:xfrm>
          <a:prstGeom prst="rect">
            <a:avLst/>
          </a:prstGeom>
        </p:spPr>
      </p:pic>
      <p:pic>
        <p:nvPicPr>
          <p:cNvPr id="7" name="Picture 6">
            <a:extLst>
              <a:ext uri="{FF2B5EF4-FFF2-40B4-BE49-F238E27FC236}">
                <a16:creationId xmlns:a16="http://schemas.microsoft.com/office/drawing/2014/main" id="{7D224422-2782-4029-9876-481E11967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1334" y="1714755"/>
            <a:ext cx="2214094" cy="2656913"/>
          </a:xfrm>
          <a:prstGeom prst="rect">
            <a:avLst/>
          </a:prstGeom>
        </p:spPr>
      </p:pic>
      <p:pic>
        <p:nvPicPr>
          <p:cNvPr id="9" name="Picture 8">
            <a:extLst>
              <a:ext uri="{FF2B5EF4-FFF2-40B4-BE49-F238E27FC236}">
                <a16:creationId xmlns:a16="http://schemas.microsoft.com/office/drawing/2014/main" id="{AA16ACEE-9DE3-4E48-8A01-45A28E3E87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5396" y="4649546"/>
            <a:ext cx="4465577" cy="1922932"/>
          </a:xfrm>
          <a:prstGeom prst="rect">
            <a:avLst/>
          </a:prstGeom>
        </p:spPr>
      </p:pic>
      <p:pic>
        <p:nvPicPr>
          <p:cNvPr id="11" name="Picture 10">
            <a:extLst>
              <a:ext uri="{FF2B5EF4-FFF2-40B4-BE49-F238E27FC236}">
                <a16:creationId xmlns:a16="http://schemas.microsoft.com/office/drawing/2014/main" id="{9D052535-BC24-480F-ADB5-4E915BBB21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4577" y="4590906"/>
            <a:ext cx="2720282" cy="2040212"/>
          </a:xfrm>
          <a:prstGeom prst="rect">
            <a:avLst/>
          </a:prstGeom>
        </p:spPr>
      </p:pic>
      <p:pic>
        <p:nvPicPr>
          <p:cNvPr id="12" name="Picture 11">
            <a:extLst>
              <a:ext uri="{FF2B5EF4-FFF2-40B4-BE49-F238E27FC236}">
                <a16:creationId xmlns:a16="http://schemas.microsoft.com/office/drawing/2014/main" id="{6195B1C9-ACE0-4891-8182-CDDD8399B6C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3264"/>
          <a:stretch/>
        </p:blipFill>
        <p:spPr>
          <a:xfrm>
            <a:off x="10854815" y="6074595"/>
            <a:ext cx="1131044" cy="640432"/>
          </a:xfrm>
          <a:prstGeom prst="rect">
            <a:avLst/>
          </a:prstGeom>
        </p:spPr>
      </p:pic>
    </p:spTree>
    <p:extLst>
      <p:ext uri="{BB962C8B-B14F-4D97-AF65-F5344CB8AC3E}">
        <p14:creationId xmlns:p14="http://schemas.microsoft.com/office/powerpoint/2010/main" val="424827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9294E-C3F1-4BDB-A03F-98C3E453C697}"/>
              </a:ext>
            </a:extLst>
          </p:cNvPr>
          <p:cNvSpPr>
            <a:spLocks noGrp="1"/>
          </p:cNvSpPr>
          <p:nvPr>
            <p:ph type="title"/>
          </p:nvPr>
        </p:nvSpPr>
        <p:spPr/>
        <p:txBody>
          <a:bodyPr/>
          <a:lstStyle/>
          <a:p>
            <a:pPr algn="ctr"/>
            <a:r>
              <a:rPr lang="en-US" b="1" dirty="0">
                <a:latin typeface="Georgia" panose="02040502050405020303" pitchFamily="18" charset="0"/>
              </a:rPr>
              <a:t>Options for Advertising Lien Sales</a:t>
            </a:r>
          </a:p>
        </p:txBody>
      </p:sp>
      <p:pic>
        <p:nvPicPr>
          <p:cNvPr id="4" name="Picture 2" descr="Facebook Brand Resources">
            <a:extLst>
              <a:ext uri="{FF2B5EF4-FFF2-40B4-BE49-F238E27FC236}">
                <a16:creationId xmlns:a16="http://schemas.microsoft.com/office/drawing/2014/main" id="{04152008-823C-4CA0-AEFC-CECC92B919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1436" y="1589993"/>
            <a:ext cx="330517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F092B29-43EE-4B14-BFEE-2CD9761B033A}"/>
              </a:ext>
            </a:extLst>
          </p:cNvPr>
          <p:cNvPicPr>
            <a:picLocks noChangeAspect="1"/>
          </p:cNvPicPr>
          <p:nvPr/>
        </p:nvPicPr>
        <p:blipFill>
          <a:blip r:embed="rId3"/>
          <a:stretch>
            <a:fillRect/>
          </a:stretch>
        </p:blipFill>
        <p:spPr>
          <a:xfrm>
            <a:off x="4959377" y="1589993"/>
            <a:ext cx="1956986" cy="1103472"/>
          </a:xfrm>
          <a:prstGeom prst="rect">
            <a:avLst/>
          </a:prstGeom>
        </p:spPr>
      </p:pic>
      <p:pic>
        <p:nvPicPr>
          <p:cNvPr id="6" name="Picture 5">
            <a:extLst>
              <a:ext uri="{FF2B5EF4-FFF2-40B4-BE49-F238E27FC236}">
                <a16:creationId xmlns:a16="http://schemas.microsoft.com/office/drawing/2014/main" id="{6DF28502-D72F-4571-90B1-7A2209B3F3E7}"/>
              </a:ext>
            </a:extLst>
          </p:cNvPr>
          <p:cNvPicPr>
            <a:picLocks noChangeAspect="1"/>
          </p:cNvPicPr>
          <p:nvPr/>
        </p:nvPicPr>
        <p:blipFill>
          <a:blip r:embed="rId4"/>
          <a:stretch>
            <a:fillRect/>
          </a:stretch>
        </p:blipFill>
        <p:spPr>
          <a:xfrm>
            <a:off x="8135391" y="1498185"/>
            <a:ext cx="2826986" cy="1619396"/>
          </a:xfrm>
          <a:prstGeom prst="rect">
            <a:avLst/>
          </a:prstGeom>
        </p:spPr>
      </p:pic>
      <p:pic>
        <p:nvPicPr>
          <p:cNvPr id="7" name="Picture 6">
            <a:extLst>
              <a:ext uri="{FF2B5EF4-FFF2-40B4-BE49-F238E27FC236}">
                <a16:creationId xmlns:a16="http://schemas.microsoft.com/office/drawing/2014/main" id="{143317D4-D2D4-442D-968E-0BC9EEE233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8422" y="3292245"/>
            <a:ext cx="2239270" cy="1677090"/>
          </a:xfrm>
          <a:prstGeom prst="rect">
            <a:avLst/>
          </a:prstGeom>
        </p:spPr>
      </p:pic>
      <p:pic>
        <p:nvPicPr>
          <p:cNvPr id="8" name="Picture 7">
            <a:extLst>
              <a:ext uri="{FF2B5EF4-FFF2-40B4-BE49-F238E27FC236}">
                <a16:creationId xmlns:a16="http://schemas.microsoft.com/office/drawing/2014/main" id="{99BD9221-6668-48FA-9747-5CBF2BD736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5728" y="3292245"/>
            <a:ext cx="2389126" cy="1340733"/>
          </a:xfrm>
          <a:prstGeom prst="rect">
            <a:avLst/>
          </a:prstGeom>
        </p:spPr>
      </p:pic>
      <p:pic>
        <p:nvPicPr>
          <p:cNvPr id="9" name="Picture 8">
            <a:extLst>
              <a:ext uri="{FF2B5EF4-FFF2-40B4-BE49-F238E27FC236}">
                <a16:creationId xmlns:a16="http://schemas.microsoft.com/office/drawing/2014/main" id="{C6DE7374-5B91-4D47-8A2C-C36E19B851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12890" y="3281144"/>
            <a:ext cx="2239270" cy="1679453"/>
          </a:xfrm>
          <a:prstGeom prst="rect">
            <a:avLst/>
          </a:prstGeom>
        </p:spPr>
      </p:pic>
      <p:pic>
        <p:nvPicPr>
          <p:cNvPr id="10" name="Picture 9">
            <a:extLst>
              <a:ext uri="{FF2B5EF4-FFF2-40B4-BE49-F238E27FC236}">
                <a16:creationId xmlns:a16="http://schemas.microsoft.com/office/drawing/2014/main" id="{58AD42E6-CFC3-411B-9979-C88C8ECAAD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0987" y="5453919"/>
            <a:ext cx="2746619" cy="481604"/>
          </a:xfrm>
          <a:prstGeom prst="rect">
            <a:avLst/>
          </a:prstGeom>
        </p:spPr>
      </p:pic>
      <p:pic>
        <p:nvPicPr>
          <p:cNvPr id="11" name="Picture 10">
            <a:extLst>
              <a:ext uri="{FF2B5EF4-FFF2-40B4-BE49-F238E27FC236}">
                <a16:creationId xmlns:a16="http://schemas.microsoft.com/office/drawing/2014/main" id="{E90BAD7F-8038-4DF8-9CC9-579BE3483A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51376" y="5203834"/>
            <a:ext cx="3204517" cy="858594"/>
          </a:xfrm>
          <a:prstGeom prst="rect">
            <a:avLst/>
          </a:prstGeom>
        </p:spPr>
      </p:pic>
      <p:pic>
        <p:nvPicPr>
          <p:cNvPr id="12" name="Picture 11">
            <a:extLst>
              <a:ext uri="{FF2B5EF4-FFF2-40B4-BE49-F238E27FC236}">
                <a16:creationId xmlns:a16="http://schemas.microsoft.com/office/drawing/2014/main" id="{8F999991-CFB6-4B08-B435-E02E3426C0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9663" y="5147021"/>
            <a:ext cx="2932053" cy="880874"/>
          </a:xfrm>
          <a:prstGeom prst="rect">
            <a:avLst/>
          </a:prstGeom>
        </p:spPr>
      </p:pic>
      <p:pic>
        <p:nvPicPr>
          <p:cNvPr id="13" name="Picture 12">
            <a:extLst>
              <a:ext uri="{FF2B5EF4-FFF2-40B4-BE49-F238E27FC236}">
                <a16:creationId xmlns:a16="http://schemas.microsoft.com/office/drawing/2014/main" id="{C5714C8E-535B-46D1-8073-113A77E18F6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13264"/>
          <a:stretch/>
        </p:blipFill>
        <p:spPr>
          <a:xfrm>
            <a:off x="10796194" y="6122721"/>
            <a:ext cx="1131044" cy="640432"/>
          </a:xfrm>
          <a:prstGeom prst="rect">
            <a:avLst/>
          </a:prstGeom>
        </p:spPr>
      </p:pic>
    </p:spTree>
    <p:extLst>
      <p:ext uri="{BB962C8B-B14F-4D97-AF65-F5344CB8AC3E}">
        <p14:creationId xmlns:p14="http://schemas.microsoft.com/office/powerpoint/2010/main" val="426801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1081</TotalTime>
  <Words>1040</Words>
  <Application>Microsoft Office PowerPoint</Application>
  <PresentationFormat>Widescreen</PresentationFormat>
  <Paragraphs>47</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Georgia</vt:lpstr>
      <vt:lpstr>Office Theme</vt:lpstr>
      <vt:lpstr> How to Use HB1027 &amp; A National Legislative Update</vt:lpstr>
      <vt:lpstr>PowerPoint Presentation</vt:lpstr>
      <vt:lpstr>We Like You Just the Way You Are</vt:lpstr>
      <vt:lpstr>Goodbye to the Newspapers</vt:lpstr>
      <vt:lpstr>Commercially Reasonable Manner?</vt:lpstr>
      <vt:lpstr>“Independent Bidder.” Neither Independent Nor a Bidder. Discuss.</vt:lpstr>
      <vt:lpstr>Don’t Stand Out from the Crowd</vt:lpstr>
      <vt:lpstr>How Not to Advertise Lien Sales</vt:lpstr>
      <vt:lpstr>Options for Advertising Lien Sales</vt:lpstr>
      <vt:lpstr>Examples of Advertisements</vt:lpstr>
      <vt:lpstr>SSA Pushes Property Tax Reform</vt:lpstr>
      <vt:lpstr>Licensing for Self Storage. What’s the Harm?</vt:lpstr>
      <vt:lpstr>Blame Self Storage for Illegal Dumping</vt:lpstr>
      <vt:lpstr>The Right to Keep Arms, In Self Storage</vt:lpstr>
      <vt:lpstr>Changes to the Model Building Codes</vt:lpstr>
      <vt:lpstr>PowerPoint Presentation</vt:lpstr>
      <vt:lpstr>     Want to 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Doherty</dc:creator>
  <cp:lastModifiedBy>Joe Doherty</cp:lastModifiedBy>
  <cp:revision>32</cp:revision>
  <dcterms:created xsi:type="dcterms:W3CDTF">2020-07-07T14:16:32Z</dcterms:created>
  <dcterms:modified xsi:type="dcterms:W3CDTF">2022-08-11T19:39:56Z</dcterms:modified>
</cp:coreProperties>
</file>