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1.xml" ContentType="application/vnd.openxmlformats-officedocument.drawingml.chart+xml"/>
  <Override PartName="/ppt/drawings/drawing7.xml" ContentType="application/vnd.openxmlformats-officedocument.drawingml.chartshapes+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8.xml" ContentType="application/vnd.openxmlformats-officedocument.drawingml.chartshapes+xml"/>
  <Override PartName="/ppt/charts/chart13.xml" ContentType="application/vnd.openxmlformats-officedocument.drawingml.chart+xml"/>
  <Override PartName="/ppt/drawings/drawing9.xml" ContentType="application/vnd.openxmlformats-officedocument.drawingml.chartshapes+xml"/>
  <Override PartName="/ppt/charts/chart14.xml" ContentType="application/vnd.openxmlformats-officedocument.drawingml.chart+xml"/>
  <Override PartName="/ppt/drawings/drawing10.xml" ContentType="application/vnd.openxmlformats-officedocument.drawingml.chartshapes+xml"/>
  <Override PartName="/ppt/charts/chart15.xml" ContentType="application/vnd.openxmlformats-officedocument.drawingml.chart+xml"/>
  <Override PartName="/ppt/drawings/drawing11.xml" ContentType="application/vnd.openxmlformats-officedocument.drawingml.chartshapes+xml"/>
  <Override PartName="/ppt/charts/chart16.xml" ContentType="application/vnd.openxmlformats-officedocument.drawingml.chart+xml"/>
  <Override PartName="/ppt/drawings/drawing12.xml" ContentType="application/vnd.openxmlformats-officedocument.drawingml.chartshapes+xml"/>
  <Override PartName="/ppt/charts/chart1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3.xml" ContentType="application/vnd.openxmlformats-officedocument.drawingml.chartshapes+xml"/>
  <Override PartName="/ppt/charts/chart18.xml" ContentType="application/vnd.openxmlformats-officedocument.drawingml.chart+xml"/>
  <Override PartName="/ppt/drawings/drawing14.xml" ContentType="application/vnd.openxmlformats-officedocument.drawingml.chartshapes+xml"/>
  <Override PartName="/ppt/charts/chart19.xml" ContentType="application/vnd.openxmlformats-officedocument.drawingml.chart+xml"/>
  <Override PartName="/ppt/drawings/drawing15.xml" ContentType="application/vnd.openxmlformats-officedocument.drawingml.chartshapes+xml"/>
  <Override PartName="/ppt/charts/chart20.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6.xml" ContentType="application/vnd.openxmlformats-officedocument.drawingml.chartshapes+xml"/>
  <Override PartName="/ppt/charts/chart21.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7.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80" r:id="rId2"/>
  </p:sldMasterIdLst>
  <p:notesMasterIdLst>
    <p:notesMasterId r:id="rId106"/>
  </p:notesMasterIdLst>
  <p:handoutMasterIdLst>
    <p:handoutMasterId r:id="rId107"/>
  </p:handoutMasterIdLst>
  <p:sldIdLst>
    <p:sldId id="256" r:id="rId3"/>
    <p:sldId id="537" r:id="rId4"/>
    <p:sldId id="538" r:id="rId5"/>
    <p:sldId id="573" r:id="rId6"/>
    <p:sldId id="360" r:id="rId7"/>
    <p:sldId id="356" r:id="rId8"/>
    <p:sldId id="534" r:id="rId9"/>
    <p:sldId id="672" r:id="rId10"/>
    <p:sldId id="673" r:id="rId11"/>
    <p:sldId id="674" r:id="rId12"/>
    <p:sldId id="574" r:id="rId13"/>
    <p:sldId id="535" r:id="rId14"/>
    <p:sldId id="665" r:id="rId15"/>
    <p:sldId id="536" r:id="rId16"/>
    <p:sldId id="666" r:id="rId17"/>
    <p:sldId id="667" r:id="rId18"/>
    <p:sldId id="541" r:id="rId19"/>
    <p:sldId id="575" r:id="rId20"/>
    <p:sldId id="542" r:id="rId21"/>
    <p:sldId id="543" r:id="rId22"/>
    <p:sldId id="544" r:id="rId23"/>
    <p:sldId id="545" r:id="rId24"/>
    <p:sldId id="546" r:id="rId25"/>
    <p:sldId id="547" r:id="rId26"/>
    <p:sldId id="549" r:id="rId27"/>
    <p:sldId id="548" r:id="rId28"/>
    <p:sldId id="550" r:id="rId29"/>
    <p:sldId id="551" r:id="rId30"/>
    <p:sldId id="552" r:id="rId31"/>
    <p:sldId id="554" r:id="rId32"/>
    <p:sldId id="556" r:id="rId33"/>
    <p:sldId id="555" r:id="rId34"/>
    <p:sldId id="668" r:id="rId35"/>
    <p:sldId id="258" r:id="rId36"/>
    <p:sldId id="669" r:id="rId37"/>
    <p:sldId id="288" r:id="rId38"/>
    <p:sldId id="675" r:id="rId39"/>
    <p:sldId id="557" r:id="rId40"/>
    <p:sldId id="558" r:id="rId41"/>
    <p:sldId id="380" r:id="rId42"/>
    <p:sldId id="560" r:id="rId43"/>
    <p:sldId id="559" r:id="rId44"/>
    <p:sldId id="561" r:id="rId45"/>
    <p:sldId id="277" r:id="rId46"/>
    <p:sldId id="645" r:id="rId47"/>
    <p:sldId id="328" r:id="rId48"/>
    <p:sldId id="286" r:id="rId49"/>
    <p:sldId id="564" r:id="rId50"/>
    <p:sldId id="565" r:id="rId51"/>
    <p:sldId id="646" r:id="rId52"/>
    <p:sldId id="647" r:id="rId53"/>
    <p:sldId id="570" r:id="rId54"/>
    <p:sldId id="676" r:id="rId55"/>
    <p:sldId id="677" r:id="rId56"/>
    <p:sldId id="539" r:id="rId57"/>
    <p:sldId id="540" r:id="rId58"/>
    <p:sldId id="648" r:id="rId59"/>
    <p:sldId id="643" r:id="rId60"/>
    <p:sldId id="276" r:id="rId61"/>
    <p:sldId id="644" r:id="rId62"/>
    <p:sldId id="400" r:id="rId63"/>
    <p:sldId id="566" r:id="rId64"/>
    <p:sldId id="572" r:id="rId65"/>
    <p:sldId id="567" r:id="rId66"/>
    <p:sldId id="678" r:id="rId67"/>
    <p:sldId id="259" r:id="rId68"/>
    <p:sldId id="679" r:id="rId69"/>
    <p:sldId id="680" r:id="rId70"/>
    <p:sldId id="681" r:id="rId71"/>
    <p:sldId id="682" r:id="rId72"/>
    <p:sldId id="331" r:id="rId73"/>
    <p:sldId id="683" r:id="rId74"/>
    <p:sldId id="684" r:id="rId75"/>
    <p:sldId id="685" r:id="rId76"/>
    <p:sldId id="686" r:id="rId77"/>
    <p:sldId id="687" r:id="rId78"/>
    <p:sldId id="641" r:id="rId79"/>
    <p:sldId id="642" r:id="rId80"/>
    <p:sldId id="378" r:id="rId81"/>
    <p:sldId id="636" r:id="rId82"/>
    <p:sldId id="637" r:id="rId83"/>
    <p:sldId id="372" r:id="rId84"/>
    <p:sldId id="568" r:id="rId85"/>
    <p:sldId id="688" r:id="rId86"/>
    <p:sldId id="689" r:id="rId87"/>
    <p:sldId id="690" r:id="rId88"/>
    <p:sldId id="691" r:id="rId89"/>
    <p:sldId id="692" r:id="rId90"/>
    <p:sldId id="649" r:id="rId91"/>
    <p:sldId id="650" r:id="rId92"/>
    <p:sldId id="289" r:id="rId93"/>
    <p:sldId id="662" r:id="rId94"/>
    <p:sldId id="307" r:id="rId95"/>
    <p:sldId id="447" r:id="rId96"/>
    <p:sldId id="295" r:id="rId97"/>
    <p:sldId id="524" r:id="rId98"/>
    <p:sldId id="525" r:id="rId99"/>
    <p:sldId id="663" r:id="rId100"/>
    <p:sldId id="463" r:id="rId101"/>
    <p:sldId id="527" r:id="rId102"/>
    <p:sldId id="664" r:id="rId103"/>
    <p:sldId id="576" r:id="rId104"/>
    <p:sldId id="318" r:id="rId10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Baird" initials="CB"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FF5"/>
    <a:srgbClr val="CCECFF"/>
    <a:srgbClr val="FFFF99"/>
    <a:srgbClr val="CCCCFF"/>
    <a:srgbClr val="66FFFF"/>
    <a:srgbClr val="FFFF00"/>
    <a:srgbClr val="00FF99"/>
    <a:srgbClr val="FFFFCC"/>
    <a:srgbClr val="00FFFF"/>
    <a:srgbClr val="6D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5" autoAdjust="0"/>
  </p:normalViewPr>
  <p:slideViewPr>
    <p:cSldViewPr>
      <p:cViewPr varScale="1">
        <p:scale>
          <a:sx n="79" d="100"/>
          <a:sy n="79" d="100"/>
        </p:scale>
        <p:origin x="778" y="62"/>
      </p:cViewPr>
      <p:guideLst>
        <p:guide orient="horz" pos="2160"/>
        <p:guide pos="2880"/>
      </p:guideLst>
    </p:cSldViewPr>
  </p:slideViewPr>
  <p:outlineViewPr>
    <p:cViewPr>
      <p:scale>
        <a:sx n="33" d="100"/>
        <a:sy n="33" d="100"/>
      </p:scale>
      <p:origin x="0" y="-595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7" d="100"/>
          <a:sy n="87" d="100"/>
        </p:scale>
        <p:origin x="2016"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Anne%20Ballard\Desktop\Universal%20Storage%20Group%20Jan%202013\2021%20YEAR%20END\2021%20USG%20%20GRAPHS%20%202-2-2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nne%20Ballard\Desktop\Universal%20Storage%20Group%20Jan%202013\2021%20YEAR%20END\2021%20USG%20%20GRAPHS%20%202-2-2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3.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C:\Users\Anne%20Ballard\Dropbox%20(Universal%20Storage)\PC%20(2)\Desktop\Universal%20Storage%20Group%20Jan%202013\2022%20YEAR%20END\2022%20USG%20%20GRAPHS%20%204-24-23%20working%20file.xlsx" TargetMode="External"/><Relationship Id="rId1" Type="http://schemas.openxmlformats.org/officeDocument/2006/relationships/image" Target="../media/image63.jpeg"/></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Anne%20Ballard\Dropbox%20(Universal%20Storage)\PC%20(2)\Desktop\Universal%20Storage%20Group%20Jan%202013\2022%20YEAR%20END\2022%20USG%20%20GRAPHS%20%204-24-23%20working%20file.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6.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nne%20Ballard\Dropbox%20(Universal%20Storage)\PC%20(2)\Desktop\Universal%20Storage%20Group%20Jan%202013\2022%20YEAR%20END\2022%20USG%20%20GRAPHS%20%204-24-23%20working%20fil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7.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ne%20Ballard\Dropbox%20(Universal%20Storage)\PC%20(2)\Desktop\Universal%20Storage%20Group%20Jan%202013\2022%20YEAR%20END\2022%20USG%20%20GRAPHS%20%204-24-23%20working%20fil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Anne%20Ballard\Dropbox%20(Universal%20Storage)\PC%20(2)\Desktop\Universal%20Storage%20Group%20Jan%202013\2022%20YEAR%20END\USG%202022%20Hourly%20Activity.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Anne%20Ballard\Dropbox%20(Universal%20Storage)\PC%20(2)\Desktop\Universal%20Storage%20Group%20Jan%202013\2022%20YEAR%20END\2022%20USG%20%20GRAPHS%20%204-24-23%20working%20f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rgbClr val="7030A0"/>
                </a:solidFill>
              </a:defRPr>
            </a:pPr>
            <a:r>
              <a:rPr lang="en-US" sz="2400">
                <a:solidFill>
                  <a:srgbClr val="7030A0"/>
                </a:solidFill>
              </a:rPr>
              <a:t>USG 2022-2013 Demographics </a:t>
            </a:r>
          </a:p>
        </c:rich>
      </c:tx>
      <c:layout>
        <c:manualLayout>
          <c:xMode val="edge"/>
          <c:yMode val="edge"/>
          <c:x val="0.33924439122094935"/>
          <c:y val="1.6080557238037554E-2"/>
        </c:manualLayout>
      </c:layout>
      <c:overlay val="1"/>
      <c:spPr>
        <a:solidFill>
          <a:srgbClr val="EDDFF5"/>
        </a:solidFill>
        <a:ln>
          <a:solidFill>
            <a:srgbClr val="C00000"/>
          </a:solidFill>
        </a:ln>
      </c:spPr>
    </c:title>
    <c:autoTitleDeleted val="0"/>
    <c:view3D>
      <c:rotX val="5"/>
      <c:rotY val="10"/>
      <c:depthPercent val="100"/>
      <c:rAngAx val="1"/>
    </c:view3D>
    <c:floor>
      <c:thickness val="0"/>
      <c:spPr>
        <a:solidFill>
          <a:srgbClr val="0070C0"/>
        </a:solidFill>
        <a:effectLst>
          <a:outerShdw blurRad="50800" dist="38100" algn="l" rotWithShape="0">
            <a:prstClr val="black">
              <a:alpha val="40000"/>
            </a:prstClr>
          </a:outerShdw>
        </a:effectLst>
        <a:scene3d>
          <a:camera prst="orthographicFront"/>
          <a:lightRig rig="threePt" dir="t"/>
        </a:scene3d>
        <a:sp3d>
          <a:contourClr>
            <a:srgbClr val="000000"/>
          </a:contourClr>
        </a:sp3d>
      </c:spPr>
    </c:floor>
    <c:sideWall>
      <c:thickness val="0"/>
      <c:spPr>
        <a:solidFill>
          <a:srgbClr val="EDDFF5"/>
        </a:solidFill>
        <a:ln>
          <a:solidFill>
            <a:srgbClr val="000000"/>
          </a:solidFill>
        </a:ln>
      </c:spPr>
    </c:sideWall>
    <c:backWall>
      <c:thickness val="0"/>
      <c:spPr>
        <a:solidFill>
          <a:srgbClr val="EDDFF5"/>
        </a:solidFill>
        <a:ln>
          <a:solidFill>
            <a:srgbClr val="000000"/>
          </a:solidFill>
        </a:ln>
      </c:spPr>
    </c:backWall>
    <c:plotArea>
      <c:layout>
        <c:manualLayout>
          <c:layoutTarget val="inner"/>
          <c:xMode val="edge"/>
          <c:yMode val="edge"/>
          <c:x val="0.10768411426340557"/>
          <c:y val="1.9694935174866483E-2"/>
          <c:w val="0.89067392748097274"/>
          <c:h val="0.68969785824336194"/>
        </c:manualLayout>
      </c:layout>
      <c:bar3DChart>
        <c:barDir val="col"/>
        <c:grouping val="clustered"/>
        <c:varyColors val="0"/>
        <c:ser>
          <c:idx val="0"/>
          <c:order val="10"/>
          <c:tx>
            <c:strRef>
              <c:f>'data and history'!$E$56</c:f>
              <c:strCache>
                <c:ptCount val="1"/>
                <c:pt idx="0">
                  <c:v>USG 2013</c:v>
                </c:pt>
              </c:strCache>
            </c:strRef>
          </c:tx>
          <c:spPr>
            <a:solidFill>
              <a:srgbClr val="00B0F0"/>
            </a:solidFill>
          </c:spPr>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history'!$F$56:$K$56</c:f>
              <c:numCache>
                <c:formatCode>0.0%</c:formatCode>
                <c:ptCount val="6"/>
                <c:pt idx="0">
                  <c:v>0.83199999999999996</c:v>
                </c:pt>
                <c:pt idx="1">
                  <c:v>0.16800000000000001</c:v>
                </c:pt>
                <c:pt idx="2">
                  <c:v>0.61199999999999999</c:v>
                </c:pt>
                <c:pt idx="3">
                  <c:v>0.38800000000000001</c:v>
                </c:pt>
                <c:pt idx="4">
                  <c:v>0.70950000000000002</c:v>
                </c:pt>
                <c:pt idx="5">
                  <c:v>0.42</c:v>
                </c:pt>
              </c:numCache>
            </c:numRef>
          </c:val>
          <c:extLst>
            <c:ext xmlns:c16="http://schemas.microsoft.com/office/drawing/2014/chart" uri="{C3380CC4-5D6E-409C-BE32-E72D297353CC}">
              <c16:uniqueId val="{00000000-C3E9-4792-9F28-69382AA84F86}"/>
            </c:ext>
          </c:extLst>
        </c:ser>
        <c:ser>
          <c:idx val="1"/>
          <c:order val="11"/>
          <c:tx>
            <c:strRef>
              <c:f>'data and history'!$E$57</c:f>
              <c:strCache>
                <c:ptCount val="1"/>
                <c:pt idx="0">
                  <c:v> USG 2014 </c:v>
                </c:pt>
              </c:strCache>
            </c:strRef>
          </c:tx>
          <c:spPr>
            <a:solidFill>
              <a:srgbClr val="FF0000"/>
            </a:solidFill>
          </c:spPr>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history'!$F$57:$K$57</c:f>
              <c:numCache>
                <c:formatCode>0.0%</c:formatCode>
                <c:ptCount val="6"/>
                <c:pt idx="0">
                  <c:v>0.82499999999999996</c:v>
                </c:pt>
                <c:pt idx="1">
                  <c:v>0.17499999999999999</c:v>
                </c:pt>
                <c:pt idx="2">
                  <c:v>0.57699999999999996</c:v>
                </c:pt>
                <c:pt idx="3">
                  <c:v>0.42299999999999999</c:v>
                </c:pt>
                <c:pt idx="4">
                  <c:v>0.66700000000000004</c:v>
                </c:pt>
                <c:pt idx="5">
                  <c:v>0.36299999999999999</c:v>
                </c:pt>
              </c:numCache>
            </c:numRef>
          </c:val>
          <c:extLst>
            <c:ext xmlns:c16="http://schemas.microsoft.com/office/drawing/2014/chart" uri="{C3380CC4-5D6E-409C-BE32-E72D297353CC}">
              <c16:uniqueId val="{00000001-C3E9-4792-9F28-69382AA84F86}"/>
            </c:ext>
          </c:extLst>
        </c:ser>
        <c:ser>
          <c:idx val="2"/>
          <c:order val="12"/>
          <c:tx>
            <c:strRef>
              <c:f>'data and history'!$E$58</c:f>
              <c:strCache>
                <c:ptCount val="1"/>
                <c:pt idx="0">
                  <c:v>USG 2015</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history'!$F$58:$K$58</c:f>
              <c:numCache>
                <c:formatCode>0.0%</c:formatCode>
                <c:ptCount val="6"/>
                <c:pt idx="0">
                  <c:v>0.83299999999999996</c:v>
                </c:pt>
                <c:pt idx="1">
                  <c:v>0.16700000000000001</c:v>
                </c:pt>
                <c:pt idx="2">
                  <c:v>0.59499999999999997</c:v>
                </c:pt>
                <c:pt idx="3">
                  <c:v>0.40500000000000003</c:v>
                </c:pt>
                <c:pt idx="4">
                  <c:v>0.68799999999999994</c:v>
                </c:pt>
                <c:pt idx="5">
                  <c:v>0.38700000000000001</c:v>
                </c:pt>
              </c:numCache>
            </c:numRef>
          </c:val>
          <c:extLst>
            <c:ext xmlns:c16="http://schemas.microsoft.com/office/drawing/2014/chart" uri="{C3380CC4-5D6E-409C-BE32-E72D297353CC}">
              <c16:uniqueId val="{00000002-C3E9-4792-9F28-69382AA84F86}"/>
            </c:ext>
          </c:extLst>
        </c:ser>
        <c:ser>
          <c:idx val="4"/>
          <c:order val="13"/>
          <c:tx>
            <c:strRef>
              <c:f>'data and history'!$E$59</c:f>
              <c:strCache>
                <c:ptCount val="1"/>
                <c:pt idx="0">
                  <c:v>USG 2016</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history'!$F$59:$K$59</c:f>
              <c:numCache>
                <c:formatCode>0.0%</c:formatCode>
                <c:ptCount val="6"/>
                <c:pt idx="0">
                  <c:v>0.86199999999999999</c:v>
                </c:pt>
                <c:pt idx="1">
                  <c:v>0.13800000000000001</c:v>
                </c:pt>
                <c:pt idx="2">
                  <c:v>0.58199999999999996</c:v>
                </c:pt>
                <c:pt idx="3">
                  <c:v>0.41799999999999998</c:v>
                </c:pt>
                <c:pt idx="4">
                  <c:v>0.70499999999999996</c:v>
                </c:pt>
                <c:pt idx="5">
                  <c:v>0.36199999999999999</c:v>
                </c:pt>
              </c:numCache>
            </c:numRef>
          </c:val>
          <c:extLst>
            <c:ext xmlns:c16="http://schemas.microsoft.com/office/drawing/2014/chart" uri="{C3380CC4-5D6E-409C-BE32-E72D297353CC}">
              <c16:uniqueId val="{00000003-C3E9-4792-9F28-69382AA84F86}"/>
            </c:ext>
          </c:extLst>
        </c:ser>
        <c:ser>
          <c:idx val="14"/>
          <c:order val="14"/>
          <c:tx>
            <c:strRef>
              <c:f>'data and history'!$E$60</c:f>
              <c:strCache>
                <c:ptCount val="1"/>
                <c:pt idx="0">
                  <c:v>USG 2017</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history'!$F$60:$K$60</c:f>
              <c:numCache>
                <c:formatCode>0.0%</c:formatCode>
                <c:ptCount val="6"/>
                <c:pt idx="0">
                  <c:v>0.85699999999999998</c:v>
                </c:pt>
                <c:pt idx="1">
                  <c:v>0.14300000000000002</c:v>
                </c:pt>
                <c:pt idx="2">
                  <c:v>0.58299999999999996</c:v>
                </c:pt>
                <c:pt idx="3">
                  <c:v>0.41600000000000004</c:v>
                </c:pt>
                <c:pt idx="4">
                  <c:v>0.69200000000000006</c:v>
                </c:pt>
                <c:pt idx="5">
                  <c:v>0.36</c:v>
                </c:pt>
              </c:numCache>
            </c:numRef>
          </c:val>
          <c:extLst>
            <c:ext xmlns:c16="http://schemas.microsoft.com/office/drawing/2014/chart" uri="{C3380CC4-5D6E-409C-BE32-E72D297353CC}">
              <c16:uniqueId val="{00000004-C3E9-4792-9F28-69382AA84F86}"/>
            </c:ext>
          </c:extLst>
        </c:ser>
        <c:ser>
          <c:idx val="15"/>
          <c:order val="15"/>
          <c:tx>
            <c:strRef>
              <c:f>'data and history'!$E$61</c:f>
              <c:strCache>
                <c:ptCount val="1"/>
                <c:pt idx="0">
                  <c:v>USG 2018</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history'!$F$61:$K$61</c:f>
              <c:numCache>
                <c:formatCode>0.0%</c:formatCode>
                <c:ptCount val="6"/>
                <c:pt idx="0">
                  <c:v>0.86</c:v>
                </c:pt>
                <c:pt idx="1">
                  <c:v>0.14000000000000001</c:v>
                </c:pt>
                <c:pt idx="2">
                  <c:v>0.57699999999999996</c:v>
                </c:pt>
                <c:pt idx="3">
                  <c:v>0.42299999999999999</c:v>
                </c:pt>
                <c:pt idx="4">
                  <c:v>0.68410000000000004</c:v>
                </c:pt>
                <c:pt idx="5">
                  <c:v>0.36</c:v>
                </c:pt>
              </c:numCache>
            </c:numRef>
          </c:val>
          <c:extLst>
            <c:ext xmlns:c16="http://schemas.microsoft.com/office/drawing/2014/chart" uri="{C3380CC4-5D6E-409C-BE32-E72D297353CC}">
              <c16:uniqueId val="{00000005-C3E9-4792-9F28-69382AA84F86}"/>
            </c:ext>
          </c:extLst>
        </c:ser>
        <c:ser>
          <c:idx val="16"/>
          <c:order val="16"/>
          <c:tx>
            <c:strRef>
              <c:f>'data and history'!$E$62</c:f>
              <c:strCache>
                <c:ptCount val="1"/>
                <c:pt idx="0">
                  <c:v>USG 2019</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history'!$F$62:$K$62</c:f>
              <c:numCache>
                <c:formatCode>0.0%</c:formatCode>
                <c:ptCount val="6"/>
                <c:pt idx="0">
                  <c:v>0.87</c:v>
                </c:pt>
                <c:pt idx="1">
                  <c:v>0.13</c:v>
                </c:pt>
                <c:pt idx="2">
                  <c:v>0.56000000000000005</c:v>
                </c:pt>
                <c:pt idx="3">
                  <c:v>0.44</c:v>
                </c:pt>
                <c:pt idx="4">
                  <c:v>0.68900000000000006</c:v>
                </c:pt>
                <c:pt idx="5">
                  <c:v>0.35499999999999998</c:v>
                </c:pt>
              </c:numCache>
            </c:numRef>
          </c:val>
          <c:extLst>
            <c:ext xmlns:c16="http://schemas.microsoft.com/office/drawing/2014/chart" uri="{C3380CC4-5D6E-409C-BE32-E72D297353CC}">
              <c16:uniqueId val="{00000006-C3E9-4792-9F28-69382AA84F86}"/>
            </c:ext>
          </c:extLst>
        </c:ser>
        <c:ser>
          <c:idx val="17"/>
          <c:order val="17"/>
          <c:tx>
            <c:strRef>
              <c:f>'data and history'!$E$63</c:f>
              <c:strCache>
                <c:ptCount val="1"/>
                <c:pt idx="0">
                  <c:v>USG 2020</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history'!$F$63:$K$63</c:f>
              <c:numCache>
                <c:formatCode>0.0%</c:formatCode>
                <c:ptCount val="6"/>
                <c:pt idx="0">
                  <c:v>0.877</c:v>
                </c:pt>
                <c:pt idx="1">
                  <c:v>0.12300000000000001</c:v>
                </c:pt>
                <c:pt idx="2">
                  <c:v>0.56399999999999995</c:v>
                </c:pt>
                <c:pt idx="3">
                  <c:v>0.436</c:v>
                </c:pt>
                <c:pt idx="4">
                  <c:v>0.69599999999999995</c:v>
                </c:pt>
                <c:pt idx="5">
                  <c:v>0.35470000000000002</c:v>
                </c:pt>
              </c:numCache>
            </c:numRef>
          </c:val>
          <c:extLst>
            <c:ext xmlns:c16="http://schemas.microsoft.com/office/drawing/2014/chart" uri="{C3380CC4-5D6E-409C-BE32-E72D297353CC}">
              <c16:uniqueId val="{00000007-C3E9-4792-9F28-69382AA84F86}"/>
            </c:ext>
          </c:extLst>
        </c:ser>
        <c:ser>
          <c:idx val="18"/>
          <c:order val="18"/>
          <c:tx>
            <c:strRef>
              <c:f>'data and history'!$E$64</c:f>
              <c:strCache>
                <c:ptCount val="1"/>
                <c:pt idx="0">
                  <c:v>USG 2021</c:v>
                </c:pt>
              </c:strCache>
            </c:strRef>
          </c:tx>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history'!$F$64:$K$64</c:f>
              <c:numCache>
                <c:formatCode>0.0%</c:formatCode>
                <c:ptCount val="6"/>
                <c:pt idx="0">
                  <c:v>0.88800000000000001</c:v>
                </c:pt>
                <c:pt idx="1">
                  <c:v>0.11199999999999999</c:v>
                </c:pt>
                <c:pt idx="2" formatCode="0%">
                  <c:v>0.55000000000000004</c:v>
                </c:pt>
                <c:pt idx="3" formatCode="0%">
                  <c:v>0.45</c:v>
                </c:pt>
                <c:pt idx="4" formatCode="0.00%">
                  <c:v>0.67190000000000005</c:v>
                </c:pt>
                <c:pt idx="5" formatCode="0.00%">
                  <c:v>0.36299999999999999</c:v>
                </c:pt>
              </c:numCache>
            </c:numRef>
          </c:val>
          <c:extLst>
            <c:ext xmlns:c16="http://schemas.microsoft.com/office/drawing/2014/chart" uri="{C3380CC4-5D6E-409C-BE32-E72D297353CC}">
              <c16:uniqueId val="{00000008-C3E9-4792-9F28-69382AA84F86}"/>
            </c:ext>
          </c:extLst>
        </c:ser>
        <c:ser>
          <c:idx val="19"/>
          <c:order val="19"/>
          <c:tx>
            <c:strRef>
              <c:f>'data and history'!$E$65</c:f>
              <c:strCache>
                <c:ptCount val="1"/>
                <c:pt idx="0">
                  <c:v>USG 2022</c:v>
                </c:pt>
              </c:strCache>
            </c:strRef>
          </c:tx>
          <c:spPr>
            <a:solidFill>
              <a:srgbClr val="7030A0"/>
            </a:solidFill>
          </c:spPr>
          <c:invertIfNegative val="0"/>
          <c:cat>
            <c:strRef>
              <c:f>'data and history'!$F$45:$K$45</c:f>
              <c:strCache>
                <c:ptCount val="6"/>
                <c:pt idx="0">
                  <c:v>Residential</c:v>
                </c:pt>
                <c:pt idx="1">
                  <c:v>Commercial</c:v>
                </c:pt>
                <c:pt idx="2">
                  <c:v>Avg % Male</c:v>
                </c:pt>
                <c:pt idx="3">
                  <c:v>Avg % Fem</c:v>
                </c:pt>
                <c:pt idx="4">
                  <c:v>Avg &lt; 5 mi</c:v>
                </c:pt>
                <c:pt idx="5">
                  <c:v>Avg &lt; 45 yr</c:v>
                </c:pt>
              </c:strCache>
            </c:strRef>
          </c:cat>
          <c:val>
            <c:numRef>
              <c:f>'data and history'!$F$65:$K$65</c:f>
              <c:numCache>
                <c:formatCode>0.0%</c:formatCode>
                <c:ptCount val="6"/>
                <c:pt idx="0">
                  <c:v>0.86549999999999994</c:v>
                </c:pt>
                <c:pt idx="1">
                  <c:v>0.13449999999999998</c:v>
                </c:pt>
                <c:pt idx="2">
                  <c:v>0.55130000000000001</c:v>
                </c:pt>
                <c:pt idx="3">
                  <c:v>0.4486</c:v>
                </c:pt>
                <c:pt idx="4">
                  <c:v>0.67090000000000005</c:v>
                </c:pt>
                <c:pt idx="5">
                  <c:v>0.35979999999999995</c:v>
                </c:pt>
              </c:numCache>
            </c:numRef>
          </c:val>
          <c:extLst>
            <c:ext xmlns:c16="http://schemas.microsoft.com/office/drawing/2014/chart" uri="{C3380CC4-5D6E-409C-BE32-E72D297353CC}">
              <c16:uniqueId val="{00000009-C3E9-4792-9F28-69382AA84F86}"/>
            </c:ext>
          </c:extLst>
        </c:ser>
        <c:dLbls>
          <c:showLegendKey val="0"/>
          <c:showVal val="0"/>
          <c:showCatName val="0"/>
          <c:showSerName val="0"/>
          <c:showPercent val="0"/>
          <c:showBubbleSize val="0"/>
        </c:dLbls>
        <c:gapWidth val="150"/>
        <c:shape val="box"/>
        <c:axId val="94700288"/>
        <c:axId val="94701824"/>
        <c:axId val="0"/>
        <c:extLst>
          <c:ext xmlns:c15="http://schemas.microsoft.com/office/drawing/2012/chart" uri="{02D57815-91ED-43cb-92C2-25804820EDAC}">
            <c15:filteredBarSeries>
              <c15:ser>
                <c:idx val="3"/>
                <c:order val="0"/>
                <c:tx>
                  <c:strRef>
                    <c:extLst>
                      <c:ext uri="{02D57815-91ED-43cb-92C2-25804820EDAC}">
                        <c15:formulaRef>
                          <c15:sqref>'data and history'!$E$46</c15:sqref>
                        </c15:formulaRef>
                      </c:ext>
                    </c:extLst>
                    <c:strCache>
                      <c:ptCount val="1"/>
                      <c:pt idx="0">
                        <c:v>UMC 2003</c:v>
                      </c:pt>
                    </c:strCache>
                  </c:strRef>
                </c:tx>
                <c:invertIfNegative val="0"/>
                <c:cat>
                  <c:strRef>
                    <c:extLst>
                      <c:ex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c:ext uri="{02D57815-91ED-43cb-92C2-25804820EDAC}">
                        <c15:formulaRef>
                          <c15:sqref>'data and history'!$F$46:$K$46</c15:sqref>
                        </c15:formulaRef>
                      </c:ext>
                    </c:extLst>
                    <c:numCache>
                      <c:formatCode>0.0%</c:formatCode>
                      <c:ptCount val="6"/>
                      <c:pt idx="0">
                        <c:v>0.80800000000000005</c:v>
                      </c:pt>
                      <c:pt idx="1">
                        <c:v>0.192</c:v>
                      </c:pt>
                      <c:pt idx="2">
                        <c:v>0.6</c:v>
                      </c:pt>
                      <c:pt idx="3">
                        <c:v>0.4</c:v>
                      </c:pt>
                      <c:pt idx="4">
                        <c:v>0.74</c:v>
                      </c:pt>
                      <c:pt idx="5">
                        <c:v>0.62</c:v>
                      </c:pt>
                    </c:numCache>
                  </c:numRef>
                </c:val>
                <c:extLst>
                  <c:ext xmlns:c16="http://schemas.microsoft.com/office/drawing/2014/chart" uri="{C3380CC4-5D6E-409C-BE32-E72D297353CC}">
                    <c16:uniqueId val="{0000000A-C3E9-4792-9F28-69382AA84F86}"/>
                  </c:ext>
                </c:extLst>
              </c15:ser>
            </c15:filteredBarSeries>
            <c15:filteredBarSeries>
              <c15:ser>
                <c:idx val="5"/>
                <c:order val="1"/>
                <c:tx>
                  <c:strRef>
                    <c:extLst xmlns:c15="http://schemas.microsoft.com/office/drawing/2012/chart">
                      <c:ext xmlns:c15="http://schemas.microsoft.com/office/drawing/2012/chart" uri="{02D57815-91ED-43cb-92C2-25804820EDAC}">
                        <c15:formulaRef>
                          <c15:sqref>'data and history'!$E$47</c15:sqref>
                        </c15:formulaRef>
                      </c:ext>
                    </c:extLst>
                    <c:strCache>
                      <c:ptCount val="1"/>
                      <c:pt idx="0">
                        <c:v>UMC 2004</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history'!$F$47:$K$47</c15:sqref>
                        </c15:formulaRef>
                      </c:ext>
                    </c:extLst>
                    <c:numCache>
                      <c:formatCode>0.0%</c:formatCode>
                      <c:ptCount val="6"/>
                      <c:pt idx="0">
                        <c:v>0.81069999999999998</c:v>
                      </c:pt>
                      <c:pt idx="1">
                        <c:v>0.1883</c:v>
                      </c:pt>
                      <c:pt idx="2">
                        <c:v>0.59060000000000001</c:v>
                      </c:pt>
                      <c:pt idx="3">
                        <c:v>0.40400000000000003</c:v>
                      </c:pt>
                      <c:pt idx="4">
                        <c:v>0.77980000000000005</c:v>
                      </c:pt>
                      <c:pt idx="5">
                        <c:v>0.62829999999999997</c:v>
                      </c:pt>
                    </c:numCache>
                  </c:numRef>
                </c:val>
                <c:extLst xmlns:c15="http://schemas.microsoft.com/office/drawing/2012/chart">
                  <c:ext xmlns:c16="http://schemas.microsoft.com/office/drawing/2014/chart" uri="{C3380CC4-5D6E-409C-BE32-E72D297353CC}">
                    <c16:uniqueId val="{0000000B-C3E9-4792-9F28-69382AA84F86}"/>
                  </c:ext>
                </c:extLst>
              </c15:ser>
            </c15:filteredBarSeries>
            <c15:filteredBarSeries>
              <c15:ser>
                <c:idx val="6"/>
                <c:order val="2"/>
                <c:tx>
                  <c:strRef>
                    <c:extLst xmlns:c15="http://schemas.microsoft.com/office/drawing/2012/chart">
                      <c:ext xmlns:c15="http://schemas.microsoft.com/office/drawing/2012/chart" uri="{02D57815-91ED-43cb-92C2-25804820EDAC}">
                        <c15:formulaRef>
                          <c15:sqref>'data and history'!$E$48</c15:sqref>
                        </c15:formulaRef>
                      </c:ext>
                    </c:extLst>
                    <c:strCache>
                      <c:ptCount val="1"/>
                      <c:pt idx="0">
                        <c:v>UMC 2005</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history'!$F$48:$K$48</c15:sqref>
                        </c15:formulaRef>
                      </c:ext>
                    </c:extLst>
                    <c:numCache>
                      <c:formatCode>0.0%</c:formatCode>
                      <c:ptCount val="6"/>
                      <c:pt idx="0">
                        <c:v>0.8</c:v>
                      </c:pt>
                      <c:pt idx="1">
                        <c:v>0.2</c:v>
                      </c:pt>
                      <c:pt idx="2">
                        <c:v>0.59</c:v>
                      </c:pt>
                      <c:pt idx="3">
                        <c:v>0.41</c:v>
                      </c:pt>
                      <c:pt idx="4">
                        <c:v>0.74</c:v>
                      </c:pt>
                      <c:pt idx="5">
                        <c:v>0.55000000000000004</c:v>
                      </c:pt>
                    </c:numCache>
                  </c:numRef>
                </c:val>
                <c:extLst xmlns:c15="http://schemas.microsoft.com/office/drawing/2012/chart">
                  <c:ext xmlns:c16="http://schemas.microsoft.com/office/drawing/2014/chart" uri="{C3380CC4-5D6E-409C-BE32-E72D297353CC}">
                    <c16:uniqueId val="{0000000C-C3E9-4792-9F28-69382AA84F86}"/>
                  </c:ext>
                </c:extLst>
              </c15:ser>
            </c15:filteredBarSeries>
            <c15:filteredBarSeries>
              <c15:ser>
                <c:idx val="7"/>
                <c:order val="3"/>
                <c:tx>
                  <c:strRef>
                    <c:extLst xmlns:c15="http://schemas.microsoft.com/office/drawing/2012/chart">
                      <c:ext xmlns:c15="http://schemas.microsoft.com/office/drawing/2012/chart" uri="{02D57815-91ED-43cb-92C2-25804820EDAC}">
                        <c15:formulaRef>
                          <c15:sqref>'data and history'!$E$49</c15:sqref>
                        </c15:formulaRef>
                      </c:ext>
                    </c:extLst>
                    <c:strCache>
                      <c:ptCount val="1"/>
                      <c:pt idx="0">
                        <c:v>UMC 2006</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history'!$F$49:$K$49</c15:sqref>
                        </c15:formulaRef>
                      </c:ext>
                    </c:extLst>
                    <c:numCache>
                      <c:formatCode>0.0%</c:formatCode>
                      <c:ptCount val="6"/>
                      <c:pt idx="0">
                        <c:v>0.81120000000000003</c:v>
                      </c:pt>
                      <c:pt idx="1">
                        <c:v>0.1888</c:v>
                      </c:pt>
                      <c:pt idx="2">
                        <c:v>0.60099999999999998</c:v>
                      </c:pt>
                      <c:pt idx="3">
                        <c:v>0.40989999999999999</c:v>
                      </c:pt>
                      <c:pt idx="4">
                        <c:v>0.7399</c:v>
                      </c:pt>
                      <c:pt idx="5">
                        <c:v>0.56299999999999994</c:v>
                      </c:pt>
                    </c:numCache>
                  </c:numRef>
                </c:val>
                <c:extLst xmlns:c15="http://schemas.microsoft.com/office/drawing/2012/chart">
                  <c:ext xmlns:c16="http://schemas.microsoft.com/office/drawing/2014/chart" uri="{C3380CC4-5D6E-409C-BE32-E72D297353CC}">
                    <c16:uniqueId val="{0000000D-C3E9-4792-9F28-69382AA84F86}"/>
                  </c:ext>
                </c:extLst>
              </c15:ser>
            </c15:filteredBarSeries>
            <c15:filteredBarSeries>
              <c15:ser>
                <c:idx val="8"/>
                <c:order val="4"/>
                <c:tx>
                  <c:strRef>
                    <c:extLst xmlns:c15="http://schemas.microsoft.com/office/drawing/2012/chart">
                      <c:ext xmlns:c15="http://schemas.microsoft.com/office/drawing/2012/chart" uri="{02D57815-91ED-43cb-92C2-25804820EDAC}">
                        <c15:formulaRef>
                          <c15:sqref>'data and history'!$E$50</c15:sqref>
                        </c15:formulaRef>
                      </c:ext>
                    </c:extLst>
                    <c:strCache>
                      <c:ptCount val="1"/>
                      <c:pt idx="0">
                        <c:v>UMC 2007</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history'!$F$50:$K$50</c15:sqref>
                        </c15:formulaRef>
                      </c:ext>
                    </c:extLst>
                    <c:numCache>
                      <c:formatCode>0.0%</c:formatCode>
                      <c:ptCount val="6"/>
                      <c:pt idx="0">
                        <c:v>0.82199999999999995</c:v>
                      </c:pt>
                      <c:pt idx="1">
                        <c:v>0.17799999999999999</c:v>
                      </c:pt>
                      <c:pt idx="2">
                        <c:v>0.59799999999999998</c:v>
                      </c:pt>
                      <c:pt idx="3">
                        <c:v>0.40200000000000002</c:v>
                      </c:pt>
                      <c:pt idx="4">
                        <c:v>0.754</c:v>
                      </c:pt>
                      <c:pt idx="5">
                        <c:v>0.57699999999999996</c:v>
                      </c:pt>
                    </c:numCache>
                  </c:numRef>
                </c:val>
                <c:extLst xmlns:c15="http://schemas.microsoft.com/office/drawing/2012/chart">
                  <c:ext xmlns:c16="http://schemas.microsoft.com/office/drawing/2014/chart" uri="{C3380CC4-5D6E-409C-BE32-E72D297353CC}">
                    <c16:uniqueId val="{0000000E-C3E9-4792-9F28-69382AA84F86}"/>
                  </c:ext>
                </c:extLst>
              </c15:ser>
            </c15:filteredBarSeries>
            <c15:filteredBarSeries>
              <c15:ser>
                <c:idx val="9"/>
                <c:order val="5"/>
                <c:tx>
                  <c:strRef>
                    <c:extLst xmlns:c15="http://schemas.microsoft.com/office/drawing/2012/chart">
                      <c:ext xmlns:c15="http://schemas.microsoft.com/office/drawing/2012/chart" uri="{02D57815-91ED-43cb-92C2-25804820EDAC}">
                        <c15:formulaRef>
                          <c15:sqref>'data and history'!$E$51</c15:sqref>
                        </c15:formulaRef>
                      </c:ext>
                    </c:extLst>
                    <c:strCache>
                      <c:ptCount val="1"/>
                      <c:pt idx="0">
                        <c:v>UMC 2008</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history'!$F$51:$K$51</c15:sqref>
                        </c15:formulaRef>
                      </c:ext>
                    </c:extLst>
                    <c:numCache>
                      <c:formatCode>0.0%</c:formatCode>
                      <c:ptCount val="6"/>
                      <c:pt idx="0">
                        <c:v>0.82</c:v>
                      </c:pt>
                      <c:pt idx="1">
                        <c:v>0.18</c:v>
                      </c:pt>
                      <c:pt idx="2">
                        <c:v>0.60099999999999998</c:v>
                      </c:pt>
                      <c:pt idx="3">
                        <c:v>0.39900000000000002</c:v>
                      </c:pt>
                      <c:pt idx="4">
                        <c:v>0.73199999999999998</c:v>
                      </c:pt>
                      <c:pt idx="5">
                        <c:v>0.55300000000000005</c:v>
                      </c:pt>
                    </c:numCache>
                  </c:numRef>
                </c:val>
                <c:extLst xmlns:c15="http://schemas.microsoft.com/office/drawing/2012/chart">
                  <c:ext xmlns:c16="http://schemas.microsoft.com/office/drawing/2014/chart" uri="{C3380CC4-5D6E-409C-BE32-E72D297353CC}">
                    <c16:uniqueId val="{0000000F-C3E9-4792-9F28-69382AA84F86}"/>
                  </c:ext>
                </c:extLst>
              </c15:ser>
            </c15:filteredBarSeries>
            <c15:filteredBarSeries>
              <c15:ser>
                <c:idx val="10"/>
                <c:order val="6"/>
                <c:tx>
                  <c:strRef>
                    <c:extLst xmlns:c15="http://schemas.microsoft.com/office/drawing/2012/chart">
                      <c:ext xmlns:c15="http://schemas.microsoft.com/office/drawing/2012/chart" uri="{02D57815-91ED-43cb-92C2-25804820EDAC}">
                        <c15:formulaRef>
                          <c15:sqref>'data and history'!$E$52</c15:sqref>
                        </c15:formulaRef>
                      </c:ext>
                    </c:extLst>
                    <c:strCache>
                      <c:ptCount val="1"/>
                      <c:pt idx="0">
                        <c:v>UMC 2009</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history'!$F$52:$K$52</c15:sqref>
                        </c15:formulaRef>
                      </c:ext>
                    </c:extLst>
                    <c:numCache>
                      <c:formatCode>0.00%</c:formatCode>
                      <c:ptCount val="6"/>
                      <c:pt idx="0">
                        <c:v>0.83799999999999997</c:v>
                      </c:pt>
                      <c:pt idx="1">
                        <c:v>0.16200000000000001</c:v>
                      </c:pt>
                      <c:pt idx="2">
                        <c:v>0.61699999999999999</c:v>
                      </c:pt>
                      <c:pt idx="3">
                        <c:v>0.38300000000000001</c:v>
                      </c:pt>
                      <c:pt idx="4">
                        <c:v>0.748</c:v>
                      </c:pt>
                      <c:pt idx="5">
                        <c:v>0.49399999999999999</c:v>
                      </c:pt>
                    </c:numCache>
                  </c:numRef>
                </c:val>
                <c:extLst xmlns:c15="http://schemas.microsoft.com/office/drawing/2012/chart">
                  <c:ext xmlns:c16="http://schemas.microsoft.com/office/drawing/2014/chart" uri="{C3380CC4-5D6E-409C-BE32-E72D297353CC}">
                    <c16:uniqueId val="{00000010-C3E9-4792-9F28-69382AA84F86}"/>
                  </c:ext>
                </c:extLst>
              </c15:ser>
            </c15:filteredBarSeries>
            <c15:filteredBarSeries>
              <c15:ser>
                <c:idx val="11"/>
                <c:order val="7"/>
                <c:tx>
                  <c:strRef>
                    <c:extLst xmlns:c15="http://schemas.microsoft.com/office/drawing/2012/chart">
                      <c:ext xmlns:c15="http://schemas.microsoft.com/office/drawing/2012/chart" uri="{02D57815-91ED-43cb-92C2-25804820EDAC}">
                        <c15:formulaRef>
                          <c15:sqref>'data and history'!$E$53</c15:sqref>
                        </c15:formulaRef>
                      </c:ext>
                    </c:extLst>
                    <c:strCache>
                      <c:ptCount val="1"/>
                      <c:pt idx="0">
                        <c:v>UMC 2010</c:v>
                      </c:pt>
                    </c:strCache>
                  </c:strRef>
                </c:tx>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history'!$F$53:$K$53</c15:sqref>
                        </c15:formulaRef>
                      </c:ext>
                    </c:extLst>
                    <c:numCache>
                      <c:formatCode>0.00%</c:formatCode>
                      <c:ptCount val="6"/>
                      <c:pt idx="0">
                        <c:v>0.80510000000000004</c:v>
                      </c:pt>
                      <c:pt idx="1">
                        <c:v>0.19489999999999999</c:v>
                      </c:pt>
                      <c:pt idx="2">
                        <c:v>0.63560000000000005</c:v>
                      </c:pt>
                      <c:pt idx="3">
                        <c:v>0.3644</c:v>
                      </c:pt>
                      <c:pt idx="4">
                        <c:v>0.71030000000000004</c:v>
                      </c:pt>
                      <c:pt idx="5">
                        <c:v>0.46410000000000001</c:v>
                      </c:pt>
                    </c:numCache>
                  </c:numRef>
                </c:val>
                <c:extLst xmlns:c15="http://schemas.microsoft.com/office/drawing/2012/chart">
                  <c:ext xmlns:c16="http://schemas.microsoft.com/office/drawing/2014/chart" uri="{C3380CC4-5D6E-409C-BE32-E72D297353CC}">
                    <c16:uniqueId val="{00000011-C3E9-4792-9F28-69382AA84F86}"/>
                  </c:ext>
                </c:extLst>
              </c15:ser>
            </c15:filteredBarSeries>
            <c15:filteredBarSeries>
              <c15:ser>
                <c:idx val="12"/>
                <c:order val="8"/>
                <c:tx>
                  <c:strRef>
                    <c:extLst xmlns:c15="http://schemas.microsoft.com/office/drawing/2012/chart">
                      <c:ext xmlns:c15="http://schemas.microsoft.com/office/drawing/2012/chart" uri="{02D57815-91ED-43cb-92C2-25804820EDAC}">
                        <c15:formulaRef>
                          <c15:sqref>'data and history'!$E$54</c15:sqref>
                        </c15:formulaRef>
                      </c:ext>
                    </c:extLst>
                    <c:strCache>
                      <c:ptCount val="1"/>
                      <c:pt idx="0">
                        <c:v>UMC 2011</c:v>
                      </c:pt>
                    </c:strCache>
                  </c:strRef>
                </c:tx>
                <c:spPr>
                  <a:solidFill>
                    <a:srgbClr val="006600"/>
                  </a:solidFill>
                </c:spPr>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history'!$F$54:$K$54</c15:sqref>
                        </c15:formulaRef>
                      </c:ext>
                    </c:extLst>
                    <c:numCache>
                      <c:formatCode>0.0%</c:formatCode>
                      <c:ptCount val="6"/>
                      <c:pt idx="0">
                        <c:v>0.84400000000000008</c:v>
                      </c:pt>
                      <c:pt idx="1">
                        <c:v>0.156</c:v>
                      </c:pt>
                      <c:pt idx="2">
                        <c:v>0.621</c:v>
                      </c:pt>
                      <c:pt idx="3">
                        <c:v>0.379</c:v>
                      </c:pt>
                      <c:pt idx="4">
                        <c:v>0.68700000000000006</c:v>
                      </c:pt>
                      <c:pt idx="5">
                        <c:v>0.42899999999999999</c:v>
                      </c:pt>
                    </c:numCache>
                  </c:numRef>
                </c:val>
                <c:extLst xmlns:c15="http://schemas.microsoft.com/office/drawing/2012/chart">
                  <c:ext xmlns:c16="http://schemas.microsoft.com/office/drawing/2014/chart" uri="{C3380CC4-5D6E-409C-BE32-E72D297353CC}">
                    <c16:uniqueId val="{00000012-C3E9-4792-9F28-69382AA84F86}"/>
                  </c:ext>
                </c:extLst>
              </c15:ser>
            </c15:filteredBarSeries>
            <c15:filteredBarSeries>
              <c15:ser>
                <c:idx val="13"/>
                <c:order val="9"/>
                <c:tx>
                  <c:strRef>
                    <c:extLst xmlns:c15="http://schemas.microsoft.com/office/drawing/2012/chart">
                      <c:ext xmlns:c15="http://schemas.microsoft.com/office/drawing/2012/chart" uri="{02D57815-91ED-43cb-92C2-25804820EDAC}">
                        <c15:formulaRef>
                          <c15:sqref>'data and history'!$E$55</c15:sqref>
                        </c15:formulaRef>
                      </c:ext>
                    </c:extLst>
                    <c:strCache>
                      <c:ptCount val="1"/>
                      <c:pt idx="0">
                        <c:v>UMC 2012</c:v>
                      </c:pt>
                    </c:strCache>
                  </c:strRef>
                </c:tx>
                <c:spPr>
                  <a:solidFill>
                    <a:srgbClr val="1008B8"/>
                  </a:solidFill>
                </c:spPr>
                <c:invertIfNegative val="0"/>
                <c:cat>
                  <c:strRef>
                    <c:extLst xmlns:c15="http://schemas.microsoft.com/office/drawing/2012/chart">
                      <c:ext xmlns:c15="http://schemas.microsoft.com/office/drawing/2012/chart" uri="{02D57815-91ED-43cb-92C2-25804820EDAC}">
                        <c15:formulaRef>
                          <c15:sqref>'data and history'!$F$45:$K$45</c15:sqref>
                        </c15:formulaRef>
                      </c:ext>
                    </c:extLst>
                    <c:strCache>
                      <c:ptCount val="6"/>
                      <c:pt idx="0">
                        <c:v>Residential</c:v>
                      </c:pt>
                      <c:pt idx="1">
                        <c:v>Commercial</c:v>
                      </c:pt>
                      <c:pt idx="2">
                        <c:v>Avg % Male</c:v>
                      </c:pt>
                      <c:pt idx="3">
                        <c:v>Avg % Fem</c:v>
                      </c:pt>
                      <c:pt idx="4">
                        <c:v>Avg &lt; 5 mi</c:v>
                      </c:pt>
                      <c:pt idx="5">
                        <c:v>Avg &lt; 45 yr</c:v>
                      </c:pt>
                    </c:strCache>
                  </c:strRef>
                </c:cat>
                <c:val>
                  <c:numRef>
                    <c:extLst xmlns:c15="http://schemas.microsoft.com/office/drawing/2012/chart">
                      <c:ext xmlns:c15="http://schemas.microsoft.com/office/drawing/2012/chart" uri="{02D57815-91ED-43cb-92C2-25804820EDAC}">
                        <c15:formulaRef>
                          <c15:sqref>'data and history'!$F$55:$K$55</c15:sqref>
                        </c15:formulaRef>
                      </c:ext>
                    </c:extLst>
                    <c:numCache>
                      <c:formatCode>0.00%</c:formatCode>
                      <c:ptCount val="6"/>
                      <c:pt idx="0">
                        <c:v>0.83</c:v>
                      </c:pt>
                      <c:pt idx="1">
                        <c:v>0.17</c:v>
                      </c:pt>
                      <c:pt idx="2">
                        <c:v>0.61099999999999999</c:v>
                      </c:pt>
                      <c:pt idx="3">
                        <c:v>0.38900000000000001</c:v>
                      </c:pt>
                      <c:pt idx="4">
                        <c:v>0.73</c:v>
                      </c:pt>
                      <c:pt idx="5">
                        <c:v>0.39600000000000002</c:v>
                      </c:pt>
                    </c:numCache>
                  </c:numRef>
                </c:val>
                <c:extLst xmlns:c15="http://schemas.microsoft.com/office/drawing/2012/chart">
                  <c:ext xmlns:c16="http://schemas.microsoft.com/office/drawing/2014/chart" uri="{C3380CC4-5D6E-409C-BE32-E72D297353CC}">
                    <c16:uniqueId val="{00000013-C3E9-4792-9F28-69382AA84F86}"/>
                  </c:ext>
                </c:extLst>
              </c15:ser>
            </c15:filteredBarSeries>
          </c:ext>
        </c:extLst>
      </c:bar3DChart>
      <c:catAx>
        <c:axId val="94700288"/>
        <c:scaling>
          <c:orientation val="minMax"/>
        </c:scaling>
        <c:delete val="0"/>
        <c:axPos val="b"/>
        <c:numFmt formatCode="General" sourceLinked="1"/>
        <c:majorTickMark val="out"/>
        <c:minorTickMark val="none"/>
        <c:tickLblPos val="nextTo"/>
        <c:crossAx val="94701824"/>
        <c:crosses val="autoZero"/>
        <c:auto val="1"/>
        <c:lblAlgn val="ctr"/>
        <c:lblOffset val="100"/>
        <c:noMultiLvlLbl val="0"/>
      </c:catAx>
      <c:valAx>
        <c:axId val="94701824"/>
        <c:scaling>
          <c:orientation val="minMax"/>
        </c:scaling>
        <c:delete val="0"/>
        <c:axPos val="l"/>
        <c:majorGridlines/>
        <c:numFmt formatCode="0.0%" sourceLinked="1"/>
        <c:majorTickMark val="out"/>
        <c:minorTickMark val="none"/>
        <c:tickLblPos val="nextTo"/>
        <c:txPr>
          <a:bodyPr/>
          <a:lstStyle/>
          <a:p>
            <a:pPr>
              <a:defRPr sz="1400" b="1">
                <a:solidFill>
                  <a:schemeClr val="tx2"/>
                </a:solidFill>
              </a:defRPr>
            </a:pPr>
            <a:endParaRPr lang="en-US"/>
          </a:p>
        </c:txPr>
        <c:crossAx val="94700288"/>
        <c:crosses val="autoZero"/>
        <c:crossBetween val="between"/>
      </c:valAx>
      <c:dTable>
        <c:showHorzBorder val="1"/>
        <c:showVertBorder val="1"/>
        <c:showOutline val="1"/>
        <c:showKeys val="1"/>
        <c:txPr>
          <a:bodyPr/>
          <a:lstStyle/>
          <a:p>
            <a:pPr rtl="0">
              <a:defRPr sz="1400" b="1">
                <a:solidFill>
                  <a:schemeClr val="tx2"/>
                </a:solidFill>
              </a:defRPr>
            </a:pPr>
            <a:endParaRPr lang="en-US"/>
          </a:p>
        </c:txPr>
      </c:dTable>
      <c:spPr>
        <a:solidFill>
          <a:srgbClr val="EDDFF5"/>
        </a:solidFill>
        <a:ln w="25400">
          <a:noFill/>
        </a:ln>
      </c:spPr>
    </c:plotArea>
    <c:plotVisOnly val="1"/>
    <c:dispBlanksAs val="gap"/>
    <c:showDLblsOverMax val="0"/>
  </c:chart>
  <c:spPr>
    <a:scene3d>
      <a:camera prst="orthographicFront"/>
      <a:lightRig rig="threePt" dir="t"/>
    </a:scene3d>
    <a:sp3d prstMaterial="dkEdge"/>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7030A0"/>
                </a:solidFill>
              </a:defRPr>
            </a:pPr>
            <a:r>
              <a:rPr lang="en-US">
                <a:solidFill>
                  <a:srgbClr val="7030A0"/>
                </a:solidFill>
              </a:rPr>
              <a:t>USG 2022-2013 Expenses Dollars </a:t>
            </a:r>
          </a:p>
          <a:p>
            <a:pPr>
              <a:defRPr>
                <a:solidFill>
                  <a:srgbClr val="7030A0"/>
                </a:solidFill>
              </a:defRPr>
            </a:pPr>
            <a:r>
              <a:rPr lang="en-US">
                <a:solidFill>
                  <a:srgbClr val="7030A0"/>
                </a:solidFill>
              </a:rPr>
              <a:t>$/PSF ALL</a:t>
            </a:r>
            <a:r>
              <a:rPr lang="en-US" baseline="0">
                <a:solidFill>
                  <a:srgbClr val="7030A0"/>
                </a:solidFill>
              </a:rPr>
              <a:t> SF </a:t>
            </a:r>
            <a:r>
              <a:rPr lang="en-US" b="0" baseline="0">
                <a:solidFill>
                  <a:srgbClr val="7030A0"/>
                </a:solidFill>
              </a:rPr>
              <a:t>C</a:t>
            </a:r>
            <a:r>
              <a:rPr lang="en-US" b="1" baseline="0">
                <a:solidFill>
                  <a:srgbClr val="7030A0"/>
                </a:solidFill>
              </a:rPr>
              <a:t>ounted</a:t>
            </a:r>
            <a:r>
              <a:rPr lang="en-US" b="0" baseline="0">
                <a:solidFill>
                  <a:srgbClr val="7030A0"/>
                </a:solidFill>
              </a:rPr>
              <a:t> </a:t>
            </a:r>
          </a:p>
        </c:rich>
      </c:tx>
      <c:layout>
        <c:manualLayout>
          <c:xMode val="edge"/>
          <c:yMode val="edge"/>
          <c:x val="0.3137540019849453"/>
          <c:y val="3.2405373808898727E-2"/>
        </c:manualLayout>
      </c:layout>
      <c:overlay val="1"/>
      <c:spPr>
        <a:solidFill>
          <a:srgbClr val="EDDFF5"/>
        </a:solidFill>
        <a:ln>
          <a:solidFill>
            <a:srgbClr val="C00000"/>
          </a:solidFill>
        </a:ln>
      </c:spPr>
    </c:title>
    <c:autoTitleDeleted val="0"/>
    <c:view3D>
      <c:rotX val="10"/>
      <c:rotY val="90"/>
      <c:depthPercent val="100"/>
      <c:rAngAx val="1"/>
    </c:view3D>
    <c:floor>
      <c:thickness val="0"/>
    </c:floor>
    <c:sideWall>
      <c:thickness val="0"/>
      <c:spPr>
        <a:solidFill>
          <a:srgbClr val="EDDFF5"/>
        </a:solidFill>
      </c:spPr>
    </c:sideWall>
    <c:backWall>
      <c:thickness val="0"/>
      <c:spPr>
        <a:solidFill>
          <a:srgbClr val="EDDFF5"/>
        </a:solidFill>
      </c:spPr>
    </c:backWall>
    <c:plotArea>
      <c:layout>
        <c:manualLayout>
          <c:layoutTarget val="inner"/>
          <c:xMode val="edge"/>
          <c:yMode val="edge"/>
          <c:x val="9.1882347233004313E-2"/>
          <c:y val="1.4797900262467271E-2"/>
          <c:w val="0.84123322612842644"/>
          <c:h val="0.67710699285311238"/>
        </c:manualLayout>
      </c:layout>
      <c:bar3DChart>
        <c:barDir val="col"/>
        <c:grouping val="clustered"/>
        <c:varyColors val="0"/>
        <c:ser>
          <c:idx val="0"/>
          <c:order val="0"/>
          <c:tx>
            <c:strRef>
              <c:f>'data and history'!$A$22</c:f>
              <c:strCache>
                <c:ptCount val="1"/>
                <c:pt idx="0">
                  <c:v>Maint.</c:v>
                </c:pt>
              </c:strCache>
            </c:strRef>
          </c:tx>
          <c:spPr>
            <a:solidFill>
              <a:srgbClr val="FFFF00"/>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history'!$B$22:$K$22</c:f>
              <c:numCache>
                <c:formatCode>_("$"* #,##0.00_);_("$"* \(#,##0.00\);_("$"* "-"??_);_(@_)</c:formatCode>
                <c:ptCount val="10"/>
                <c:pt idx="0">
                  <c:v>0.53</c:v>
                </c:pt>
                <c:pt idx="1">
                  <c:v>0.43</c:v>
                </c:pt>
                <c:pt idx="2">
                  <c:v>0.4</c:v>
                </c:pt>
                <c:pt idx="3">
                  <c:v>0.39</c:v>
                </c:pt>
                <c:pt idx="4">
                  <c:v>0.41</c:v>
                </c:pt>
                <c:pt idx="5">
                  <c:v>0.43</c:v>
                </c:pt>
                <c:pt idx="6">
                  <c:v>0.33</c:v>
                </c:pt>
                <c:pt idx="7">
                  <c:v>0.36</c:v>
                </c:pt>
                <c:pt idx="8">
                  <c:v>0.34</c:v>
                </c:pt>
                <c:pt idx="9" formatCode="&quot;$&quot;#,##0.00">
                  <c:v>0.32</c:v>
                </c:pt>
              </c:numCache>
            </c:numRef>
          </c:val>
          <c:extLst>
            <c:ext xmlns:c16="http://schemas.microsoft.com/office/drawing/2014/chart" uri="{C3380CC4-5D6E-409C-BE32-E72D297353CC}">
              <c16:uniqueId val="{00000000-3F1B-49B7-80AC-3833B32AF708}"/>
            </c:ext>
          </c:extLst>
        </c:ser>
        <c:ser>
          <c:idx val="1"/>
          <c:order val="1"/>
          <c:tx>
            <c:strRef>
              <c:f>'data and history'!$A$23</c:f>
              <c:strCache>
                <c:ptCount val="1"/>
                <c:pt idx="0">
                  <c:v>Mgmt.</c:v>
                </c:pt>
              </c:strCache>
            </c:strRef>
          </c:tx>
          <c:spPr>
            <a:solidFill>
              <a:srgbClr val="006600"/>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history'!$B$23:$K$23</c:f>
              <c:numCache>
                <c:formatCode>_("$"* #,##0.00_);_("$"* \(#,##0.00\);_("$"* "-"??_);_(@_)</c:formatCode>
                <c:ptCount val="10"/>
                <c:pt idx="0">
                  <c:v>2.6</c:v>
                </c:pt>
                <c:pt idx="1">
                  <c:v>2.36</c:v>
                </c:pt>
                <c:pt idx="2">
                  <c:v>2.23</c:v>
                </c:pt>
                <c:pt idx="3">
                  <c:v>2.37</c:v>
                </c:pt>
                <c:pt idx="4">
                  <c:v>2.2599999999999998</c:v>
                </c:pt>
                <c:pt idx="5">
                  <c:v>2.25</c:v>
                </c:pt>
                <c:pt idx="6">
                  <c:v>2.1800000000000002</c:v>
                </c:pt>
                <c:pt idx="7">
                  <c:v>2.0499999999999998</c:v>
                </c:pt>
                <c:pt idx="8">
                  <c:v>2.12</c:v>
                </c:pt>
                <c:pt idx="9" formatCode="&quot;$&quot;#,##0.00">
                  <c:v>1.75</c:v>
                </c:pt>
              </c:numCache>
            </c:numRef>
          </c:val>
          <c:extLst>
            <c:ext xmlns:c16="http://schemas.microsoft.com/office/drawing/2014/chart" uri="{C3380CC4-5D6E-409C-BE32-E72D297353CC}">
              <c16:uniqueId val="{00000001-3F1B-49B7-80AC-3833B32AF708}"/>
            </c:ext>
          </c:extLst>
        </c:ser>
        <c:ser>
          <c:idx val="2"/>
          <c:order val="2"/>
          <c:tx>
            <c:strRef>
              <c:f>'data and history'!$A$24</c:f>
              <c:strCache>
                <c:ptCount val="1"/>
                <c:pt idx="0">
                  <c:v>Utilities</c:v>
                </c:pt>
              </c:strCache>
            </c:strRef>
          </c:tx>
          <c:spPr>
            <a:solidFill>
              <a:srgbClr val="FF6600"/>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history'!$B$24:$K$24</c:f>
              <c:numCache>
                <c:formatCode>_("$"* #,##0.00_);_("$"* \(#,##0.00\);_("$"* "-"??_);_(@_)</c:formatCode>
                <c:ptCount val="10"/>
                <c:pt idx="0">
                  <c:v>0.43</c:v>
                </c:pt>
                <c:pt idx="1">
                  <c:v>0.35</c:v>
                </c:pt>
                <c:pt idx="2">
                  <c:v>0.36</c:v>
                </c:pt>
                <c:pt idx="3">
                  <c:v>0.41</c:v>
                </c:pt>
                <c:pt idx="4">
                  <c:v>0.41</c:v>
                </c:pt>
                <c:pt idx="5">
                  <c:v>0.38</c:v>
                </c:pt>
                <c:pt idx="6">
                  <c:v>0.37</c:v>
                </c:pt>
                <c:pt idx="7">
                  <c:v>0.37</c:v>
                </c:pt>
                <c:pt idx="8">
                  <c:v>0.45</c:v>
                </c:pt>
                <c:pt idx="9" formatCode="&quot;$&quot;#,##0.00">
                  <c:v>0.4</c:v>
                </c:pt>
              </c:numCache>
            </c:numRef>
          </c:val>
          <c:extLst>
            <c:ext xmlns:c16="http://schemas.microsoft.com/office/drawing/2014/chart" uri="{C3380CC4-5D6E-409C-BE32-E72D297353CC}">
              <c16:uniqueId val="{00000002-3F1B-49B7-80AC-3833B32AF708}"/>
            </c:ext>
          </c:extLst>
        </c:ser>
        <c:ser>
          <c:idx val="3"/>
          <c:order val="3"/>
          <c:tx>
            <c:strRef>
              <c:f>'data and history'!$A$25</c:f>
              <c:strCache>
                <c:ptCount val="1"/>
                <c:pt idx="0">
                  <c:v>Insur.</c:v>
                </c:pt>
              </c:strCache>
            </c:strRef>
          </c:tx>
          <c:spPr>
            <a:solidFill>
              <a:srgbClr val="0000FF"/>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history'!$B$25:$K$25</c:f>
              <c:numCache>
                <c:formatCode>_("$"* #,##0.00_);_("$"* \(#,##0.00\);_("$"* "-"??_);_(@_)</c:formatCode>
                <c:ptCount val="10"/>
                <c:pt idx="0">
                  <c:v>0.14000000000000001</c:v>
                </c:pt>
                <c:pt idx="1">
                  <c:v>0.16</c:v>
                </c:pt>
                <c:pt idx="2">
                  <c:v>0.14000000000000001</c:v>
                </c:pt>
                <c:pt idx="3">
                  <c:v>0.16</c:v>
                </c:pt>
                <c:pt idx="4">
                  <c:v>0.17</c:v>
                </c:pt>
                <c:pt idx="5">
                  <c:v>0.14000000000000001</c:v>
                </c:pt>
                <c:pt idx="6">
                  <c:v>0.18</c:v>
                </c:pt>
                <c:pt idx="7">
                  <c:v>0.14000000000000001</c:v>
                </c:pt>
                <c:pt idx="8">
                  <c:v>0.16</c:v>
                </c:pt>
                <c:pt idx="9" formatCode="&quot;$&quot;#,##0.00">
                  <c:v>0.13</c:v>
                </c:pt>
              </c:numCache>
            </c:numRef>
          </c:val>
          <c:extLst>
            <c:ext xmlns:c16="http://schemas.microsoft.com/office/drawing/2014/chart" uri="{C3380CC4-5D6E-409C-BE32-E72D297353CC}">
              <c16:uniqueId val="{00000003-3F1B-49B7-80AC-3833B32AF708}"/>
            </c:ext>
          </c:extLst>
        </c:ser>
        <c:ser>
          <c:idx val="4"/>
          <c:order val="4"/>
          <c:tx>
            <c:strRef>
              <c:f>'data and history'!$A$26</c:f>
              <c:strCache>
                <c:ptCount val="1"/>
                <c:pt idx="0">
                  <c:v>Admin.</c:v>
                </c:pt>
              </c:strCache>
            </c:strRef>
          </c:tx>
          <c:spPr>
            <a:solidFill>
              <a:srgbClr val="A260CA"/>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history'!$B$26:$K$26</c:f>
              <c:numCache>
                <c:formatCode>_("$"* #,##0.00_);_("$"* \(#,##0.00\);_("$"* "-"??_);_(@_)</c:formatCode>
                <c:ptCount val="10"/>
                <c:pt idx="0">
                  <c:v>0.54</c:v>
                </c:pt>
                <c:pt idx="1">
                  <c:v>0.47</c:v>
                </c:pt>
                <c:pt idx="2">
                  <c:v>0.49</c:v>
                </c:pt>
                <c:pt idx="3">
                  <c:v>0.5</c:v>
                </c:pt>
                <c:pt idx="4">
                  <c:v>0.49</c:v>
                </c:pt>
                <c:pt idx="5">
                  <c:v>0.46</c:v>
                </c:pt>
                <c:pt idx="6">
                  <c:v>0.43</c:v>
                </c:pt>
                <c:pt idx="7">
                  <c:v>0.4</c:v>
                </c:pt>
                <c:pt idx="8">
                  <c:v>0.44</c:v>
                </c:pt>
                <c:pt idx="9" formatCode="&quot;$&quot;#,##0.00">
                  <c:v>0.41</c:v>
                </c:pt>
              </c:numCache>
            </c:numRef>
          </c:val>
          <c:extLst>
            <c:ext xmlns:c16="http://schemas.microsoft.com/office/drawing/2014/chart" uri="{C3380CC4-5D6E-409C-BE32-E72D297353CC}">
              <c16:uniqueId val="{00000004-3F1B-49B7-80AC-3833B32AF708}"/>
            </c:ext>
          </c:extLst>
        </c:ser>
        <c:ser>
          <c:idx val="5"/>
          <c:order val="5"/>
          <c:tx>
            <c:strRef>
              <c:f>'data and history'!$A$27</c:f>
              <c:strCache>
                <c:ptCount val="1"/>
                <c:pt idx="0">
                  <c:v>Adver.</c:v>
                </c:pt>
              </c:strCache>
            </c:strRef>
          </c:tx>
          <c:spPr>
            <a:solidFill>
              <a:srgbClr val="C00000"/>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history'!$B$27:$K$27</c:f>
              <c:numCache>
                <c:formatCode>_("$"* #,##0.00_);_("$"* \(#,##0.00\);_("$"* "-"??_);_(@_)</c:formatCode>
                <c:ptCount val="10"/>
                <c:pt idx="0">
                  <c:v>0.3</c:v>
                </c:pt>
                <c:pt idx="1">
                  <c:v>0.27</c:v>
                </c:pt>
                <c:pt idx="2">
                  <c:v>0.3</c:v>
                </c:pt>
                <c:pt idx="3">
                  <c:v>0.28999999999999998</c:v>
                </c:pt>
                <c:pt idx="4">
                  <c:v>0.27</c:v>
                </c:pt>
                <c:pt idx="5">
                  <c:v>0.25</c:v>
                </c:pt>
                <c:pt idx="6">
                  <c:v>0.23</c:v>
                </c:pt>
                <c:pt idx="7">
                  <c:v>0.22</c:v>
                </c:pt>
                <c:pt idx="8">
                  <c:v>0.24</c:v>
                </c:pt>
                <c:pt idx="9" formatCode="&quot;$&quot;#,##0.00">
                  <c:v>0.23</c:v>
                </c:pt>
              </c:numCache>
            </c:numRef>
          </c:val>
          <c:extLst>
            <c:ext xmlns:c16="http://schemas.microsoft.com/office/drawing/2014/chart" uri="{C3380CC4-5D6E-409C-BE32-E72D297353CC}">
              <c16:uniqueId val="{00000005-3F1B-49B7-80AC-3833B32AF708}"/>
            </c:ext>
          </c:extLst>
        </c:ser>
        <c:ser>
          <c:idx val="6"/>
          <c:order val="6"/>
          <c:tx>
            <c:strRef>
              <c:f>'data and history'!$A$28</c:f>
              <c:strCache>
                <c:ptCount val="1"/>
                <c:pt idx="0">
                  <c:v>Oper.</c:v>
                </c:pt>
              </c:strCache>
            </c:strRef>
          </c:tx>
          <c:spPr>
            <a:solidFill>
              <a:srgbClr val="FA6ED9"/>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history'!$B$28:$K$28</c:f>
              <c:numCache>
                <c:formatCode>_("$"* #,##0.00_);_("$"* \(#,##0.00\);_("$"* "-"??_);_(@_)</c:formatCode>
                <c:ptCount val="10"/>
                <c:pt idx="0">
                  <c:v>0.25</c:v>
                </c:pt>
                <c:pt idx="1">
                  <c:v>0.21</c:v>
                </c:pt>
                <c:pt idx="2">
                  <c:v>0.21</c:v>
                </c:pt>
                <c:pt idx="3">
                  <c:v>0.2</c:v>
                </c:pt>
                <c:pt idx="4">
                  <c:v>0.21</c:v>
                </c:pt>
                <c:pt idx="5">
                  <c:v>0.21</c:v>
                </c:pt>
                <c:pt idx="6">
                  <c:v>0.2</c:v>
                </c:pt>
                <c:pt idx="7">
                  <c:v>0.19</c:v>
                </c:pt>
                <c:pt idx="8">
                  <c:v>0.19</c:v>
                </c:pt>
                <c:pt idx="9" formatCode="&quot;$&quot;#,##0.00">
                  <c:v>0.16</c:v>
                </c:pt>
              </c:numCache>
            </c:numRef>
          </c:val>
          <c:extLst>
            <c:ext xmlns:c16="http://schemas.microsoft.com/office/drawing/2014/chart" uri="{C3380CC4-5D6E-409C-BE32-E72D297353CC}">
              <c16:uniqueId val="{00000006-3F1B-49B7-80AC-3833B32AF708}"/>
            </c:ext>
          </c:extLst>
        </c:ser>
        <c:ser>
          <c:idx val="7"/>
          <c:order val="7"/>
          <c:tx>
            <c:strRef>
              <c:f>'data and history'!$A$29</c:f>
              <c:strCache>
                <c:ptCount val="1"/>
                <c:pt idx="0">
                  <c:v>NOI</c:v>
                </c:pt>
              </c:strCache>
            </c:strRef>
          </c:tx>
          <c:spPr>
            <a:solidFill>
              <a:srgbClr val="7030A0"/>
            </a:solidFill>
          </c:spPr>
          <c:invertIfNegative val="0"/>
          <c:cat>
            <c:strRef>
              <c:f>'data and history'!$B$21:$K$21</c:f>
              <c:strCache>
                <c:ptCount val="10"/>
                <c:pt idx="0">
                  <c:v>2022</c:v>
                </c:pt>
                <c:pt idx="1">
                  <c:v>2021</c:v>
                </c:pt>
                <c:pt idx="2">
                  <c:v>2020</c:v>
                </c:pt>
                <c:pt idx="3">
                  <c:v>2019</c:v>
                </c:pt>
                <c:pt idx="4">
                  <c:v>2018</c:v>
                </c:pt>
                <c:pt idx="5">
                  <c:v>2017</c:v>
                </c:pt>
                <c:pt idx="6">
                  <c:v>2016</c:v>
                </c:pt>
                <c:pt idx="7">
                  <c:v>2015</c:v>
                </c:pt>
                <c:pt idx="8">
                  <c:v>2014</c:v>
                </c:pt>
                <c:pt idx="9">
                  <c:v>2013</c:v>
                </c:pt>
              </c:strCache>
            </c:strRef>
          </c:cat>
          <c:val>
            <c:numRef>
              <c:f>'data and history'!$B$29:$K$29</c:f>
              <c:numCache>
                <c:formatCode>_("$"* #,##0.00_);_("$"* \(#,##0.00\);_("$"* "-"??_);_(@_)</c:formatCode>
                <c:ptCount val="10"/>
                <c:pt idx="0">
                  <c:v>8.27</c:v>
                </c:pt>
                <c:pt idx="1">
                  <c:v>7.75</c:v>
                </c:pt>
                <c:pt idx="2">
                  <c:v>6.46</c:v>
                </c:pt>
                <c:pt idx="3">
                  <c:v>6.59</c:v>
                </c:pt>
                <c:pt idx="4">
                  <c:v>6.59</c:v>
                </c:pt>
                <c:pt idx="5">
                  <c:v>6.82</c:v>
                </c:pt>
                <c:pt idx="6">
                  <c:v>6.31</c:v>
                </c:pt>
                <c:pt idx="7">
                  <c:v>6</c:v>
                </c:pt>
                <c:pt idx="8">
                  <c:v>6.55</c:v>
                </c:pt>
                <c:pt idx="9" formatCode="&quot;$&quot;#,##0.00">
                  <c:v>5.19</c:v>
                </c:pt>
              </c:numCache>
            </c:numRef>
          </c:val>
          <c:extLst>
            <c:ext xmlns:c16="http://schemas.microsoft.com/office/drawing/2014/chart" uri="{C3380CC4-5D6E-409C-BE32-E72D297353CC}">
              <c16:uniqueId val="{00000007-3F1B-49B7-80AC-3833B32AF708}"/>
            </c:ext>
          </c:extLst>
        </c:ser>
        <c:dLbls>
          <c:showLegendKey val="0"/>
          <c:showVal val="0"/>
          <c:showCatName val="0"/>
          <c:showSerName val="0"/>
          <c:showPercent val="0"/>
          <c:showBubbleSize val="0"/>
        </c:dLbls>
        <c:gapWidth val="150"/>
        <c:shape val="box"/>
        <c:axId val="72270592"/>
        <c:axId val="72272128"/>
        <c:axId val="0"/>
      </c:bar3DChart>
      <c:catAx>
        <c:axId val="72270592"/>
        <c:scaling>
          <c:orientation val="minMax"/>
        </c:scaling>
        <c:delete val="0"/>
        <c:axPos val="b"/>
        <c:numFmt formatCode="General" sourceLinked="1"/>
        <c:majorTickMark val="out"/>
        <c:minorTickMark val="none"/>
        <c:tickLblPos val="nextTo"/>
        <c:crossAx val="72272128"/>
        <c:crosses val="autoZero"/>
        <c:auto val="1"/>
        <c:lblAlgn val="ctr"/>
        <c:lblOffset val="100"/>
        <c:noMultiLvlLbl val="0"/>
      </c:catAx>
      <c:valAx>
        <c:axId val="72272128"/>
        <c:scaling>
          <c:orientation val="minMax"/>
        </c:scaling>
        <c:delete val="0"/>
        <c:axPos val="r"/>
        <c:majorGridlines/>
        <c:numFmt formatCode="_(&quot;$&quot;* #,##0.00_);_(&quot;$&quot;* \(#,##0.00\);_(&quot;$&quot;* &quot;-&quot;??_);_(@_)" sourceLinked="1"/>
        <c:majorTickMark val="out"/>
        <c:minorTickMark val="none"/>
        <c:tickLblPos val="nextTo"/>
        <c:txPr>
          <a:bodyPr/>
          <a:lstStyle/>
          <a:p>
            <a:pPr>
              <a:defRPr sz="1200" b="1">
                <a:solidFill>
                  <a:schemeClr val="tx2"/>
                </a:solidFill>
              </a:defRPr>
            </a:pPr>
            <a:endParaRPr lang="en-US"/>
          </a:p>
        </c:txPr>
        <c:crossAx val="72270592"/>
        <c:crosses val="max"/>
        <c:crossBetween val="between"/>
      </c:valAx>
      <c:dTable>
        <c:showHorzBorder val="1"/>
        <c:showVertBorder val="1"/>
        <c:showOutline val="1"/>
        <c:showKeys val="1"/>
        <c:txPr>
          <a:bodyPr/>
          <a:lstStyle/>
          <a:p>
            <a:pPr rtl="0">
              <a:defRPr sz="1400" b="1">
                <a:solidFill>
                  <a:schemeClr val="tx2"/>
                </a:solidFill>
              </a:defRPr>
            </a:pPr>
            <a:endParaRPr lang="en-US"/>
          </a:p>
        </c:txPr>
      </c:dTable>
      <c:spPr>
        <a:solidFill>
          <a:srgbClr val="EDDFF5"/>
        </a:solidFill>
        <a:ln w="25400">
          <a:noFill/>
        </a:ln>
      </c:spPr>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7030A0"/>
                </a:solidFill>
              </a:defRPr>
            </a:pPr>
            <a:r>
              <a:rPr lang="en-US" sz="2000">
                <a:solidFill>
                  <a:srgbClr val="7030A0"/>
                </a:solidFill>
              </a:rPr>
              <a:t>USG 2022 - 2016 </a:t>
            </a:r>
          </a:p>
          <a:p>
            <a:pPr>
              <a:defRPr sz="2000">
                <a:solidFill>
                  <a:srgbClr val="7030A0"/>
                </a:solidFill>
              </a:defRPr>
            </a:pPr>
            <a:r>
              <a:rPr lang="en-US" sz="2000">
                <a:solidFill>
                  <a:srgbClr val="7030A0"/>
                </a:solidFill>
              </a:rPr>
              <a:t>Traffic Conversion Ratios</a:t>
            </a:r>
          </a:p>
        </c:rich>
      </c:tx>
      <c:layout>
        <c:manualLayout>
          <c:xMode val="edge"/>
          <c:yMode val="edge"/>
          <c:x val="0.40535151305337497"/>
          <c:y val="1.074255532752549E-2"/>
        </c:manualLayout>
      </c:layout>
      <c:overlay val="1"/>
      <c:spPr>
        <a:solidFill>
          <a:srgbClr val="99FFCC"/>
        </a:solidFill>
      </c:spPr>
    </c:title>
    <c:autoTitleDeleted val="0"/>
    <c:view3D>
      <c:rotX val="40"/>
      <c:rotY val="70"/>
      <c:depthPercent val="100"/>
      <c:rAngAx val="1"/>
    </c:view3D>
    <c:floor>
      <c:thickness val="0"/>
      <c:spPr>
        <a:gradFill flip="none" rotWithShape="1">
          <a:gsLst>
            <a:gs pos="0">
              <a:srgbClr val="03D4A8"/>
            </a:gs>
            <a:gs pos="25000">
              <a:srgbClr val="21D6E0"/>
            </a:gs>
            <a:gs pos="75000">
              <a:srgbClr val="0087E6"/>
            </a:gs>
            <a:gs pos="100000">
              <a:srgbClr val="005CBF"/>
            </a:gs>
          </a:gsLst>
          <a:path path="circle">
            <a:fillToRect l="50000" t="50000" r="50000" b="50000"/>
          </a:path>
          <a:tileRect/>
        </a:gradFill>
      </c:spPr>
    </c:floor>
    <c:sideWall>
      <c:thickness val="0"/>
      <c:spPr>
        <a:solidFill>
          <a:srgbClr val="99FFCC"/>
        </a:solidFill>
      </c:spPr>
    </c:sideWall>
    <c:backWall>
      <c:thickness val="0"/>
      <c:spPr>
        <a:solidFill>
          <a:srgbClr val="99FFCC"/>
        </a:solidFill>
      </c:spPr>
    </c:backWall>
    <c:plotArea>
      <c:layout>
        <c:manualLayout>
          <c:layoutTarget val="inner"/>
          <c:xMode val="edge"/>
          <c:yMode val="edge"/>
          <c:x val="0.22222480222542609"/>
          <c:y val="1.298096395301742E-2"/>
          <c:w val="0.77433216424531437"/>
          <c:h val="0.87583021593746713"/>
        </c:manualLayout>
      </c:layout>
      <c:bar3DChart>
        <c:barDir val="col"/>
        <c:grouping val="clustered"/>
        <c:varyColors val="0"/>
        <c:ser>
          <c:idx val="0"/>
          <c:order val="0"/>
          <c:tx>
            <c:strRef>
              <c:f>'data and history'!$A$9</c:f>
              <c:strCache>
                <c:ptCount val="1"/>
                <c:pt idx="0">
                  <c:v>% Calls to Walk-ins</c:v>
                </c:pt>
              </c:strCache>
            </c:strRef>
          </c:tx>
          <c:spPr>
            <a:solidFill>
              <a:srgbClr val="D8BDE9"/>
            </a:solidFill>
          </c:spPr>
          <c:invertIfNegative val="0"/>
          <c:cat>
            <c:strRef>
              <c:f>'data and history'!$B$8:$H$8</c:f>
              <c:strCache>
                <c:ptCount val="7"/>
                <c:pt idx="0">
                  <c:v>2022</c:v>
                </c:pt>
                <c:pt idx="1">
                  <c:v>2021</c:v>
                </c:pt>
                <c:pt idx="2">
                  <c:v>2020</c:v>
                </c:pt>
                <c:pt idx="3">
                  <c:v>2019</c:v>
                </c:pt>
                <c:pt idx="4">
                  <c:v>2018</c:v>
                </c:pt>
                <c:pt idx="5">
                  <c:v>2017</c:v>
                </c:pt>
                <c:pt idx="6">
                  <c:v>2016</c:v>
                </c:pt>
              </c:strCache>
            </c:strRef>
          </c:cat>
          <c:val>
            <c:numRef>
              <c:f>'data and history'!$B$9:$H$9</c:f>
              <c:numCache>
                <c:formatCode>General</c:formatCode>
                <c:ptCount val="7"/>
                <c:pt idx="0">
                  <c:v>125</c:v>
                </c:pt>
                <c:pt idx="1">
                  <c:v>156</c:v>
                </c:pt>
                <c:pt idx="2">
                  <c:v>191</c:v>
                </c:pt>
                <c:pt idx="3">
                  <c:v>219</c:v>
                </c:pt>
                <c:pt idx="4">
                  <c:v>212</c:v>
                </c:pt>
                <c:pt idx="5" formatCode="0.0">
                  <c:v>179</c:v>
                </c:pt>
                <c:pt idx="6" formatCode="0.0">
                  <c:v>167</c:v>
                </c:pt>
              </c:numCache>
            </c:numRef>
          </c:val>
          <c:extLst>
            <c:ext xmlns:c16="http://schemas.microsoft.com/office/drawing/2014/chart" uri="{C3380CC4-5D6E-409C-BE32-E72D297353CC}">
              <c16:uniqueId val="{00000000-AE57-44A1-82F1-799898EA0CBB}"/>
            </c:ext>
          </c:extLst>
        </c:ser>
        <c:ser>
          <c:idx val="1"/>
          <c:order val="1"/>
          <c:tx>
            <c:strRef>
              <c:f>'data and history'!$A$10</c:f>
              <c:strCache>
                <c:ptCount val="1"/>
                <c:pt idx="0">
                  <c:v>% Walk-ins to Leases</c:v>
                </c:pt>
              </c:strCache>
            </c:strRef>
          </c:tx>
          <c:spPr>
            <a:solidFill>
              <a:srgbClr val="7030A0"/>
            </a:solidFill>
          </c:spPr>
          <c:invertIfNegative val="0"/>
          <c:cat>
            <c:strRef>
              <c:f>'data and history'!$B$8:$H$8</c:f>
              <c:strCache>
                <c:ptCount val="7"/>
                <c:pt idx="0">
                  <c:v>2022</c:v>
                </c:pt>
                <c:pt idx="1">
                  <c:v>2021</c:v>
                </c:pt>
                <c:pt idx="2">
                  <c:v>2020</c:v>
                </c:pt>
                <c:pt idx="3">
                  <c:v>2019</c:v>
                </c:pt>
                <c:pt idx="4">
                  <c:v>2018</c:v>
                </c:pt>
                <c:pt idx="5">
                  <c:v>2017</c:v>
                </c:pt>
                <c:pt idx="6">
                  <c:v>2016</c:v>
                </c:pt>
              </c:strCache>
            </c:strRef>
          </c:cat>
          <c:val>
            <c:numRef>
              <c:f>'data and history'!$B$10:$H$10</c:f>
              <c:numCache>
                <c:formatCode>General</c:formatCode>
                <c:ptCount val="7"/>
                <c:pt idx="0">
                  <c:v>90</c:v>
                </c:pt>
                <c:pt idx="1">
                  <c:v>88</c:v>
                </c:pt>
                <c:pt idx="2">
                  <c:v>88.5</c:v>
                </c:pt>
                <c:pt idx="3">
                  <c:v>89.2</c:v>
                </c:pt>
                <c:pt idx="4">
                  <c:v>90</c:v>
                </c:pt>
                <c:pt idx="5" formatCode="0.00">
                  <c:v>91.5</c:v>
                </c:pt>
                <c:pt idx="6" formatCode="0.00">
                  <c:v>90.2</c:v>
                </c:pt>
              </c:numCache>
            </c:numRef>
          </c:val>
          <c:extLst>
            <c:ext xmlns:c16="http://schemas.microsoft.com/office/drawing/2014/chart" uri="{C3380CC4-5D6E-409C-BE32-E72D297353CC}">
              <c16:uniqueId val="{00000001-AE57-44A1-82F1-799898EA0CBB}"/>
            </c:ext>
          </c:extLst>
        </c:ser>
        <c:dLbls>
          <c:showLegendKey val="0"/>
          <c:showVal val="0"/>
          <c:showCatName val="0"/>
          <c:showSerName val="0"/>
          <c:showPercent val="0"/>
          <c:showBubbleSize val="0"/>
        </c:dLbls>
        <c:gapWidth val="150"/>
        <c:shape val="box"/>
        <c:axId val="100048256"/>
        <c:axId val="100054144"/>
        <c:axId val="0"/>
      </c:bar3DChart>
      <c:catAx>
        <c:axId val="100048256"/>
        <c:scaling>
          <c:orientation val="minMax"/>
        </c:scaling>
        <c:delete val="0"/>
        <c:axPos val="b"/>
        <c:numFmt formatCode="General" sourceLinked="1"/>
        <c:majorTickMark val="out"/>
        <c:minorTickMark val="none"/>
        <c:tickLblPos val="nextTo"/>
        <c:crossAx val="100054144"/>
        <c:crosses val="autoZero"/>
        <c:auto val="1"/>
        <c:lblAlgn val="ctr"/>
        <c:lblOffset val="100"/>
        <c:noMultiLvlLbl val="0"/>
      </c:catAx>
      <c:valAx>
        <c:axId val="100054144"/>
        <c:scaling>
          <c:orientation val="minMax"/>
        </c:scaling>
        <c:delete val="0"/>
        <c:axPos val="r"/>
        <c:majorGridlines/>
        <c:numFmt formatCode="General" sourceLinked="1"/>
        <c:majorTickMark val="out"/>
        <c:minorTickMark val="none"/>
        <c:tickLblPos val="nextTo"/>
        <c:txPr>
          <a:bodyPr/>
          <a:lstStyle/>
          <a:p>
            <a:pPr>
              <a:defRPr sz="1050" b="1">
                <a:solidFill>
                  <a:schemeClr val="tx2"/>
                </a:solidFill>
              </a:defRPr>
            </a:pPr>
            <a:endParaRPr lang="en-US"/>
          </a:p>
        </c:txPr>
        <c:crossAx val="100048256"/>
        <c:crosses val="max"/>
        <c:crossBetween val="between"/>
      </c:valAx>
      <c:dTable>
        <c:showHorzBorder val="1"/>
        <c:showVertBorder val="1"/>
        <c:showOutline val="1"/>
        <c:showKeys val="1"/>
        <c:txPr>
          <a:bodyPr/>
          <a:lstStyle/>
          <a:p>
            <a:pPr rtl="0">
              <a:defRPr sz="1600" b="1">
                <a:solidFill>
                  <a:srgbClr val="7030A0"/>
                </a:solidFill>
              </a:defRPr>
            </a:pPr>
            <a:endParaRPr lang="en-US"/>
          </a:p>
        </c:txPr>
      </c:dTable>
      <c:spPr>
        <a:solidFill>
          <a:srgbClr val="99FFCC"/>
        </a:solidFill>
      </c:spPr>
    </c:plotArea>
    <c:legend>
      <c:legendPos val="r"/>
      <c:layout>
        <c:manualLayout>
          <c:xMode val="edge"/>
          <c:yMode val="edge"/>
          <c:x val="0.27853581782527431"/>
          <c:y val="0.71040913495131253"/>
          <c:w val="0.67313965685678856"/>
          <c:h val="6.4398541919806207E-2"/>
        </c:manualLayout>
      </c:layout>
      <c:overlay val="0"/>
      <c:spPr>
        <a:solidFill>
          <a:schemeClr val="bg1">
            <a:lumMod val="95000"/>
          </a:schemeClr>
        </a:solidFill>
        <a:ln>
          <a:solidFill>
            <a:srgbClr val="7030A0"/>
          </a:solidFill>
        </a:ln>
      </c:spPr>
      <c:txPr>
        <a:bodyPr/>
        <a:lstStyle/>
        <a:p>
          <a:pPr>
            <a:defRPr sz="1800" b="1">
              <a:solidFill>
                <a:schemeClr val="tx2"/>
              </a:solidFill>
            </a:defRPr>
          </a:pPr>
          <a:endParaRPr lang="en-US"/>
        </a:p>
      </c:txPr>
    </c:legend>
    <c:plotVisOnly val="1"/>
    <c:dispBlanksAs val="gap"/>
    <c:showDLblsOverMax val="0"/>
  </c:chart>
  <c:spPr>
    <a:solidFill>
      <a:srgbClr val="FFFF99"/>
    </a:solidFill>
  </c:sp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USG 2021-2011   Per Store Avg.  </a:t>
            </a:r>
          </a:p>
          <a:p>
            <a:pPr>
              <a:defRPr/>
            </a:pPr>
            <a:r>
              <a:rPr lang="en-US"/>
              <a:t>Calls, Walkins, Leases Converted </a:t>
            </a:r>
          </a:p>
        </c:rich>
      </c:tx>
      <c:layout>
        <c:manualLayout>
          <c:xMode val="edge"/>
          <c:yMode val="edge"/>
          <c:x val="0.46286304754427687"/>
          <c:y val="3.9591187465203206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953103294993606E-2"/>
          <c:y val="2.2405083244032068E-2"/>
          <c:w val="0.93566908454314013"/>
          <c:h val="0.88741811932173875"/>
        </c:manualLayout>
      </c:layout>
      <c:bar3DChart>
        <c:barDir val="col"/>
        <c:grouping val="clustered"/>
        <c:varyColors val="0"/>
        <c:ser>
          <c:idx val="0"/>
          <c:order val="0"/>
          <c:tx>
            <c:strRef>
              <c:f>'data and history'!$A$13</c:f>
              <c:strCache>
                <c:ptCount val="1"/>
                <c:pt idx="0">
                  <c:v>Leases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'data and history'!$B$12:$L$12</c:f>
              <c:strCache>
                <c:ptCount val="11"/>
                <c:pt idx="0">
                  <c:v>2021</c:v>
                </c:pt>
                <c:pt idx="1">
                  <c:v>2020</c:v>
                </c:pt>
                <c:pt idx="2">
                  <c:v>2019</c:v>
                </c:pt>
                <c:pt idx="3">
                  <c:v>2018</c:v>
                </c:pt>
                <c:pt idx="4">
                  <c:v>2017</c:v>
                </c:pt>
                <c:pt idx="5">
                  <c:v>2016</c:v>
                </c:pt>
                <c:pt idx="6">
                  <c:v>2015</c:v>
                </c:pt>
                <c:pt idx="7">
                  <c:v>2014</c:v>
                </c:pt>
                <c:pt idx="8">
                  <c:v>2013</c:v>
                </c:pt>
                <c:pt idx="9">
                  <c:v>2012</c:v>
                </c:pt>
                <c:pt idx="10">
                  <c:v>2011</c:v>
                </c:pt>
              </c:strCache>
            </c:strRef>
          </c:cat>
          <c:val>
            <c:numRef>
              <c:f>'data and history'!$B$13:$L$13</c:f>
              <c:numCache>
                <c:formatCode>General</c:formatCode>
                <c:ptCount val="11"/>
                <c:pt idx="0">
                  <c:v>334</c:v>
                </c:pt>
                <c:pt idx="1">
                  <c:v>253</c:v>
                </c:pt>
                <c:pt idx="2">
                  <c:v>200</c:v>
                </c:pt>
                <c:pt idx="3">
                  <c:v>286</c:v>
                </c:pt>
                <c:pt idx="4">
                  <c:v>252</c:v>
                </c:pt>
                <c:pt idx="5">
                  <c:v>254</c:v>
                </c:pt>
                <c:pt idx="6">
                  <c:v>261</c:v>
                </c:pt>
                <c:pt idx="7">
                  <c:v>252</c:v>
                </c:pt>
                <c:pt idx="8">
                  <c:v>267</c:v>
                </c:pt>
                <c:pt idx="9">
                  <c:v>270</c:v>
                </c:pt>
                <c:pt idx="10">
                  <c:v>280</c:v>
                </c:pt>
              </c:numCache>
            </c:numRef>
          </c:val>
          <c:extLst>
            <c:ext xmlns:c16="http://schemas.microsoft.com/office/drawing/2014/chart" uri="{C3380CC4-5D6E-409C-BE32-E72D297353CC}">
              <c16:uniqueId val="{00000000-0F00-4443-B18F-27AC5F6171DA}"/>
            </c:ext>
          </c:extLst>
        </c:ser>
        <c:ser>
          <c:idx val="1"/>
          <c:order val="1"/>
          <c:tx>
            <c:strRef>
              <c:f>'data and history'!$A$14</c:f>
              <c:strCache>
                <c:ptCount val="1"/>
                <c:pt idx="0">
                  <c:v>Walk Ins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'data and history'!$B$12:$L$12</c:f>
              <c:strCache>
                <c:ptCount val="11"/>
                <c:pt idx="0">
                  <c:v>2021</c:v>
                </c:pt>
                <c:pt idx="1">
                  <c:v>2020</c:v>
                </c:pt>
                <c:pt idx="2">
                  <c:v>2019</c:v>
                </c:pt>
                <c:pt idx="3">
                  <c:v>2018</c:v>
                </c:pt>
                <c:pt idx="4">
                  <c:v>2017</c:v>
                </c:pt>
                <c:pt idx="5">
                  <c:v>2016</c:v>
                </c:pt>
                <c:pt idx="6">
                  <c:v>2015</c:v>
                </c:pt>
                <c:pt idx="7">
                  <c:v>2014</c:v>
                </c:pt>
                <c:pt idx="8">
                  <c:v>2013</c:v>
                </c:pt>
                <c:pt idx="9">
                  <c:v>2012</c:v>
                </c:pt>
                <c:pt idx="10">
                  <c:v>2011</c:v>
                </c:pt>
              </c:strCache>
            </c:strRef>
          </c:cat>
          <c:val>
            <c:numRef>
              <c:f>'data and history'!$B$14:$L$14</c:f>
              <c:numCache>
                <c:formatCode>General</c:formatCode>
                <c:ptCount val="11"/>
                <c:pt idx="0">
                  <c:v>414</c:v>
                </c:pt>
                <c:pt idx="1">
                  <c:v>286</c:v>
                </c:pt>
                <c:pt idx="2">
                  <c:v>267</c:v>
                </c:pt>
                <c:pt idx="3">
                  <c:v>316</c:v>
                </c:pt>
                <c:pt idx="4">
                  <c:v>276</c:v>
                </c:pt>
                <c:pt idx="5">
                  <c:v>281</c:v>
                </c:pt>
                <c:pt idx="6">
                  <c:v>285</c:v>
                </c:pt>
                <c:pt idx="7">
                  <c:v>288</c:v>
                </c:pt>
                <c:pt idx="8">
                  <c:v>309</c:v>
                </c:pt>
                <c:pt idx="9">
                  <c:v>296</c:v>
                </c:pt>
                <c:pt idx="10">
                  <c:v>308</c:v>
                </c:pt>
              </c:numCache>
            </c:numRef>
          </c:val>
          <c:extLst>
            <c:ext xmlns:c16="http://schemas.microsoft.com/office/drawing/2014/chart" uri="{C3380CC4-5D6E-409C-BE32-E72D297353CC}">
              <c16:uniqueId val="{00000001-0F00-4443-B18F-27AC5F6171DA}"/>
            </c:ext>
          </c:extLst>
        </c:ser>
        <c:ser>
          <c:idx val="2"/>
          <c:order val="2"/>
          <c:tx>
            <c:strRef>
              <c:f>'data and history'!$A$15</c:f>
              <c:strCache>
                <c:ptCount val="1"/>
                <c:pt idx="0">
                  <c:v>Calls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'data and history'!$B$12:$L$12</c:f>
              <c:strCache>
                <c:ptCount val="11"/>
                <c:pt idx="0">
                  <c:v>2021</c:v>
                </c:pt>
                <c:pt idx="1">
                  <c:v>2020</c:v>
                </c:pt>
                <c:pt idx="2">
                  <c:v>2019</c:v>
                </c:pt>
                <c:pt idx="3">
                  <c:v>2018</c:v>
                </c:pt>
                <c:pt idx="4">
                  <c:v>2017</c:v>
                </c:pt>
                <c:pt idx="5">
                  <c:v>2016</c:v>
                </c:pt>
                <c:pt idx="6">
                  <c:v>2015</c:v>
                </c:pt>
                <c:pt idx="7">
                  <c:v>2014</c:v>
                </c:pt>
                <c:pt idx="8">
                  <c:v>2013</c:v>
                </c:pt>
                <c:pt idx="9">
                  <c:v>2012</c:v>
                </c:pt>
                <c:pt idx="10">
                  <c:v>2011</c:v>
                </c:pt>
              </c:strCache>
            </c:strRef>
          </c:cat>
          <c:val>
            <c:numRef>
              <c:f>'data and history'!$B$15:$L$15</c:f>
              <c:numCache>
                <c:formatCode>General</c:formatCode>
                <c:ptCount val="11"/>
                <c:pt idx="0">
                  <c:v>267</c:v>
                </c:pt>
                <c:pt idx="1">
                  <c:v>150</c:v>
                </c:pt>
                <c:pt idx="2">
                  <c:v>148</c:v>
                </c:pt>
                <c:pt idx="3">
                  <c:v>149</c:v>
                </c:pt>
                <c:pt idx="4">
                  <c:v>156</c:v>
                </c:pt>
                <c:pt idx="5">
                  <c:v>169</c:v>
                </c:pt>
                <c:pt idx="6">
                  <c:v>178</c:v>
                </c:pt>
                <c:pt idx="7">
                  <c:v>168</c:v>
                </c:pt>
                <c:pt idx="8">
                  <c:v>177</c:v>
                </c:pt>
                <c:pt idx="9">
                  <c:v>121</c:v>
                </c:pt>
                <c:pt idx="10">
                  <c:v>147</c:v>
                </c:pt>
              </c:numCache>
            </c:numRef>
          </c:val>
          <c:extLst>
            <c:ext xmlns:c16="http://schemas.microsoft.com/office/drawing/2014/chart" uri="{C3380CC4-5D6E-409C-BE32-E72D297353CC}">
              <c16:uniqueId val="{00000002-0F00-4443-B18F-27AC5F6171DA}"/>
            </c:ext>
          </c:extLst>
        </c:ser>
        <c:dLbls>
          <c:showLegendKey val="0"/>
          <c:showVal val="0"/>
          <c:showCatName val="0"/>
          <c:showSerName val="0"/>
          <c:showPercent val="0"/>
          <c:showBubbleSize val="0"/>
        </c:dLbls>
        <c:gapWidth val="65"/>
        <c:shape val="box"/>
        <c:axId val="69589632"/>
        <c:axId val="69144960"/>
        <c:axId val="0"/>
      </c:bar3DChart>
      <c:catAx>
        <c:axId val="695896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69144960"/>
        <c:crosses val="autoZero"/>
        <c:auto val="1"/>
        <c:lblAlgn val="ctr"/>
        <c:lblOffset val="100"/>
        <c:noMultiLvlLbl val="0"/>
      </c:catAx>
      <c:valAx>
        <c:axId val="69144960"/>
        <c:scaling>
          <c:orientation val="minMax"/>
        </c:scaling>
        <c:delete val="0"/>
        <c:axPos val="r"/>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69589632"/>
        <c:crosses val="max"/>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400" b="1"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7030A0"/>
                </a:solidFill>
              </a:defRPr>
            </a:pPr>
            <a:r>
              <a:rPr lang="en-US" sz="2000">
                <a:solidFill>
                  <a:srgbClr val="7030A0"/>
                </a:solidFill>
              </a:rPr>
              <a:t>USG 2021-2011   Per Store</a:t>
            </a:r>
            <a:r>
              <a:rPr lang="en-US" sz="2000" baseline="0">
                <a:solidFill>
                  <a:srgbClr val="7030A0"/>
                </a:solidFill>
              </a:rPr>
              <a:t> </a:t>
            </a:r>
            <a:r>
              <a:rPr lang="en-US" sz="2000" b="1" i="0" u="none" strike="noStrike" baseline="0">
                <a:solidFill>
                  <a:srgbClr val="7030A0"/>
                </a:solidFill>
              </a:rPr>
              <a:t>Avg.  </a:t>
            </a:r>
          </a:p>
          <a:p>
            <a:pPr>
              <a:defRPr>
                <a:solidFill>
                  <a:srgbClr val="7030A0"/>
                </a:solidFill>
              </a:defRPr>
            </a:pPr>
            <a:r>
              <a:rPr lang="en-US" sz="2000">
                <a:solidFill>
                  <a:srgbClr val="7030A0"/>
                </a:solidFill>
              </a:rPr>
              <a:t>Calls, Walkins, Leases Converted</a:t>
            </a:r>
            <a:r>
              <a:rPr lang="en-US" sz="2000" baseline="0">
                <a:solidFill>
                  <a:srgbClr val="7030A0"/>
                </a:solidFill>
              </a:rPr>
              <a:t> </a:t>
            </a:r>
            <a:endParaRPr lang="en-US" sz="2000">
              <a:solidFill>
                <a:srgbClr val="7030A0"/>
              </a:solidFill>
            </a:endParaRPr>
          </a:p>
        </c:rich>
      </c:tx>
      <c:layout>
        <c:manualLayout>
          <c:xMode val="edge"/>
          <c:yMode val="edge"/>
          <c:x val="0.50978386865864644"/>
          <c:y val="2.0120734908136484E-2"/>
        </c:manualLayout>
      </c:layout>
      <c:overlay val="0"/>
      <c:spPr>
        <a:solidFill>
          <a:srgbClr val="EDDFF5"/>
        </a:solidFill>
        <a:ln>
          <a:solidFill>
            <a:srgbClr val="C00000"/>
          </a:solidFill>
        </a:ln>
      </c:spPr>
    </c:title>
    <c:autoTitleDeleted val="0"/>
    <c:view3D>
      <c:rotX val="40"/>
      <c:rotY val="50"/>
      <c:depthPercent val="100"/>
      <c:rAngAx val="1"/>
    </c:view3D>
    <c:floor>
      <c:thickness val="0"/>
    </c:floor>
    <c:sideWall>
      <c:thickness val="0"/>
      <c:spPr>
        <a:solidFill>
          <a:srgbClr val="EDDFF5"/>
        </a:solidFill>
      </c:spPr>
    </c:sideWall>
    <c:backWall>
      <c:thickness val="0"/>
      <c:spPr>
        <a:solidFill>
          <a:srgbClr val="EDDFF5"/>
        </a:solidFill>
      </c:spPr>
    </c:backWall>
    <c:plotArea>
      <c:layout>
        <c:manualLayout>
          <c:layoutTarget val="inner"/>
          <c:xMode val="edge"/>
          <c:yMode val="edge"/>
          <c:x val="5.1953103294993606E-2"/>
          <c:y val="1.3323490813648293E-2"/>
          <c:w val="0.93566908454314013"/>
          <c:h val="0.79815976127984001"/>
        </c:manualLayout>
      </c:layout>
      <c:bar3DChart>
        <c:barDir val="col"/>
        <c:grouping val="clustered"/>
        <c:varyColors val="0"/>
        <c:ser>
          <c:idx val="0"/>
          <c:order val="0"/>
          <c:tx>
            <c:strRef>
              <c:f>'data and history'!$A$13</c:f>
              <c:strCache>
                <c:ptCount val="1"/>
                <c:pt idx="0">
                  <c:v>Leases</c:v>
                </c:pt>
              </c:strCache>
            </c:strRef>
          </c:tx>
          <c:spPr>
            <a:solidFill>
              <a:srgbClr val="33CC33"/>
            </a:solidFill>
          </c:spPr>
          <c:invertIfNegative val="0"/>
          <c:cat>
            <c:strRef>
              <c:f>'data and history'!$B$12:$H$12</c:f>
              <c:strCache>
                <c:ptCount val="7"/>
                <c:pt idx="0">
                  <c:v>2022</c:v>
                </c:pt>
                <c:pt idx="1">
                  <c:v>2021</c:v>
                </c:pt>
                <c:pt idx="2">
                  <c:v>2020</c:v>
                </c:pt>
                <c:pt idx="3">
                  <c:v>2019</c:v>
                </c:pt>
                <c:pt idx="4">
                  <c:v>2018</c:v>
                </c:pt>
                <c:pt idx="5">
                  <c:v>2017</c:v>
                </c:pt>
                <c:pt idx="6">
                  <c:v>2016</c:v>
                </c:pt>
              </c:strCache>
            </c:strRef>
          </c:cat>
          <c:val>
            <c:numRef>
              <c:f>'data and history'!$B$13:$H$13</c:f>
              <c:numCache>
                <c:formatCode>General</c:formatCode>
                <c:ptCount val="7"/>
                <c:pt idx="0">
                  <c:v>199</c:v>
                </c:pt>
                <c:pt idx="1">
                  <c:v>334</c:v>
                </c:pt>
                <c:pt idx="2">
                  <c:v>253</c:v>
                </c:pt>
                <c:pt idx="3">
                  <c:v>200</c:v>
                </c:pt>
                <c:pt idx="4">
                  <c:v>286</c:v>
                </c:pt>
                <c:pt idx="5">
                  <c:v>252</c:v>
                </c:pt>
                <c:pt idx="6">
                  <c:v>254</c:v>
                </c:pt>
              </c:numCache>
            </c:numRef>
          </c:val>
          <c:extLst>
            <c:ext xmlns:c16="http://schemas.microsoft.com/office/drawing/2014/chart" uri="{C3380CC4-5D6E-409C-BE32-E72D297353CC}">
              <c16:uniqueId val="{00000000-1E07-4926-97C8-33AA5470CFD9}"/>
            </c:ext>
          </c:extLst>
        </c:ser>
        <c:ser>
          <c:idx val="1"/>
          <c:order val="1"/>
          <c:tx>
            <c:strRef>
              <c:f>'data and history'!$A$14</c:f>
              <c:strCache>
                <c:ptCount val="1"/>
                <c:pt idx="0">
                  <c:v>Walk Ins</c:v>
                </c:pt>
              </c:strCache>
            </c:strRef>
          </c:tx>
          <c:spPr>
            <a:solidFill>
              <a:srgbClr val="0000FF"/>
            </a:solidFill>
          </c:spPr>
          <c:invertIfNegative val="0"/>
          <c:cat>
            <c:strRef>
              <c:f>'data and history'!$B$12:$H$12</c:f>
              <c:strCache>
                <c:ptCount val="7"/>
                <c:pt idx="0">
                  <c:v>2022</c:v>
                </c:pt>
                <c:pt idx="1">
                  <c:v>2021</c:v>
                </c:pt>
                <c:pt idx="2">
                  <c:v>2020</c:v>
                </c:pt>
                <c:pt idx="3">
                  <c:v>2019</c:v>
                </c:pt>
                <c:pt idx="4">
                  <c:v>2018</c:v>
                </c:pt>
                <c:pt idx="5">
                  <c:v>2017</c:v>
                </c:pt>
                <c:pt idx="6">
                  <c:v>2016</c:v>
                </c:pt>
              </c:strCache>
            </c:strRef>
          </c:cat>
          <c:val>
            <c:numRef>
              <c:f>'data and history'!$B$14:$H$14</c:f>
              <c:numCache>
                <c:formatCode>General</c:formatCode>
                <c:ptCount val="7"/>
                <c:pt idx="0">
                  <c:v>227</c:v>
                </c:pt>
                <c:pt idx="1">
                  <c:v>414</c:v>
                </c:pt>
                <c:pt idx="2">
                  <c:v>286</c:v>
                </c:pt>
                <c:pt idx="3">
                  <c:v>267</c:v>
                </c:pt>
                <c:pt idx="4">
                  <c:v>316</c:v>
                </c:pt>
                <c:pt idx="5">
                  <c:v>276</c:v>
                </c:pt>
                <c:pt idx="6">
                  <c:v>281</c:v>
                </c:pt>
              </c:numCache>
            </c:numRef>
          </c:val>
          <c:extLst>
            <c:ext xmlns:c16="http://schemas.microsoft.com/office/drawing/2014/chart" uri="{C3380CC4-5D6E-409C-BE32-E72D297353CC}">
              <c16:uniqueId val="{00000001-1E07-4926-97C8-33AA5470CFD9}"/>
            </c:ext>
          </c:extLst>
        </c:ser>
        <c:ser>
          <c:idx val="2"/>
          <c:order val="2"/>
          <c:tx>
            <c:strRef>
              <c:f>'data and history'!$A$15</c:f>
              <c:strCache>
                <c:ptCount val="1"/>
                <c:pt idx="0">
                  <c:v>Calls</c:v>
                </c:pt>
              </c:strCache>
            </c:strRef>
          </c:tx>
          <c:spPr>
            <a:solidFill>
              <a:srgbClr val="FF0000"/>
            </a:solidFill>
          </c:spPr>
          <c:invertIfNegative val="0"/>
          <c:cat>
            <c:strRef>
              <c:f>'data and history'!$B$12:$H$12</c:f>
              <c:strCache>
                <c:ptCount val="7"/>
                <c:pt idx="0">
                  <c:v>2022</c:v>
                </c:pt>
                <c:pt idx="1">
                  <c:v>2021</c:v>
                </c:pt>
                <c:pt idx="2">
                  <c:v>2020</c:v>
                </c:pt>
                <c:pt idx="3">
                  <c:v>2019</c:v>
                </c:pt>
                <c:pt idx="4">
                  <c:v>2018</c:v>
                </c:pt>
                <c:pt idx="5">
                  <c:v>2017</c:v>
                </c:pt>
                <c:pt idx="6">
                  <c:v>2016</c:v>
                </c:pt>
              </c:strCache>
            </c:strRef>
          </c:cat>
          <c:val>
            <c:numRef>
              <c:f>'data and history'!$B$15:$H$15</c:f>
              <c:numCache>
                <c:formatCode>General</c:formatCode>
                <c:ptCount val="7"/>
                <c:pt idx="0">
                  <c:v>191</c:v>
                </c:pt>
                <c:pt idx="1">
                  <c:v>267</c:v>
                </c:pt>
                <c:pt idx="2">
                  <c:v>150</c:v>
                </c:pt>
                <c:pt idx="3">
                  <c:v>148</c:v>
                </c:pt>
                <c:pt idx="4">
                  <c:v>149</c:v>
                </c:pt>
                <c:pt idx="5">
                  <c:v>156</c:v>
                </c:pt>
                <c:pt idx="6">
                  <c:v>169</c:v>
                </c:pt>
              </c:numCache>
            </c:numRef>
          </c:val>
          <c:extLst>
            <c:ext xmlns:c16="http://schemas.microsoft.com/office/drawing/2014/chart" uri="{C3380CC4-5D6E-409C-BE32-E72D297353CC}">
              <c16:uniqueId val="{00000002-1E07-4926-97C8-33AA5470CFD9}"/>
            </c:ext>
          </c:extLst>
        </c:ser>
        <c:dLbls>
          <c:showLegendKey val="0"/>
          <c:showVal val="0"/>
          <c:showCatName val="0"/>
          <c:showSerName val="0"/>
          <c:showPercent val="0"/>
          <c:showBubbleSize val="0"/>
        </c:dLbls>
        <c:gapWidth val="150"/>
        <c:shape val="box"/>
        <c:axId val="69589632"/>
        <c:axId val="69144960"/>
        <c:axId val="0"/>
      </c:bar3DChart>
      <c:catAx>
        <c:axId val="69589632"/>
        <c:scaling>
          <c:orientation val="minMax"/>
        </c:scaling>
        <c:delete val="0"/>
        <c:axPos val="b"/>
        <c:numFmt formatCode="General" sourceLinked="1"/>
        <c:majorTickMark val="out"/>
        <c:minorTickMark val="none"/>
        <c:tickLblPos val="nextTo"/>
        <c:crossAx val="69144960"/>
        <c:crosses val="autoZero"/>
        <c:auto val="1"/>
        <c:lblAlgn val="ctr"/>
        <c:lblOffset val="100"/>
        <c:noMultiLvlLbl val="0"/>
      </c:catAx>
      <c:valAx>
        <c:axId val="69144960"/>
        <c:scaling>
          <c:orientation val="minMax"/>
        </c:scaling>
        <c:delete val="0"/>
        <c:axPos val="r"/>
        <c:majorGridlines/>
        <c:numFmt formatCode="General" sourceLinked="1"/>
        <c:majorTickMark val="out"/>
        <c:minorTickMark val="none"/>
        <c:tickLblPos val="nextTo"/>
        <c:txPr>
          <a:bodyPr/>
          <a:lstStyle/>
          <a:p>
            <a:pPr>
              <a:defRPr sz="1100" b="1">
                <a:solidFill>
                  <a:schemeClr val="tx2"/>
                </a:solidFill>
              </a:defRPr>
            </a:pPr>
            <a:endParaRPr lang="en-US"/>
          </a:p>
        </c:txPr>
        <c:crossAx val="69589632"/>
        <c:crosses val="max"/>
        <c:crossBetween val="between"/>
      </c:valAx>
      <c:dTable>
        <c:showHorzBorder val="1"/>
        <c:showVertBorder val="1"/>
        <c:showOutline val="1"/>
        <c:showKeys val="1"/>
        <c:txPr>
          <a:bodyPr/>
          <a:lstStyle/>
          <a:p>
            <a:pPr rtl="0">
              <a:defRPr sz="1600" b="1">
                <a:solidFill>
                  <a:schemeClr val="tx2"/>
                </a:solidFill>
              </a:defRPr>
            </a:pPr>
            <a:endParaRPr lang="en-US"/>
          </a:p>
        </c:txPr>
      </c:dTable>
      <c:spPr>
        <a:solidFill>
          <a:srgbClr val="EDDFF5"/>
        </a:solidFill>
        <a:ln w="25400">
          <a:noFill/>
        </a:ln>
      </c:spPr>
    </c:plotArea>
    <c:legend>
      <c:legendPos val="r"/>
      <c:layout>
        <c:manualLayout>
          <c:xMode val="edge"/>
          <c:yMode val="edge"/>
          <c:x val="6.9734684923879447E-5"/>
          <c:y val="0.14610753201304383"/>
          <c:w val="0.11483674694622116"/>
          <c:h val="0.54340730136005722"/>
        </c:manualLayout>
      </c:layout>
      <c:overlay val="0"/>
      <c:spPr>
        <a:solidFill>
          <a:srgbClr val="EDDFF5"/>
        </a:solidFill>
      </c:spPr>
      <c:txPr>
        <a:bodyPr/>
        <a:lstStyle/>
        <a:p>
          <a:pPr>
            <a:defRPr sz="2000" b="1">
              <a:solidFill>
                <a:schemeClr val="tx2"/>
              </a:solidFill>
            </a:defRPr>
          </a:pPr>
          <a:endParaRPr lang="en-US"/>
        </a:p>
      </c:txPr>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solidFill>
                  <a:srgbClr val="7030A0"/>
                </a:solidFill>
              </a:defRPr>
            </a:pPr>
            <a:r>
              <a:rPr lang="en-US" sz="2800">
                <a:solidFill>
                  <a:srgbClr val="7030A0"/>
                </a:solidFill>
              </a:rPr>
              <a:t>USG 2022-</a:t>
            </a:r>
            <a:r>
              <a:rPr lang="en-US" sz="2800" baseline="0">
                <a:solidFill>
                  <a:srgbClr val="7030A0"/>
                </a:solidFill>
              </a:rPr>
              <a:t>1</a:t>
            </a:r>
            <a:r>
              <a:rPr lang="en-US" sz="2800">
                <a:solidFill>
                  <a:srgbClr val="7030A0"/>
                </a:solidFill>
              </a:rPr>
              <a:t>6 Traffic Sources</a:t>
            </a:r>
          </a:p>
        </c:rich>
      </c:tx>
      <c:layout>
        <c:manualLayout>
          <c:xMode val="edge"/>
          <c:yMode val="edge"/>
          <c:x val="0.21766192532385067"/>
          <c:y val="5.9782072695458519E-3"/>
        </c:manualLayout>
      </c:layout>
      <c:overlay val="0"/>
      <c:spPr>
        <a:solidFill>
          <a:srgbClr val="EDDFF5"/>
        </a:solidFill>
      </c:spPr>
    </c:title>
    <c:autoTitleDeleted val="0"/>
    <c:view3D>
      <c:rotX val="15"/>
      <c:rotY val="20"/>
      <c:depthPercent val="100"/>
      <c:rAngAx val="1"/>
    </c:view3D>
    <c:floor>
      <c:thickness val="0"/>
    </c:floor>
    <c:sideWall>
      <c:thickness val="0"/>
      <c:spPr>
        <a:solidFill>
          <a:srgbClr val="EDDFF5"/>
        </a:solidFill>
      </c:spPr>
    </c:sideWall>
    <c:backWall>
      <c:thickness val="0"/>
      <c:spPr>
        <a:solidFill>
          <a:srgbClr val="EDDFF5"/>
        </a:solidFill>
      </c:spPr>
    </c:backWall>
    <c:plotArea>
      <c:layout>
        <c:manualLayout>
          <c:layoutTarget val="inner"/>
          <c:xMode val="edge"/>
          <c:yMode val="edge"/>
          <c:x val="0.11721690048427123"/>
          <c:y val="1.6545625971510845E-2"/>
          <c:w val="0.88278309951572953"/>
          <c:h val="0.72599094918724449"/>
        </c:manualLayout>
      </c:layout>
      <c:bar3DChart>
        <c:barDir val="col"/>
        <c:grouping val="clustered"/>
        <c:varyColors val="0"/>
        <c:ser>
          <c:idx val="2"/>
          <c:order val="6"/>
          <c:tx>
            <c:strRef>
              <c:f>'data and history'!$B$84</c:f>
              <c:strCache>
                <c:ptCount val="1"/>
                <c:pt idx="0">
                  <c:v>USG 2016</c:v>
                </c:pt>
              </c:strCache>
            </c:strRef>
          </c:tx>
          <c:spPr>
            <a:solidFill>
              <a:srgbClr val="00FF99"/>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history'!$C$84:$G$84</c:f>
              <c:numCache>
                <c:formatCode>0.000%</c:formatCode>
                <c:ptCount val="5"/>
                <c:pt idx="0" formatCode="0.0%">
                  <c:v>0.33380000000000004</c:v>
                </c:pt>
                <c:pt idx="1">
                  <c:v>3.0000000000000001E-5</c:v>
                </c:pt>
                <c:pt idx="2" formatCode="0.0%">
                  <c:v>3.5000000000000003E-2</c:v>
                </c:pt>
                <c:pt idx="3" formatCode="0.0%">
                  <c:v>0.29909999999999998</c:v>
                </c:pt>
                <c:pt idx="4" formatCode="0.0%">
                  <c:v>0.27450000000000002</c:v>
                </c:pt>
              </c:numCache>
            </c:numRef>
          </c:val>
          <c:extLst>
            <c:ext xmlns:c16="http://schemas.microsoft.com/office/drawing/2014/chart" uri="{C3380CC4-5D6E-409C-BE32-E72D297353CC}">
              <c16:uniqueId val="{00000000-669C-44C3-95C0-B14F068BD299}"/>
            </c:ext>
          </c:extLst>
        </c:ser>
        <c:ser>
          <c:idx val="3"/>
          <c:order val="7"/>
          <c:tx>
            <c:strRef>
              <c:f>'data and history'!$B$85</c:f>
              <c:strCache>
                <c:ptCount val="1"/>
                <c:pt idx="0">
                  <c:v>USG 2017</c:v>
                </c:pt>
              </c:strCache>
            </c:strRef>
          </c:tx>
          <c:spPr>
            <a:solidFill>
              <a:srgbClr val="FFC00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history'!$C$85:$G$85</c:f>
              <c:numCache>
                <c:formatCode>0.0%</c:formatCode>
                <c:ptCount val="5"/>
                <c:pt idx="0">
                  <c:v>0.32469999999999999</c:v>
                </c:pt>
                <c:pt idx="1">
                  <c:v>1E-3</c:v>
                </c:pt>
                <c:pt idx="2">
                  <c:v>3.6900000000000002E-2</c:v>
                </c:pt>
                <c:pt idx="3">
                  <c:v>0.33979999999999999</c:v>
                </c:pt>
                <c:pt idx="4">
                  <c:v>0.3049</c:v>
                </c:pt>
              </c:numCache>
            </c:numRef>
          </c:val>
          <c:extLst>
            <c:ext xmlns:c16="http://schemas.microsoft.com/office/drawing/2014/chart" uri="{C3380CC4-5D6E-409C-BE32-E72D297353CC}">
              <c16:uniqueId val="{00000001-669C-44C3-95C0-B14F068BD299}"/>
            </c:ext>
          </c:extLst>
        </c:ser>
        <c:ser>
          <c:idx val="4"/>
          <c:order val="8"/>
          <c:tx>
            <c:strRef>
              <c:f>'data and history'!$B$86</c:f>
              <c:strCache>
                <c:ptCount val="1"/>
                <c:pt idx="0">
                  <c:v>USG 2018</c:v>
                </c:pt>
              </c:strCache>
            </c:strRef>
          </c:tx>
          <c:spPr>
            <a:solidFill>
              <a:srgbClr val="FFFF0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history'!$C$86:$G$86</c:f>
              <c:numCache>
                <c:formatCode>0.0%</c:formatCode>
                <c:ptCount val="5"/>
                <c:pt idx="0">
                  <c:v>0.35</c:v>
                </c:pt>
                <c:pt idx="1">
                  <c:v>1E-3</c:v>
                </c:pt>
                <c:pt idx="2" formatCode="0.00%">
                  <c:v>0.03</c:v>
                </c:pt>
                <c:pt idx="3" formatCode="0.00%">
                  <c:v>0.36</c:v>
                </c:pt>
                <c:pt idx="4" formatCode="0.00%">
                  <c:v>0.26</c:v>
                </c:pt>
              </c:numCache>
            </c:numRef>
          </c:val>
          <c:extLst>
            <c:ext xmlns:c16="http://schemas.microsoft.com/office/drawing/2014/chart" uri="{C3380CC4-5D6E-409C-BE32-E72D297353CC}">
              <c16:uniqueId val="{00000002-669C-44C3-95C0-B14F068BD299}"/>
            </c:ext>
          </c:extLst>
        </c:ser>
        <c:ser>
          <c:idx val="5"/>
          <c:order val="9"/>
          <c:tx>
            <c:strRef>
              <c:f>'data and history'!$B$87</c:f>
              <c:strCache>
                <c:ptCount val="1"/>
                <c:pt idx="0">
                  <c:v>USG 2019</c:v>
                </c:pt>
              </c:strCache>
            </c:strRef>
          </c:tx>
          <c:spPr>
            <a:solidFill>
              <a:srgbClr val="00B05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history'!$C$87:$G$87</c:f>
              <c:numCache>
                <c:formatCode>0.0%</c:formatCode>
                <c:ptCount val="5"/>
                <c:pt idx="0" formatCode="0.00%">
                  <c:v>0.32200000000000001</c:v>
                </c:pt>
                <c:pt idx="1">
                  <c:v>2E-3</c:v>
                </c:pt>
                <c:pt idx="2" formatCode="0.00%">
                  <c:v>3.4000000000000002E-2</c:v>
                </c:pt>
                <c:pt idx="3" formatCode="0.00%">
                  <c:v>0.40620000000000001</c:v>
                </c:pt>
                <c:pt idx="4" formatCode="0.00%">
                  <c:v>0.23300000000000001</c:v>
                </c:pt>
              </c:numCache>
            </c:numRef>
          </c:val>
          <c:extLst>
            <c:ext xmlns:c16="http://schemas.microsoft.com/office/drawing/2014/chart" uri="{C3380CC4-5D6E-409C-BE32-E72D297353CC}">
              <c16:uniqueId val="{00000003-669C-44C3-95C0-B14F068BD299}"/>
            </c:ext>
          </c:extLst>
        </c:ser>
        <c:ser>
          <c:idx val="6"/>
          <c:order val="10"/>
          <c:tx>
            <c:strRef>
              <c:f>'data and history'!$B$88</c:f>
              <c:strCache>
                <c:ptCount val="1"/>
                <c:pt idx="0">
                  <c:v>USG  2020</c:v>
                </c:pt>
              </c:strCache>
            </c:strRef>
          </c:tx>
          <c:spPr>
            <a:solidFill>
              <a:srgbClr val="00B0F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history'!$C$88:$G$88</c:f>
              <c:numCache>
                <c:formatCode>0.0%</c:formatCode>
                <c:ptCount val="5"/>
                <c:pt idx="0">
                  <c:v>0.29649999999999999</c:v>
                </c:pt>
                <c:pt idx="1">
                  <c:v>1.4E-3</c:v>
                </c:pt>
                <c:pt idx="2">
                  <c:v>2.9100000000000001E-2</c:v>
                </c:pt>
                <c:pt idx="3">
                  <c:v>0.44069999999999998</c:v>
                </c:pt>
                <c:pt idx="4">
                  <c:v>0.23269999999999999</c:v>
                </c:pt>
              </c:numCache>
            </c:numRef>
          </c:val>
          <c:extLst>
            <c:ext xmlns:c16="http://schemas.microsoft.com/office/drawing/2014/chart" uri="{C3380CC4-5D6E-409C-BE32-E72D297353CC}">
              <c16:uniqueId val="{00000004-669C-44C3-95C0-B14F068BD299}"/>
            </c:ext>
          </c:extLst>
        </c:ser>
        <c:ser>
          <c:idx val="7"/>
          <c:order val="11"/>
          <c:tx>
            <c:strRef>
              <c:f>'data and history'!$B$89</c:f>
              <c:strCache>
                <c:ptCount val="1"/>
                <c:pt idx="0">
                  <c:v>USG 2021</c:v>
                </c:pt>
              </c:strCache>
            </c:strRef>
          </c:tx>
          <c:spPr>
            <a:solidFill>
              <a:srgbClr val="FF000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history'!$C$89:$G$89</c:f>
              <c:numCache>
                <c:formatCode>0.0%</c:formatCode>
                <c:ptCount val="5"/>
                <c:pt idx="0">
                  <c:v>0.30219999999999997</c:v>
                </c:pt>
                <c:pt idx="1">
                  <c:v>1E-3</c:v>
                </c:pt>
                <c:pt idx="2">
                  <c:v>2.5000000000000001E-2</c:v>
                </c:pt>
                <c:pt idx="3">
                  <c:v>0.43759999999999999</c:v>
                </c:pt>
                <c:pt idx="4">
                  <c:v>0.23199999999999998</c:v>
                </c:pt>
              </c:numCache>
            </c:numRef>
          </c:val>
          <c:extLst>
            <c:ext xmlns:c16="http://schemas.microsoft.com/office/drawing/2014/chart" uri="{C3380CC4-5D6E-409C-BE32-E72D297353CC}">
              <c16:uniqueId val="{00000005-669C-44C3-95C0-B14F068BD299}"/>
            </c:ext>
          </c:extLst>
        </c:ser>
        <c:ser>
          <c:idx val="8"/>
          <c:order val="12"/>
          <c:tx>
            <c:strRef>
              <c:f>'data and history'!$B$90</c:f>
              <c:strCache>
                <c:ptCount val="1"/>
                <c:pt idx="0">
                  <c:v>USG 2022</c:v>
                </c:pt>
              </c:strCache>
            </c:strRef>
          </c:tx>
          <c:spPr>
            <a:solidFill>
              <a:srgbClr val="7030A0"/>
            </a:solidFill>
          </c:spPr>
          <c:invertIfNegative val="0"/>
          <c:cat>
            <c:strRef>
              <c:f>'data and history'!$C$77:$G$77</c:f>
              <c:strCache>
                <c:ptCount val="5"/>
                <c:pt idx="0">
                  <c:v>Drive-By</c:v>
                </c:pt>
                <c:pt idx="1">
                  <c:v>Yellow Pages</c:v>
                </c:pt>
                <c:pt idx="2">
                  <c:v>Other</c:v>
                </c:pt>
                <c:pt idx="3">
                  <c:v>Internet</c:v>
                </c:pt>
                <c:pt idx="4">
                  <c:v>RREM</c:v>
                </c:pt>
              </c:strCache>
            </c:strRef>
          </c:cat>
          <c:val>
            <c:numRef>
              <c:f>'data and history'!$C$90:$G$90</c:f>
              <c:numCache>
                <c:formatCode>0.0%</c:formatCode>
                <c:ptCount val="5"/>
                <c:pt idx="0" formatCode="0.00%">
                  <c:v>0.33600000000000002</c:v>
                </c:pt>
                <c:pt idx="1">
                  <c:v>1E-3</c:v>
                </c:pt>
                <c:pt idx="2" formatCode="0.00%">
                  <c:v>2.6599999999999999E-2</c:v>
                </c:pt>
                <c:pt idx="3">
                  <c:v>0.42699999999999999</c:v>
                </c:pt>
                <c:pt idx="4" formatCode="0.00%">
                  <c:v>0.21</c:v>
                </c:pt>
              </c:numCache>
            </c:numRef>
          </c:val>
          <c:extLst>
            <c:ext xmlns:c16="http://schemas.microsoft.com/office/drawing/2014/chart" uri="{C3380CC4-5D6E-409C-BE32-E72D297353CC}">
              <c16:uniqueId val="{00000006-669C-44C3-95C0-B14F068BD299}"/>
            </c:ext>
          </c:extLst>
        </c:ser>
        <c:dLbls>
          <c:showLegendKey val="0"/>
          <c:showVal val="0"/>
          <c:showCatName val="0"/>
          <c:showSerName val="0"/>
          <c:showPercent val="0"/>
          <c:showBubbleSize val="0"/>
        </c:dLbls>
        <c:gapWidth val="150"/>
        <c:shape val="box"/>
        <c:axId val="99969664"/>
        <c:axId val="99983744"/>
        <c:axId val="0"/>
        <c:extLst>
          <c:ext xmlns:c15="http://schemas.microsoft.com/office/drawing/2012/chart" uri="{02D57815-91ED-43cb-92C2-25804820EDAC}">
            <c15:filteredBarSeries>
              <c15:ser>
                <c:idx val="9"/>
                <c:order val="0"/>
                <c:tx>
                  <c:strRef>
                    <c:extLst>
                      <c:ext uri="{02D57815-91ED-43cb-92C2-25804820EDAC}">
                        <c15:formulaRef>
                          <c15:sqref>'data and history'!$B$78</c15:sqref>
                        </c15:formulaRef>
                      </c:ext>
                    </c:extLst>
                    <c:strCache>
                      <c:ptCount val="1"/>
                      <c:pt idx="0">
                        <c:v>UMC 2010</c:v>
                      </c:pt>
                    </c:strCache>
                  </c:strRef>
                </c:tx>
                <c:spPr>
                  <a:solidFill>
                    <a:srgbClr val="00FF99"/>
                  </a:solidFill>
                </c:spPr>
                <c:invertIfNegative val="0"/>
                <c:cat>
                  <c:strRef>
                    <c:extLst>
                      <c:ex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c:ext uri="{02D57815-91ED-43cb-92C2-25804820EDAC}">
                        <c15:formulaRef>
                          <c15:sqref>'data and history'!$C$78:$G$78</c15:sqref>
                        </c15:formulaRef>
                      </c:ext>
                    </c:extLst>
                    <c:numCache>
                      <c:formatCode>0%</c:formatCode>
                      <c:ptCount val="5"/>
                      <c:pt idx="0">
                        <c:v>0.45250000000000001</c:v>
                      </c:pt>
                      <c:pt idx="1">
                        <c:v>1.8800000000000001E-2</c:v>
                      </c:pt>
                      <c:pt idx="2">
                        <c:v>6.6500000000000004E-2</c:v>
                      </c:pt>
                      <c:pt idx="3">
                        <c:v>0.12770000000000001</c:v>
                      </c:pt>
                      <c:pt idx="4">
                        <c:v>0.35</c:v>
                      </c:pt>
                    </c:numCache>
                  </c:numRef>
                </c:val>
                <c:extLst>
                  <c:ext xmlns:c16="http://schemas.microsoft.com/office/drawing/2014/chart" uri="{C3380CC4-5D6E-409C-BE32-E72D297353CC}">
                    <c16:uniqueId val="{00000007-669C-44C3-95C0-B14F068BD299}"/>
                  </c:ext>
                </c:extLst>
              </c15:ser>
            </c15:filteredBarSeries>
            <c15:filteredBarSeries>
              <c15:ser>
                <c:idx val="10"/>
                <c:order val="1"/>
                <c:tx>
                  <c:strRef>
                    <c:extLst xmlns:c15="http://schemas.microsoft.com/office/drawing/2012/chart">
                      <c:ext xmlns:c15="http://schemas.microsoft.com/office/drawing/2012/chart" uri="{02D57815-91ED-43cb-92C2-25804820EDAC}">
                        <c15:formulaRef>
                          <c15:sqref>'data and history'!$B$79</c15:sqref>
                        </c15:formulaRef>
                      </c:ext>
                    </c:extLst>
                    <c:strCache>
                      <c:ptCount val="1"/>
                      <c:pt idx="0">
                        <c:v>UMC 2011</c:v>
                      </c:pt>
                    </c:strCache>
                  </c:strRef>
                </c:tx>
                <c:spPr>
                  <a:solidFill>
                    <a:srgbClr val="660066"/>
                  </a:solidFill>
                </c:spPr>
                <c:invertIfNegative val="0"/>
                <c:cat>
                  <c:strRef>
                    <c:extLst xmlns:c15="http://schemas.microsoft.com/office/drawing/2012/chart">
                      <c:ext xmlns:c15="http://schemas.microsoft.com/office/drawing/2012/char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xmlns:c15="http://schemas.microsoft.com/office/drawing/2012/chart">
                      <c:ext xmlns:c15="http://schemas.microsoft.com/office/drawing/2012/chart" uri="{02D57815-91ED-43cb-92C2-25804820EDAC}">
                        <c15:formulaRef>
                          <c15:sqref>'data and history'!$C$79:$G$79</c15:sqref>
                        </c15:formulaRef>
                      </c:ext>
                    </c:extLst>
                    <c:numCache>
                      <c:formatCode>0%</c:formatCode>
                      <c:ptCount val="5"/>
                      <c:pt idx="0">
                        <c:v>0.42</c:v>
                      </c:pt>
                      <c:pt idx="1">
                        <c:v>1.2999999999999999E-2</c:v>
                      </c:pt>
                      <c:pt idx="2">
                        <c:v>0.02</c:v>
                      </c:pt>
                      <c:pt idx="3">
                        <c:v>0.17699999999999999</c:v>
                      </c:pt>
                      <c:pt idx="4">
                        <c:v>0.37</c:v>
                      </c:pt>
                    </c:numCache>
                  </c:numRef>
                </c:val>
                <c:extLst xmlns:c15="http://schemas.microsoft.com/office/drawing/2012/chart">
                  <c:ext xmlns:c16="http://schemas.microsoft.com/office/drawing/2014/chart" uri="{C3380CC4-5D6E-409C-BE32-E72D297353CC}">
                    <c16:uniqueId val="{00000008-669C-44C3-95C0-B14F068BD299}"/>
                  </c:ext>
                </c:extLst>
              </c15:ser>
            </c15:filteredBarSeries>
            <c15:filteredBarSeries>
              <c15:ser>
                <c:idx val="11"/>
                <c:order val="2"/>
                <c:tx>
                  <c:strRef>
                    <c:extLst xmlns:c15="http://schemas.microsoft.com/office/drawing/2012/chart">
                      <c:ext xmlns:c15="http://schemas.microsoft.com/office/drawing/2012/chart" uri="{02D57815-91ED-43cb-92C2-25804820EDAC}">
                        <c15:formulaRef>
                          <c15:sqref>'data and history'!$B$80</c15:sqref>
                        </c15:formulaRef>
                      </c:ext>
                    </c:extLst>
                    <c:strCache>
                      <c:ptCount val="1"/>
                      <c:pt idx="0">
                        <c:v>UMC 2012</c:v>
                      </c:pt>
                    </c:strCache>
                  </c:strRef>
                </c:tx>
                <c:invertIfNegative val="0"/>
                <c:cat>
                  <c:strRef>
                    <c:extLst xmlns:c15="http://schemas.microsoft.com/office/drawing/2012/chart">
                      <c:ext xmlns:c15="http://schemas.microsoft.com/office/drawing/2012/char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xmlns:c15="http://schemas.microsoft.com/office/drawing/2012/chart">
                      <c:ext xmlns:c15="http://schemas.microsoft.com/office/drawing/2012/chart" uri="{02D57815-91ED-43cb-92C2-25804820EDAC}">
                        <c15:formulaRef>
                          <c15:sqref>'data and history'!$C$80:$G$80</c15:sqref>
                        </c15:formulaRef>
                      </c:ext>
                    </c:extLst>
                    <c:numCache>
                      <c:formatCode>0.00%</c:formatCode>
                      <c:ptCount val="5"/>
                      <c:pt idx="0" formatCode="0.0%">
                        <c:v>0.40399999999999997</c:v>
                      </c:pt>
                      <c:pt idx="1">
                        <c:v>8.0000000000000002E-3</c:v>
                      </c:pt>
                      <c:pt idx="2">
                        <c:v>0.04</c:v>
                      </c:pt>
                      <c:pt idx="3" formatCode="0.0%">
                        <c:v>0.19400000000000001</c:v>
                      </c:pt>
                      <c:pt idx="4" formatCode="0%">
                        <c:v>0.371</c:v>
                      </c:pt>
                    </c:numCache>
                  </c:numRef>
                </c:val>
                <c:extLst xmlns:c15="http://schemas.microsoft.com/office/drawing/2012/chart">
                  <c:ext xmlns:c16="http://schemas.microsoft.com/office/drawing/2014/chart" uri="{C3380CC4-5D6E-409C-BE32-E72D297353CC}">
                    <c16:uniqueId val="{00000009-669C-44C3-95C0-B14F068BD299}"/>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'data and history'!$B$81</c15:sqref>
                        </c15:formulaRef>
                      </c:ext>
                    </c:extLst>
                    <c:strCache>
                      <c:ptCount val="1"/>
                      <c:pt idx="0">
                        <c:v>USG 2013</c:v>
                      </c:pt>
                    </c:strCache>
                  </c:strRef>
                </c:tx>
                <c:invertIfNegative val="0"/>
                <c:cat>
                  <c:strRef>
                    <c:extLst xmlns:c15="http://schemas.microsoft.com/office/drawing/2012/chart">
                      <c:ext xmlns:c15="http://schemas.microsoft.com/office/drawing/2012/char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xmlns:c15="http://schemas.microsoft.com/office/drawing/2012/chart">
                      <c:ext xmlns:c15="http://schemas.microsoft.com/office/drawing/2012/chart" uri="{02D57815-91ED-43cb-92C2-25804820EDAC}">
                        <c15:formulaRef>
                          <c15:sqref>'data and history'!$C$81:$G$81</c15:sqref>
                        </c15:formulaRef>
                      </c:ext>
                    </c:extLst>
                    <c:numCache>
                      <c:formatCode>0.00%</c:formatCode>
                      <c:ptCount val="5"/>
                      <c:pt idx="0" formatCode="0.0%">
                        <c:v>0.28770000000000001</c:v>
                      </c:pt>
                      <c:pt idx="1">
                        <c:v>8.0000000000000002E-3</c:v>
                      </c:pt>
                      <c:pt idx="2" formatCode="0%">
                        <c:v>3.1300000000000001E-2</c:v>
                      </c:pt>
                      <c:pt idx="3" formatCode="0%">
                        <c:v>0.21429999999999999</c:v>
                      </c:pt>
                      <c:pt idx="4" formatCode="0%">
                        <c:v>0.45</c:v>
                      </c:pt>
                    </c:numCache>
                  </c:numRef>
                </c:val>
                <c:extLst xmlns:c15="http://schemas.microsoft.com/office/drawing/2012/chart">
                  <c:ext xmlns:c16="http://schemas.microsoft.com/office/drawing/2014/chart" uri="{C3380CC4-5D6E-409C-BE32-E72D297353CC}">
                    <c16:uniqueId val="{0000000A-669C-44C3-95C0-B14F068BD299}"/>
                  </c:ext>
                </c:extLst>
              </c15:ser>
            </c15:filteredBarSeries>
            <c15:filteredBarSeries>
              <c15:ser>
                <c:idx val="1"/>
                <c:order val="4"/>
                <c:tx>
                  <c:strRef>
                    <c:extLst xmlns:c15="http://schemas.microsoft.com/office/drawing/2012/chart">
                      <c:ext xmlns:c15="http://schemas.microsoft.com/office/drawing/2012/chart" uri="{02D57815-91ED-43cb-92C2-25804820EDAC}">
                        <c15:formulaRef>
                          <c15:sqref>'data and history'!$B$82</c15:sqref>
                        </c15:formulaRef>
                      </c:ext>
                    </c:extLst>
                    <c:strCache>
                      <c:ptCount val="1"/>
                      <c:pt idx="0">
                        <c:v>USG 2014</c:v>
                      </c:pt>
                    </c:strCache>
                  </c:strRef>
                </c:tx>
                <c:invertIfNegative val="0"/>
                <c:cat>
                  <c:strRef>
                    <c:extLst xmlns:c15="http://schemas.microsoft.com/office/drawing/2012/chart">
                      <c:ext xmlns:c15="http://schemas.microsoft.com/office/drawing/2012/char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xmlns:c15="http://schemas.microsoft.com/office/drawing/2012/chart">
                      <c:ext xmlns:c15="http://schemas.microsoft.com/office/drawing/2012/chart" uri="{02D57815-91ED-43cb-92C2-25804820EDAC}">
                        <c15:formulaRef>
                          <c15:sqref>'data and history'!$C$82:$G$82</c15:sqref>
                        </c15:formulaRef>
                      </c:ext>
                    </c:extLst>
                    <c:numCache>
                      <c:formatCode>0.0%</c:formatCode>
                      <c:ptCount val="5"/>
                      <c:pt idx="0">
                        <c:v>0.38829999999999998</c:v>
                      </c:pt>
                      <c:pt idx="1">
                        <c:v>7.0000000000000001E-3</c:v>
                      </c:pt>
                      <c:pt idx="2">
                        <c:v>4.82E-2</c:v>
                      </c:pt>
                      <c:pt idx="3">
                        <c:v>0.2311</c:v>
                      </c:pt>
                      <c:pt idx="4">
                        <c:v>0.30080000000000001</c:v>
                      </c:pt>
                    </c:numCache>
                  </c:numRef>
                </c:val>
                <c:extLst xmlns:c15="http://schemas.microsoft.com/office/drawing/2012/chart">
                  <c:ext xmlns:c16="http://schemas.microsoft.com/office/drawing/2014/chart" uri="{C3380CC4-5D6E-409C-BE32-E72D297353CC}">
                    <c16:uniqueId val="{0000000B-669C-44C3-95C0-B14F068BD299}"/>
                  </c:ext>
                </c:extLst>
              </c15:ser>
            </c15:filteredBarSeries>
            <c15:filteredBarSeries>
              <c15:ser>
                <c:idx val="12"/>
                <c:order val="5"/>
                <c:tx>
                  <c:strRef>
                    <c:extLst xmlns:c15="http://schemas.microsoft.com/office/drawing/2012/chart">
                      <c:ext xmlns:c15="http://schemas.microsoft.com/office/drawing/2012/chart" uri="{02D57815-91ED-43cb-92C2-25804820EDAC}">
                        <c15:formulaRef>
                          <c15:sqref>'data and history'!$B$83</c15:sqref>
                        </c15:formulaRef>
                      </c:ext>
                    </c:extLst>
                    <c:strCache>
                      <c:ptCount val="1"/>
                      <c:pt idx="0">
                        <c:v>USG 2015</c:v>
                      </c:pt>
                    </c:strCache>
                  </c:strRef>
                </c:tx>
                <c:spPr>
                  <a:solidFill>
                    <a:srgbClr val="FF0000"/>
                  </a:solidFill>
                </c:spPr>
                <c:invertIfNegative val="0"/>
                <c:cat>
                  <c:strRef>
                    <c:extLst xmlns:c15="http://schemas.microsoft.com/office/drawing/2012/chart">
                      <c:ext xmlns:c15="http://schemas.microsoft.com/office/drawing/2012/chart" uri="{02D57815-91ED-43cb-92C2-25804820EDAC}">
                        <c15:formulaRef>
                          <c15:sqref>'data and history'!$C$77:$G$77</c15:sqref>
                        </c15:formulaRef>
                      </c:ext>
                    </c:extLst>
                    <c:strCache>
                      <c:ptCount val="5"/>
                      <c:pt idx="0">
                        <c:v>Drive-By</c:v>
                      </c:pt>
                      <c:pt idx="1">
                        <c:v>Yellow Pages</c:v>
                      </c:pt>
                      <c:pt idx="2">
                        <c:v>Other</c:v>
                      </c:pt>
                      <c:pt idx="3">
                        <c:v>Internet</c:v>
                      </c:pt>
                      <c:pt idx="4">
                        <c:v>RREM</c:v>
                      </c:pt>
                    </c:strCache>
                  </c:strRef>
                </c:cat>
                <c:val>
                  <c:numRef>
                    <c:extLst xmlns:c15="http://schemas.microsoft.com/office/drawing/2012/chart">
                      <c:ext xmlns:c15="http://schemas.microsoft.com/office/drawing/2012/chart" uri="{02D57815-91ED-43cb-92C2-25804820EDAC}">
                        <c15:formulaRef>
                          <c15:sqref>'data and history'!$C$83:$G$83</c15:sqref>
                        </c15:formulaRef>
                      </c:ext>
                    </c:extLst>
                    <c:numCache>
                      <c:formatCode>0.0%</c:formatCode>
                      <c:ptCount val="5"/>
                      <c:pt idx="0">
                        <c:v>0.38650000000000001</c:v>
                      </c:pt>
                      <c:pt idx="1">
                        <c:v>4.0000000000000001E-3</c:v>
                      </c:pt>
                      <c:pt idx="2">
                        <c:v>2.98E-2</c:v>
                      </c:pt>
                      <c:pt idx="3">
                        <c:v>0.24199999999999999</c:v>
                      </c:pt>
                      <c:pt idx="4">
                        <c:v>0.33339999999999997</c:v>
                      </c:pt>
                    </c:numCache>
                  </c:numRef>
                </c:val>
                <c:extLst xmlns:c15="http://schemas.microsoft.com/office/drawing/2012/chart">
                  <c:ext xmlns:c16="http://schemas.microsoft.com/office/drawing/2014/chart" uri="{C3380CC4-5D6E-409C-BE32-E72D297353CC}">
                    <c16:uniqueId val="{0000000C-669C-44C3-95C0-B14F068BD299}"/>
                  </c:ext>
                </c:extLst>
              </c15:ser>
            </c15:filteredBarSeries>
          </c:ext>
        </c:extLst>
      </c:bar3DChart>
      <c:catAx>
        <c:axId val="99969664"/>
        <c:scaling>
          <c:orientation val="minMax"/>
        </c:scaling>
        <c:delete val="0"/>
        <c:axPos val="b"/>
        <c:numFmt formatCode="General" sourceLinked="1"/>
        <c:majorTickMark val="out"/>
        <c:minorTickMark val="none"/>
        <c:tickLblPos val="nextTo"/>
        <c:crossAx val="99983744"/>
        <c:crosses val="autoZero"/>
        <c:auto val="1"/>
        <c:lblAlgn val="ctr"/>
        <c:lblOffset val="100"/>
        <c:noMultiLvlLbl val="0"/>
      </c:catAx>
      <c:valAx>
        <c:axId val="99983744"/>
        <c:scaling>
          <c:orientation val="minMax"/>
        </c:scaling>
        <c:delete val="0"/>
        <c:axPos val="l"/>
        <c:majorGridlines>
          <c:spPr>
            <a:effectLst>
              <a:outerShdw blurRad="50800" dist="63500" dir="2700000" algn="tl" rotWithShape="0">
                <a:prstClr val="black">
                  <a:alpha val="40000"/>
                </a:prstClr>
              </a:outerShdw>
            </a:effectLst>
          </c:spPr>
        </c:majorGridlines>
        <c:numFmt formatCode="0.0%" sourceLinked="1"/>
        <c:majorTickMark val="out"/>
        <c:minorTickMark val="none"/>
        <c:tickLblPos val="nextTo"/>
        <c:txPr>
          <a:bodyPr/>
          <a:lstStyle/>
          <a:p>
            <a:pPr>
              <a:defRPr sz="1200" b="1">
                <a:solidFill>
                  <a:schemeClr val="tx2"/>
                </a:solidFill>
              </a:defRPr>
            </a:pPr>
            <a:endParaRPr lang="en-US"/>
          </a:p>
        </c:txPr>
        <c:crossAx val="99969664"/>
        <c:crosses val="autoZero"/>
        <c:crossBetween val="between"/>
      </c:valAx>
      <c:dTable>
        <c:showHorzBorder val="1"/>
        <c:showVertBorder val="1"/>
        <c:showOutline val="1"/>
        <c:showKeys val="1"/>
        <c:spPr>
          <a:noFill/>
        </c:spPr>
        <c:txPr>
          <a:bodyPr/>
          <a:lstStyle/>
          <a:p>
            <a:pPr rtl="0">
              <a:defRPr sz="1600" b="1">
                <a:solidFill>
                  <a:schemeClr val="tx2"/>
                </a:solidFill>
              </a:defRPr>
            </a:pPr>
            <a:endParaRPr lang="en-US"/>
          </a:p>
        </c:txPr>
      </c:dTable>
      <c:spPr>
        <a:solidFill>
          <a:srgbClr val="EDDFF5"/>
        </a:solidFill>
        <a:ln w="25400">
          <a:noFill/>
        </a:ln>
      </c:spPr>
    </c:plotArea>
    <c:plotVisOnly val="1"/>
    <c:dispBlanksAs val="gap"/>
    <c:showDLblsOverMax val="0"/>
  </c:chart>
  <c:spPr>
    <a:solidFill>
      <a:srgbClr val="3399FF">
        <a:alpha val="40000"/>
      </a:srgbClr>
    </a:solidFill>
  </c:sp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solidFill>
                  <a:srgbClr val="7030A0"/>
                </a:solidFill>
              </a:defRPr>
            </a:pPr>
            <a:r>
              <a:rPr lang="en-US" sz="2800">
                <a:solidFill>
                  <a:srgbClr val="7030A0"/>
                </a:solidFill>
              </a:rPr>
              <a:t>USG 2022 - Why This Facility?</a:t>
            </a:r>
          </a:p>
        </c:rich>
      </c:tx>
      <c:layout>
        <c:manualLayout>
          <c:xMode val="edge"/>
          <c:yMode val="edge"/>
          <c:x val="0.44561457237383206"/>
          <c:y val="0.87088852454586707"/>
        </c:manualLayout>
      </c:layout>
      <c:overlay val="0"/>
      <c:spPr>
        <a:solidFill>
          <a:srgbClr val="E7D6F2"/>
        </a:solidFill>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0.15909038141461285"/>
          <c:y val="5.9150560725363876E-3"/>
          <c:w val="0.83158088387621842"/>
          <c:h val="0.99221177653730852"/>
        </c:manualLayout>
      </c:layout>
      <c:pie3DChart>
        <c:varyColors val="1"/>
        <c:ser>
          <c:idx val="0"/>
          <c:order val="0"/>
          <c:tx>
            <c:v>Why This Facility</c:v>
          </c:tx>
          <c:explosion val="25"/>
          <c:dPt>
            <c:idx val="0"/>
            <c:bubble3D val="0"/>
            <c:spPr>
              <a:solidFill>
                <a:srgbClr val="FF9900"/>
              </a:solidFill>
            </c:spPr>
            <c:extLst>
              <c:ext xmlns:c16="http://schemas.microsoft.com/office/drawing/2014/chart" uri="{C3380CC4-5D6E-409C-BE32-E72D297353CC}">
                <c16:uniqueId val="{00000001-C42A-408C-B81C-B010CC70ACCF}"/>
              </c:ext>
            </c:extLst>
          </c:dPt>
          <c:dPt>
            <c:idx val="1"/>
            <c:bubble3D val="0"/>
            <c:spPr>
              <a:solidFill>
                <a:srgbClr val="9900CC"/>
              </a:solidFill>
            </c:spPr>
            <c:extLst>
              <c:ext xmlns:c16="http://schemas.microsoft.com/office/drawing/2014/chart" uri="{C3380CC4-5D6E-409C-BE32-E72D297353CC}">
                <c16:uniqueId val="{00000003-C42A-408C-B81C-B010CC70ACCF}"/>
              </c:ext>
            </c:extLst>
          </c:dPt>
          <c:dPt>
            <c:idx val="2"/>
            <c:bubble3D val="0"/>
            <c:spPr>
              <a:solidFill>
                <a:srgbClr val="00FF00"/>
              </a:solidFill>
            </c:spPr>
            <c:extLst>
              <c:ext xmlns:c16="http://schemas.microsoft.com/office/drawing/2014/chart" uri="{C3380CC4-5D6E-409C-BE32-E72D297353CC}">
                <c16:uniqueId val="{00000005-C42A-408C-B81C-B010CC70ACCF}"/>
              </c:ext>
            </c:extLst>
          </c:dPt>
          <c:dPt>
            <c:idx val="3"/>
            <c:bubble3D val="0"/>
            <c:spPr>
              <a:solidFill>
                <a:srgbClr val="F20000"/>
              </a:solidFill>
            </c:spPr>
            <c:extLst>
              <c:ext xmlns:c16="http://schemas.microsoft.com/office/drawing/2014/chart" uri="{C3380CC4-5D6E-409C-BE32-E72D297353CC}">
                <c16:uniqueId val="{00000007-C42A-408C-B81C-B010CC70ACCF}"/>
              </c:ext>
            </c:extLst>
          </c:dPt>
          <c:dPt>
            <c:idx val="4"/>
            <c:bubble3D val="0"/>
            <c:spPr>
              <a:solidFill>
                <a:srgbClr val="002060"/>
              </a:solidFill>
            </c:spPr>
            <c:extLst>
              <c:ext xmlns:c16="http://schemas.microsoft.com/office/drawing/2014/chart" uri="{C3380CC4-5D6E-409C-BE32-E72D297353CC}">
                <c16:uniqueId val="{00000009-C42A-408C-B81C-B010CC70ACCF}"/>
              </c:ext>
            </c:extLst>
          </c:dPt>
          <c:dLbls>
            <c:dLbl>
              <c:idx val="0"/>
              <c:layout>
                <c:manualLayout>
                  <c:x val="-0.16043259774120699"/>
                  <c:y val="-7.6825006842383331E-2"/>
                </c:manualLayout>
              </c:layout>
              <c:tx>
                <c:rich>
                  <a:bodyPr/>
                  <a:lstStyle/>
                  <a:p>
                    <a:pPr>
                      <a:defRPr sz="2400" b="1">
                        <a:solidFill>
                          <a:srgbClr val="7030A0"/>
                        </a:solidFill>
                      </a:defRPr>
                    </a:pPr>
                    <a:r>
                      <a:rPr lang="en-US" sz="2400">
                        <a:solidFill>
                          <a:srgbClr val="7030A0"/>
                        </a:solidFill>
                      </a:rPr>
                      <a:t>Location/ Convenience 62.8%</a:t>
                    </a:r>
                    <a:endParaRPr lang="en-US">
                      <a:solidFill>
                        <a:srgbClr val="7030A0"/>
                      </a:solidFill>
                    </a:endParaRPr>
                  </a:p>
                </c:rich>
              </c:tx>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42A-408C-B81C-B010CC70ACCF}"/>
                </c:ext>
              </c:extLst>
            </c:dLbl>
            <c:dLbl>
              <c:idx val="1"/>
              <c:layout>
                <c:manualLayout>
                  <c:x val="0.20770331808766851"/>
                  <c:y val="-0.10936833663252901"/>
                </c:manualLayout>
              </c:layout>
              <c:tx>
                <c:rich>
                  <a:bodyPr/>
                  <a:lstStyle/>
                  <a:p>
                    <a:pPr>
                      <a:defRPr sz="2400" b="1">
                        <a:solidFill>
                          <a:schemeClr val="bg1"/>
                        </a:solidFill>
                      </a:defRPr>
                    </a:pPr>
                    <a:r>
                      <a:rPr lang="en-US" sz="2400">
                        <a:solidFill>
                          <a:schemeClr val="bg1"/>
                        </a:solidFill>
                      </a:rPr>
                      <a:t>M</a:t>
                    </a:r>
                    <a:r>
                      <a:rPr lang="en-US">
                        <a:solidFill>
                          <a:schemeClr val="bg1"/>
                        </a:solidFill>
                      </a:rPr>
                      <a:t>gmt</a:t>
                    </a:r>
                  </a:p>
                  <a:p>
                    <a:pPr>
                      <a:defRPr sz="2400" b="1">
                        <a:solidFill>
                          <a:schemeClr val="bg1"/>
                        </a:solidFill>
                      </a:defRPr>
                    </a:pPr>
                    <a:r>
                      <a:rPr lang="en-US">
                        <a:solidFill>
                          <a:schemeClr val="bg1"/>
                        </a:solidFill>
                      </a:rPr>
                      <a:t>Features 23.64%</a:t>
                    </a:r>
                  </a:p>
                </c:rich>
              </c:tx>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42A-408C-B81C-B010CC70ACCF}"/>
                </c:ext>
              </c:extLst>
            </c:dLbl>
            <c:dLbl>
              <c:idx val="2"/>
              <c:layout>
                <c:manualLayout>
                  <c:x val="-5.1350914341778915E-2"/>
                  <c:y val="4.4316366344385547E-3"/>
                </c:manualLayout>
              </c:layout>
              <c:tx>
                <c:rich>
                  <a:bodyPr/>
                  <a:lstStyle/>
                  <a:p>
                    <a:r>
                      <a:rPr lang="en-US"/>
                      <a:t>Ads/Other, 2.78%</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42A-408C-B81C-B010CC70ACCF}"/>
                </c:ext>
              </c:extLst>
            </c:dLbl>
            <c:dLbl>
              <c:idx val="3"/>
              <c:layout>
                <c:manualLayout>
                  <c:x val="5.1837726161772712E-3"/>
                  <c:y val="-3.7847290734458292E-2"/>
                </c:manualLayout>
              </c:layout>
              <c:tx>
                <c:rich>
                  <a:bodyPr/>
                  <a:lstStyle/>
                  <a:p>
                    <a:r>
                      <a:rPr lang="en-US"/>
                      <a:t>Price/Special 10.72%</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42A-408C-B81C-B010CC70ACCF}"/>
                </c:ext>
              </c:extLst>
            </c:dLbl>
            <c:dLbl>
              <c:idx val="4"/>
              <c:layout>
                <c:manualLayout>
                  <c:x val="0.11714075395573707"/>
                  <c:y val="0"/>
                </c:manualLayout>
              </c:layout>
              <c:tx>
                <c:rich>
                  <a:bodyPr/>
                  <a:lstStyle/>
                  <a:p>
                    <a:fld id="{51CBB4D9-C5B8-4AC9-8ECF-77596A5159DA}" type="CATEGORYNAME">
                      <a:rPr lang="en-US"/>
                      <a:pPr/>
                      <a:t>[CATEGORY NAME]</a:t>
                    </a:fld>
                    <a:r>
                      <a:rPr lang="en-US" baseline="0"/>
                      <a:t>, 0.4%</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42A-408C-B81C-B010CC70ACCF}"/>
                </c:ext>
              </c:extLst>
            </c:dLbl>
            <c:dLbl>
              <c:idx val="5"/>
              <c:layout>
                <c:manualLayout>
                  <c:x val="0.20865033904285041"/>
                  <c:y val="-7.4241450203361998E-3"/>
                </c:manualLayout>
              </c:layout>
              <c:tx>
                <c:rich>
                  <a:bodyPr/>
                  <a:lstStyle/>
                  <a:p>
                    <a:r>
                      <a:rPr lang="en-US"/>
                      <a:t>Ads/Offers, 2.49%</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42A-408C-B81C-B010CC70ACCF}"/>
                </c:ext>
              </c:extLst>
            </c:dLbl>
            <c:spPr>
              <a:noFill/>
              <a:ln>
                <a:noFill/>
              </a:ln>
              <a:effectLst/>
            </c:spPr>
            <c:txPr>
              <a:bodyPr/>
              <a:lstStyle/>
              <a:p>
                <a:pPr>
                  <a:defRPr sz="2400" b="1">
                    <a:solidFill>
                      <a:srgbClr val="7030A0"/>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'data and history'!$R$67:$R$71</c:f>
              <c:strCache>
                <c:ptCount val="5"/>
                <c:pt idx="0">
                  <c:v> Location </c:v>
                </c:pt>
                <c:pt idx="1">
                  <c:v>Mgmt/Features</c:v>
                </c:pt>
                <c:pt idx="2">
                  <c:v> Ads </c:v>
                </c:pt>
                <c:pt idx="3">
                  <c:v>Price/Special</c:v>
                </c:pt>
                <c:pt idx="4">
                  <c:v>All of the Above</c:v>
                </c:pt>
              </c:strCache>
            </c:strRef>
          </c:cat>
          <c:val>
            <c:numRef>
              <c:f>'data and history'!$S$67:$S$71</c:f>
              <c:numCache>
                <c:formatCode>0.00%</c:formatCode>
                <c:ptCount val="5"/>
                <c:pt idx="0">
                  <c:v>0.623</c:v>
                </c:pt>
                <c:pt idx="1">
                  <c:v>0.2364</c:v>
                </c:pt>
                <c:pt idx="2">
                  <c:v>2.7799999999999998E-2</c:v>
                </c:pt>
                <c:pt idx="3">
                  <c:v>0.1072</c:v>
                </c:pt>
                <c:pt idx="4">
                  <c:v>4.4000000000000003E-3</c:v>
                </c:pt>
              </c:numCache>
            </c:numRef>
          </c:val>
          <c:extLst>
            <c:ext xmlns:c16="http://schemas.microsoft.com/office/drawing/2014/chart" uri="{C3380CC4-5D6E-409C-BE32-E72D297353CC}">
              <c16:uniqueId val="{0000000B-C42A-408C-B81C-B010CC70ACCF}"/>
            </c:ext>
          </c:extLst>
        </c:ser>
        <c:dLbls>
          <c:showLegendKey val="0"/>
          <c:showVal val="1"/>
          <c:showCatName val="0"/>
          <c:showSerName val="0"/>
          <c:showPercent val="0"/>
          <c:showBubbleSize val="0"/>
          <c:showLeaderLines val="1"/>
        </c:dLbls>
      </c:pie3DChart>
    </c:plotArea>
    <c:legend>
      <c:legendPos val="r"/>
      <c:layout>
        <c:manualLayout>
          <c:xMode val="edge"/>
          <c:yMode val="edge"/>
          <c:x val="0"/>
          <c:y val="0.63500819215779858"/>
          <c:w val="0.216625831522021"/>
          <c:h val="0.35242996898115003"/>
        </c:manualLayout>
      </c:layout>
      <c:overlay val="0"/>
      <c:txPr>
        <a:bodyPr/>
        <a:lstStyle/>
        <a:p>
          <a:pPr>
            <a:defRPr sz="1800" b="1">
              <a:solidFill>
                <a:srgbClr val="7030A0"/>
              </a:solidFill>
            </a:defRPr>
          </a:pPr>
          <a:endParaRPr lang="en-US"/>
        </a:p>
      </c:txPr>
    </c:legend>
    <c:plotVisOnly val="1"/>
    <c:dispBlanksAs val="gap"/>
    <c:showDLblsOverMax val="0"/>
  </c:chart>
  <c:spPr>
    <a:solidFill>
      <a:srgbClr val="E7D6F2"/>
    </a:solidFill>
  </c:sp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solidFill>
                  <a:srgbClr val="7030A0"/>
                </a:solidFill>
              </a:defRPr>
            </a:pPr>
            <a:r>
              <a:rPr lang="en-US" sz="2800">
                <a:solidFill>
                  <a:srgbClr val="7030A0"/>
                </a:solidFill>
              </a:rPr>
              <a:t>USG 2022 - Reason For Storing</a:t>
            </a:r>
          </a:p>
        </c:rich>
      </c:tx>
      <c:layout>
        <c:manualLayout>
          <c:xMode val="edge"/>
          <c:yMode val="edge"/>
          <c:x val="0.22296069602764707"/>
          <c:y val="0.88215377059264377"/>
        </c:manualLayout>
      </c:layout>
      <c:overlay val="0"/>
      <c:spPr>
        <a:solidFill>
          <a:srgbClr val="E7D6F2"/>
        </a:solidFill>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0.17887075529442831"/>
          <c:y val="5.4365227073888481E-2"/>
          <c:w val="0.8053750147132428"/>
          <c:h val="0.91533174262308126"/>
        </c:manualLayout>
      </c:layout>
      <c:pie3DChart>
        <c:varyColors val="1"/>
        <c:ser>
          <c:idx val="0"/>
          <c:order val="0"/>
          <c:explosion val="25"/>
          <c:dPt>
            <c:idx val="0"/>
            <c:bubble3D val="0"/>
            <c:spPr>
              <a:solidFill>
                <a:srgbClr val="0070C0"/>
              </a:solidFill>
            </c:spPr>
            <c:extLst>
              <c:ext xmlns:c16="http://schemas.microsoft.com/office/drawing/2014/chart" uri="{C3380CC4-5D6E-409C-BE32-E72D297353CC}">
                <c16:uniqueId val="{00000001-C1F9-4B75-BABE-C7D2F086628E}"/>
              </c:ext>
            </c:extLst>
          </c:dPt>
          <c:dPt>
            <c:idx val="1"/>
            <c:bubble3D val="0"/>
            <c:spPr>
              <a:solidFill>
                <a:srgbClr val="FF9900"/>
              </a:solidFill>
            </c:spPr>
            <c:extLst>
              <c:ext xmlns:c16="http://schemas.microsoft.com/office/drawing/2014/chart" uri="{C3380CC4-5D6E-409C-BE32-E72D297353CC}">
                <c16:uniqueId val="{00000003-C1F9-4B75-BABE-C7D2F086628E}"/>
              </c:ext>
            </c:extLst>
          </c:dPt>
          <c:dPt>
            <c:idx val="2"/>
            <c:bubble3D val="0"/>
            <c:spPr>
              <a:solidFill>
                <a:srgbClr val="006600"/>
              </a:solidFill>
            </c:spPr>
            <c:extLst>
              <c:ext xmlns:c16="http://schemas.microsoft.com/office/drawing/2014/chart" uri="{C3380CC4-5D6E-409C-BE32-E72D297353CC}">
                <c16:uniqueId val="{00000005-C1F9-4B75-BABE-C7D2F086628E}"/>
              </c:ext>
            </c:extLst>
          </c:dPt>
          <c:dPt>
            <c:idx val="3"/>
            <c:bubble3D val="0"/>
            <c:spPr>
              <a:solidFill>
                <a:srgbClr val="7030A0"/>
              </a:solidFill>
            </c:spPr>
            <c:extLst>
              <c:ext xmlns:c16="http://schemas.microsoft.com/office/drawing/2014/chart" uri="{C3380CC4-5D6E-409C-BE32-E72D297353CC}">
                <c16:uniqueId val="{00000007-C1F9-4B75-BABE-C7D2F086628E}"/>
              </c:ext>
            </c:extLst>
          </c:dPt>
          <c:dPt>
            <c:idx val="4"/>
            <c:bubble3D val="0"/>
            <c:spPr>
              <a:solidFill>
                <a:srgbClr val="F20000"/>
              </a:solidFill>
            </c:spPr>
            <c:extLst>
              <c:ext xmlns:c16="http://schemas.microsoft.com/office/drawing/2014/chart" uri="{C3380CC4-5D6E-409C-BE32-E72D297353CC}">
                <c16:uniqueId val="{00000009-C1F9-4B75-BABE-C7D2F086628E}"/>
              </c:ext>
            </c:extLst>
          </c:dPt>
          <c:dLbls>
            <c:dLbl>
              <c:idx val="0"/>
              <c:layout>
                <c:manualLayout>
                  <c:x val="4.0355817885288858E-2"/>
                  <c:y val="1.0518889684244002E-2"/>
                </c:manualLayout>
              </c:layout>
              <c:tx>
                <c:rich>
                  <a:bodyPr/>
                  <a:lstStyle/>
                  <a:p>
                    <a:pPr>
                      <a:defRPr sz="2400" b="1">
                        <a:solidFill>
                          <a:srgbClr val="7030A0"/>
                        </a:solidFill>
                      </a:defRPr>
                    </a:pPr>
                    <a:fld id="{816257EE-7F2B-46F6-AE30-1CEFD25D687F}" type="CATEGORYNAME">
                      <a:rPr lang="en-US">
                        <a:solidFill>
                          <a:srgbClr val="7030A0"/>
                        </a:solidFill>
                      </a:rPr>
                      <a:pPr>
                        <a:defRPr sz="2400" b="1">
                          <a:solidFill>
                            <a:srgbClr val="7030A0"/>
                          </a:solidFill>
                        </a:defRPr>
                      </a:pPr>
                      <a:t>[CATEGORY NAME]</a:t>
                    </a:fld>
                    <a:r>
                      <a:rPr lang="en-US" baseline="0">
                        <a:solidFill>
                          <a:srgbClr val="7030A0"/>
                        </a:solidFill>
                      </a:rPr>
                      <a:t>, 13.16%</a:t>
                    </a:r>
                  </a:p>
                </c:rich>
              </c:tx>
              <c:spPr/>
              <c:showLegendKey val="0"/>
              <c:showVal val="1"/>
              <c:showCatName val="1"/>
              <c:showSerName val="0"/>
              <c:showPercent val="0"/>
              <c:showBubbleSize val="0"/>
              <c:extLst>
                <c:ext xmlns:c15="http://schemas.microsoft.com/office/drawing/2012/chart" uri="{CE6537A1-D6FC-4f65-9D91-7224C49458BB}">
                  <c15:layout>
                    <c:manualLayout>
                      <c:w val="0.16364399856797021"/>
                      <c:h val="0.1842810446348459"/>
                    </c:manualLayout>
                  </c15:layout>
                  <c15:dlblFieldTable/>
                  <c15:showDataLabelsRange val="0"/>
                </c:ext>
                <c:ext xmlns:c16="http://schemas.microsoft.com/office/drawing/2014/chart" uri="{C3380CC4-5D6E-409C-BE32-E72D297353CC}">
                  <c16:uniqueId val="{00000001-C1F9-4B75-BABE-C7D2F086628E}"/>
                </c:ext>
              </c:extLst>
            </c:dLbl>
            <c:dLbl>
              <c:idx val="1"/>
              <c:tx>
                <c:rich>
                  <a:bodyPr/>
                  <a:lstStyle/>
                  <a:p>
                    <a:pPr>
                      <a:defRPr sz="2400" b="1">
                        <a:solidFill>
                          <a:srgbClr val="7030A0"/>
                        </a:solidFill>
                      </a:defRPr>
                    </a:pPr>
                    <a:fld id="{D1198203-946D-468D-9642-861C29986C5B}" type="CATEGORYNAME">
                      <a:rPr lang="en-US">
                        <a:solidFill>
                          <a:srgbClr val="7030A0"/>
                        </a:solidFill>
                      </a:rPr>
                      <a:pPr>
                        <a:defRPr sz="2400" b="1">
                          <a:solidFill>
                            <a:srgbClr val="7030A0"/>
                          </a:solidFill>
                        </a:defRPr>
                      </a:pPr>
                      <a:t>[CATEGORY NAME]</a:t>
                    </a:fld>
                    <a:r>
                      <a:rPr lang="en-US" baseline="0">
                        <a:solidFill>
                          <a:srgbClr val="7030A0"/>
                        </a:solidFill>
                      </a:rPr>
                      <a:t>, 35.58%</a:t>
                    </a:r>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1F9-4B75-BABE-C7D2F086628E}"/>
                </c:ext>
              </c:extLst>
            </c:dLbl>
            <c:dLbl>
              <c:idx val="2"/>
              <c:tx>
                <c:rich>
                  <a:bodyPr/>
                  <a:lstStyle/>
                  <a:p>
                    <a:pPr>
                      <a:defRPr sz="2400" b="1">
                        <a:solidFill>
                          <a:schemeClr val="bg1"/>
                        </a:solidFill>
                      </a:defRPr>
                    </a:pPr>
                    <a:fld id="{FBE6B0B7-0C5C-4A17-BFD8-39C4C940CB72}" type="CATEGORYNAME">
                      <a:rPr lang="en-US">
                        <a:solidFill>
                          <a:schemeClr val="bg1"/>
                        </a:solidFill>
                      </a:rPr>
                      <a:pPr>
                        <a:defRPr sz="2400" b="1">
                          <a:solidFill>
                            <a:schemeClr val="bg1"/>
                          </a:solidFill>
                        </a:defRPr>
                      </a:pPr>
                      <a:t>[CATEGORY NAME]</a:t>
                    </a:fld>
                    <a:r>
                      <a:rPr lang="en-US" baseline="0">
                        <a:solidFill>
                          <a:schemeClr val="bg1"/>
                        </a:solidFill>
                      </a:rPr>
                      <a:t>, 39.89%</a:t>
                    </a:r>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1F9-4B75-BABE-C7D2F086628E}"/>
                </c:ext>
              </c:extLst>
            </c:dLbl>
            <c:dLbl>
              <c:idx val="3"/>
              <c:layout>
                <c:manualLayout>
                  <c:x val="-8.5819067600290025E-2"/>
                  <c:y val="4.7464248787083434E-2"/>
                </c:manualLayout>
              </c:layout>
              <c:tx>
                <c:rich>
                  <a:bodyPr/>
                  <a:lstStyle/>
                  <a:p>
                    <a:pPr>
                      <a:defRPr sz="2400" b="1">
                        <a:solidFill>
                          <a:srgbClr val="7030A0"/>
                        </a:solidFill>
                      </a:defRPr>
                    </a:pPr>
                    <a:fld id="{0E9CE3AD-1AD2-4766-A7FF-43C3BFB16317}" type="CATEGORYNAME">
                      <a:rPr lang="en-US">
                        <a:solidFill>
                          <a:srgbClr val="7030A0"/>
                        </a:solidFill>
                      </a:rPr>
                      <a:pPr>
                        <a:defRPr sz="2400" b="1">
                          <a:solidFill>
                            <a:srgbClr val="7030A0"/>
                          </a:solidFill>
                        </a:defRPr>
                      </a:pPr>
                      <a:t>[CATEGORY NAME]</a:t>
                    </a:fld>
                    <a:r>
                      <a:rPr lang="en-US" baseline="0">
                        <a:solidFill>
                          <a:srgbClr val="7030A0"/>
                        </a:solidFill>
                      </a:rPr>
                      <a:t>, 4.68%</a:t>
                    </a:r>
                  </a:p>
                </c:rich>
              </c:tx>
              <c:spPr/>
              <c:showLegendKey val="0"/>
              <c:showVal val="1"/>
              <c:showCatName val="1"/>
              <c:showSerName val="0"/>
              <c:showPercent val="0"/>
              <c:showBubbleSize val="0"/>
              <c:extLst>
                <c:ext xmlns:c15="http://schemas.microsoft.com/office/drawing/2012/chart" uri="{CE6537A1-D6FC-4f65-9D91-7224C49458BB}">
                  <c15:layout>
                    <c:manualLayout>
                      <c:w val="0.31100243301301683"/>
                      <c:h val="0.12424242424242424"/>
                    </c:manualLayout>
                  </c15:layout>
                  <c15:dlblFieldTable/>
                  <c15:showDataLabelsRange val="0"/>
                </c:ext>
                <c:ext xmlns:c16="http://schemas.microsoft.com/office/drawing/2014/chart" uri="{C3380CC4-5D6E-409C-BE32-E72D297353CC}">
                  <c16:uniqueId val="{00000007-C1F9-4B75-BABE-C7D2F086628E}"/>
                </c:ext>
              </c:extLst>
            </c:dLbl>
            <c:dLbl>
              <c:idx val="4"/>
              <c:tx>
                <c:rich>
                  <a:bodyPr/>
                  <a:lstStyle/>
                  <a:p>
                    <a:pPr>
                      <a:defRPr sz="2400" b="1">
                        <a:solidFill>
                          <a:srgbClr val="7030A0"/>
                        </a:solidFill>
                      </a:defRPr>
                    </a:pPr>
                    <a:fld id="{70F1004E-80A4-46AE-A89F-9815A8190CB6}" type="CATEGORYNAME">
                      <a:rPr lang="en-US">
                        <a:solidFill>
                          <a:srgbClr val="7030A0"/>
                        </a:solidFill>
                      </a:rPr>
                      <a:pPr>
                        <a:defRPr sz="2400" b="1">
                          <a:solidFill>
                            <a:srgbClr val="7030A0"/>
                          </a:solidFill>
                        </a:defRPr>
                      </a:pPr>
                      <a:t>[CATEGORY NAME]</a:t>
                    </a:fld>
                    <a:r>
                      <a:rPr lang="en-US" baseline="0">
                        <a:solidFill>
                          <a:srgbClr val="7030A0"/>
                        </a:solidFill>
                      </a:rPr>
                      <a:t>, 2.98</a:t>
                    </a:r>
                  </a:p>
                  <a:p>
                    <a:pPr>
                      <a:defRPr sz="2400" b="1">
                        <a:solidFill>
                          <a:srgbClr val="7030A0"/>
                        </a:solidFill>
                      </a:defRPr>
                    </a:pPr>
                    <a:r>
                      <a:rPr lang="en-US" baseline="0">
                        <a:solidFill>
                          <a:srgbClr val="7030A0"/>
                        </a:solidFill>
                      </a:rPr>
                      <a:t>%</a:t>
                    </a:r>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1F9-4B75-BABE-C7D2F086628E}"/>
                </c:ext>
              </c:extLst>
            </c:dLbl>
            <c:spPr>
              <a:noFill/>
              <a:ln>
                <a:noFill/>
              </a:ln>
              <a:effectLst/>
            </c:spPr>
            <c:txPr>
              <a:bodyPr/>
              <a:lstStyle/>
              <a:p>
                <a:pPr>
                  <a:defRPr sz="1800" b="1">
                    <a:solidFill>
                      <a:srgbClr val="7030A0"/>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'data and history'!$S$54:$S$58</c:f>
              <c:strCache>
                <c:ptCount val="5"/>
                <c:pt idx="0">
                  <c:v>Business Needs</c:v>
                </c:pt>
                <c:pt idx="1">
                  <c:v>Excess Stuff</c:v>
                </c:pt>
                <c:pt idx="2">
                  <c:v>Moving</c:v>
                </c:pt>
                <c:pt idx="3">
                  <c:v>Life Event</c:v>
                </c:pt>
                <c:pt idx="4">
                  <c:v>Other</c:v>
                </c:pt>
              </c:strCache>
            </c:strRef>
          </c:cat>
          <c:val>
            <c:numRef>
              <c:f>'data and history'!$T$54:$T$58</c:f>
              <c:numCache>
                <c:formatCode>0.00%</c:formatCode>
                <c:ptCount val="5"/>
                <c:pt idx="0">
                  <c:v>0.13159999999999999</c:v>
                </c:pt>
                <c:pt idx="1">
                  <c:v>0.38579999999999998</c:v>
                </c:pt>
                <c:pt idx="2">
                  <c:v>0.39889999999999998</c:v>
                </c:pt>
                <c:pt idx="3">
                  <c:v>4.6800000000000001E-2</c:v>
                </c:pt>
                <c:pt idx="4">
                  <c:v>2.98E-2</c:v>
                </c:pt>
              </c:numCache>
            </c:numRef>
          </c:val>
          <c:extLst>
            <c:ext xmlns:c16="http://schemas.microsoft.com/office/drawing/2014/chart" uri="{C3380CC4-5D6E-409C-BE32-E72D297353CC}">
              <c16:uniqueId val="{0000000A-C1F9-4B75-BABE-C7D2F086628E}"/>
            </c:ext>
          </c:extLst>
        </c:ser>
        <c:dLbls>
          <c:showLegendKey val="0"/>
          <c:showVal val="1"/>
          <c:showCatName val="0"/>
          <c:showSerName val="0"/>
          <c:showPercent val="0"/>
          <c:showBubbleSize val="0"/>
          <c:showLeaderLines val="1"/>
        </c:dLbls>
      </c:pie3DChart>
    </c:plotArea>
    <c:legend>
      <c:legendPos val="r"/>
      <c:layout>
        <c:manualLayout>
          <c:xMode val="edge"/>
          <c:yMode val="edge"/>
          <c:x val="2.1607530500451239E-3"/>
          <c:y val="0.60694058697208308"/>
          <c:w val="0.23411272994964749"/>
          <c:h val="0.38660749224528751"/>
        </c:manualLayout>
      </c:layout>
      <c:overlay val="0"/>
      <c:txPr>
        <a:bodyPr/>
        <a:lstStyle/>
        <a:p>
          <a:pPr>
            <a:defRPr sz="1800" b="1">
              <a:solidFill>
                <a:srgbClr val="7030A0"/>
              </a:solidFill>
            </a:defRPr>
          </a:pPr>
          <a:endParaRPr lang="en-US"/>
        </a:p>
      </c:txPr>
    </c:legend>
    <c:plotVisOnly val="1"/>
    <c:dispBlanksAs val="gap"/>
    <c:showDLblsOverMax val="0"/>
  </c:chart>
  <c:spPr>
    <a:solidFill>
      <a:srgbClr val="E7D6F2"/>
    </a:solidFill>
  </c:sp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USG 2021 Top 6 Types of Businesses</a:t>
            </a:r>
          </a:p>
        </c:rich>
      </c:tx>
      <c:layout>
        <c:manualLayout>
          <c:xMode val="edge"/>
          <c:yMode val="edge"/>
          <c:x val="0.38128847462455095"/>
          <c:y val="1.6187862880776265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442259074602816"/>
          <c:y val="1.2989548657301621E-2"/>
          <c:w val="0.88226271420178626"/>
          <c:h val="0.89484132035720421"/>
        </c:manualLayout>
      </c:layout>
      <c:bar3DChart>
        <c:barDir val="col"/>
        <c:grouping val="clustered"/>
        <c:varyColors val="0"/>
        <c:ser>
          <c:idx val="0"/>
          <c:order val="0"/>
          <c:tx>
            <c:v>Type of Busiess</c:v>
          </c:tx>
          <c:spPr>
            <a:solidFill>
              <a:schemeClr val="accent4">
                <a:lumMod val="50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'data and history'!$I$106:$I$111</c:f>
              <c:strCache>
                <c:ptCount val="6"/>
                <c:pt idx="0">
                  <c:v>Service</c:v>
                </c:pt>
                <c:pt idx="1">
                  <c:v>Retail</c:v>
                </c:pt>
                <c:pt idx="2">
                  <c:v>Dr/Law/Acc/Pharm</c:v>
                </c:pt>
                <c:pt idx="3">
                  <c:v>NonProfit</c:v>
                </c:pt>
                <c:pt idx="4">
                  <c:v>Dist</c:v>
                </c:pt>
                <c:pt idx="5">
                  <c:v>Industrial</c:v>
                </c:pt>
              </c:strCache>
            </c:strRef>
          </c:cat>
          <c:val>
            <c:numRef>
              <c:f>'data and history'!$J$106:$J$111</c:f>
              <c:numCache>
                <c:formatCode>0.00%</c:formatCode>
                <c:ptCount val="6"/>
                <c:pt idx="0">
                  <c:v>0.504</c:v>
                </c:pt>
                <c:pt idx="1">
                  <c:v>0.13139999999999999</c:v>
                </c:pt>
                <c:pt idx="2">
                  <c:v>9.6699999999999994E-2</c:v>
                </c:pt>
                <c:pt idx="3">
                  <c:v>7.2999999999999995E-2</c:v>
                </c:pt>
                <c:pt idx="4">
                  <c:v>6.8000000000000005E-2</c:v>
                </c:pt>
                <c:pt idx="5">
                  <c:v>6.7000000000000004E-2</c:v>
                </c:pt>
              </c:numCache>
            </c:numRef>
          </c:val>
          <c:extLst>
            <c:ext xmlns:c16="http://schemas.microsoft.com/office/drawing/2014/chart" uri="{C3380CC4-5D6E-409C-BE32-E72D297353CC}">
              <c16:uniqueId val="{00000000-C3E8-42F0-90CD-7CB3FAD2594A}"/>
            </c:ext>
          </c:extLst>
        </c:ser>
        <c:dLbls>
          <c:showLegendKey val="0"/>
          <c:showVal val="0"/>
          <c:showCatName val="0"/>
          <c:showSerName val="0"/>
          <c:showPercent val="0"/>
          <c:showBubbleSize val="0"/>
        </c:dLbls>
        <c:gapWidth val="65"/>
        <c:shape val="box"/>
        <c:axId val="100195328"/>
        <c:axId val="100201216"/>
        <c:axId val="0"/>
      </c:bar3DChart>
      <c:catAx>
        <c:axId val="10019532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n-US"/>
          </a:p>
        </c:txPr>
        <c:crossAx val="100201216"/>
        <c:crosses val="autoZero"/>
        <c:auto val="1"/>
        <c:lblAlgn val="ctr"/>
        <c:lblOffset val="100"/>
        <c:noMultiLvlLbl val="0"/>
      </c:catAx>
      <c:valAx>
        <c:axId val="100201216"/>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crossAx val="100195328"/>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600" b="1"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solidFill>
                  <a:srgbClr val="7030A0"/>
                </a:solidFill>
              </a:defRPr>
            </a:pPr>
            <a:r>
              <a:rPr lang="en-US" sz="2800">
                <a:solidFill>
                  <a:srgbClr val="7030A0"/>
                </a:solidFill>
              </a:rPr>
              <a:t>USG 2022 Top 6</a:t>
            </a:r>
            <a:r>
              <a:rPr lang="en-US" sz="2800" baseline="0">
                <a:solidFill>
                  <a:srgbClr val="7030A0"/>
                </a:solidFill>
              </a:rPr>
              <a:t> </a:t>
            </a:r>
            <a:r>
              <a:rPr lang="en-US" sz="2800">
                <a:solidFill>
                  <a:srgbClr val="7030A0"/>
                </a:solidFill>
              </a:rPr>
              <a:t>Types of Businesses</a:t>
            </a:r>
          </a:p>
        </c:rich>
      </c:tx>
      <c:layout>
        <c:manualLayout>
          <c:xMode val="edge"/>
          <c:yMode val="edge"/>
          <c:x val="0.38128847462455095"/>
          <c:y val="1.6187862880776265E-2"/>
        </c:manualLayout>
      </c:layout>
      <c:overlay val="0"/>
      <c:spPr>
        <a:solidFill>
          <a:srgbClr val="E7D6F2"/>
        </a:solidFill>
      </c:spPr>
    </c:title>
    <c:autoTitleDeleted val="0"/>
    <c:view3D>
      <c:rotX val="15"/>
      <c:rotY val="20"/>
      <c:rAngAx val="1"/>
    </c:view3D>
    <c:floor>
      <c:thickness val="0"/>
      <c:spPr>
        <a:blipFill>
          <a:blip xmlns:r="http://schemas.openxmlformats.org/officeDocument/2006/relationships" r:embed="rId1"/>
          <a:tile tx="0" ty="0" sx="100000" sy="100000" flip="none" algn="tl"/>
        </a:blipFill>
      </c:spPr>
    </c:floor>
    <c:sideWall>
      <c:thickness val="0"/>
      <c:spPr>
        <a:solidFill>
          <a:srgbClr val="E7D6F2"/>
        </a:solidFill>
      </c:spPr>
    </c:sideWall>
    <c:backWall>
      <c:thickness val="0"/>
      <c:spPr>
        <a:solidFill>
          <a:srgbClr val="E7D6F2"/>
        </a:solidFill>
      </c:spPr>
    </c:backWall>
    <c:plotArea>
      <c:layout>
        <c:manualLayout>
          <c:layoutTarget val="inner"/>
          <c:xMode val="edge"/>
          <c:yMode val="edge"/>
          <c:x val="0.11442259074602816"/>
          <c:y val="1.2989548657301621E-2"/>
          <c:w val="0.88226271420178626"/>
          <c:h val="0.89484132035720421"/>
        </c:manualLayout>
      </c:layout>
      <c:bar3DChart>
        <c:barDir val="col"/>
        <c:grouping val="clustered"/>
        <c:varyColors val="0"/>
        <c:ser>
          <c:idx val="0"/>
          <c:order val="0"/>
          <c:tx>
            <c:v>Type of Busiess</c:v>
          </c:tx>
          <c:spPr>
            <a:solidFill>
              <a:srgbClr val="7030A0"/>
            </a:solidFill>
          </c:spPr>
          <c:invertIfNegative val="0"/>
          <c:cat>
            <c:strRef>
              <c:f>'data and history'!$J$106:$J$111</c:f>
              <c:strCache>
                <c:ptCount val="6"/>
                <c:pt idx="0">
                  <c:v>Service</c:v>
                </c:pt>
                <c:pt idx="1">
                  <c:v>Retail</c:v>
                </c:pt>
                <c:pt idx="2">
                  <c:v>Dr/Law/Acc/Pharm</c:v>
                </c:pt>
                <c:pt idx="3">
                  <c:v>NonProfit</c:v>
                </c:pt>
                <c:pt idx="4">
                  <c:v>Dist</c:v>
                </c:pt>
                <c:pt idx="5">
                  <c:v>Industrial</c:v>
                </c:pt>
              </c:strCache>
            </c:strRef>
          </c:cat>
          <c:val>
            <c:numRef>
              <c:f>'data and history'!$K$106:$K$111</c:f>
              <c:numCache>
                <c:formatCode>0.00%</c:formatCode>
                <c:ptCount val="6"/>
                <c:pt idx="0">
                  <c:v>0.49780000000000002</c:v>
                </c:pt>
                <c:pt idx="1">
                  <c:v>0.12740000000000001</c:v>
                </c:pt>
                <c:pt idx="2">
                  <c:v>5.5320000000000001E-2</c:v>
                </c:pt>
                <c:pt idx="3">
                  <c:v>7.1599999999999997E-2</c:v>
                </c:pt>
                <c:pt idx="4">
                  <c:v>6.25E-2</c:v>
                </c:pt>
                <c:pt idx="5">
                  <c:v>8.2299999999999998E-2</c:v>
                </c:pt>
              </c:numCache>
            </c:numRef>
          </c:val>
          <c:extLst>
            <c:ext xmlns:c16="http://schemas.microsoft.com/office/drawing/2014/chart" uri="{C3380CC4-5D6E-409C-BE32-E72D297353CC}">
              <c16:uniqueId val="{00000000-1EA5-40C5-A8D9-C8ED32877BDB}"/>
            </c:ext>
          </c:extLst>
        </c:ser>
        <c:dLbls>
          <c:showLegendKey val="0"/>
          <c:showVal val="0"/>
          <c:showCatName val="0"/>
          <c:showSerName val="0"/>
          <c:showPercent val="0"/>
          <c:showBubbleSize val="0"/>
        </c:dLbls>
        <c:gapWidth val="150"/>
        <c:shape val="box"/>
        <c:axId val="100195328"/>
        <c:axId val="100201216"/>
        <c:axId val="0"/>
      </c:bar3DChart>
      <c:catAx>
        <c:axId val="100195328"/>
        <c:scaling>
          <c:orientation val="minMax"/>
        </c:scaling>
        <c:delete val="0"/>
        <c:axPos val="b"/>
        <c:numFmt formatCode="General" sourceLinked="0"/>
        <c:majorTickMark val="out"/>
        <c:minorTickMark val="none"/>
        <c:tickLblPos val="nextTo"/>
        <c:crossAx val="100201216"/>
        <c:crosses val="autoZero"/>
        <c:auto val="1"/>
        <c:lblAlgn val="ctr"/>
        <c:lblOffset val="100"/>
        <c:noMultiLvlLbl val="0"/>
      </c:catAx>
      <c:valAx>
        <c:axId val="100201216"/>
        <c:scaling>
          <c:orientation val="minMax"/>
        </c:scaling>
        <c:delete val="0"/>
        <c:axPos val="l"/>
        <c:majorGridlines/>
        <c:numFmt formatCode="0.00%" sourceLinked="1"/>
        <c:majorTickMark val="out"/>
        <c:minorTickMark val="none"/>
        <c:tickLblPos val="nextTo"/>
        <c:txPr>
          <a:bodyPr/>
          <a:lstStyle/>
          <a:p>
            <a:pPr>
              <a:defRPr sz="1400" b="1">
                <a:solidFill>
                  <a:srgbClr val="7030A0"/>
                </a:solidFill>
              </a:defRPr>
            </a:pPr>
            <a:endParaRPr lang="en-US"/>
          </a:p>
        </c:txPr>
        <c:crossAx val="100195328"/>
        <c:crosses val="autoZero"/>
        <c:crossBetween val="between"/>
      </c:valAx>
      <c:dTable>
        <c:showHorzBorder val="1"/>
        <c:showVertBorder val="1"/>
        <c:showOutline val="1"/>
        <c:showKeys val="1"/>
        <c:txPr>
          <a:bodyPr/>
          <a:lstStyle/>
          <a:p>
            <a:pPr rtl="0">
              <a:defRPr sz="1600" b="1">
                <a:solidFill>
                  <a:srgbClr val="7030A0"/>
                </a:solidFill>
              </a:defRPr>
            </a:pPr>
            <a:endParaRPr lang="en-US"/>
          </a:p>
        </c:txPr>
      </c:dTable>
      <c:spPr>
        <a:solidFill>
          <a:srgbClr val="E7D6F2"/>
        </a:solidFill>
      </c:spPr>
    </c:plotArea>
    <c:plotVisOnly val="1"/>
    <c:dispBlanksAs val="gap"/>
    <c:showDLblsOverMax val="0"/>
  </c:chart>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800">
                <a:solidFill>
                  <a:srgbClr val="7030A0"/>
                </a:solidFill>
              </a:defRPr>
            </a:pPr>
            <a:r>
              <a:rPr lang="en-US" sz="2800">
                <a:solidFill>
                  <a:srgbClr val="7030A0"/>
                </a:solidFill>
              </a:rPr>
              <a:t>2021</a:t>
            </a:r>
            <a:r>
              <a:rPr lang="en-US" sz="2800" baseline="0">
                <a:solidFill>
                  <a:srgbClr val="7030A0"/>
                </a:solidFill>
              </a:rPr>
              <a:t> USG</a:t>
            </a:r>
            <a:r>
              <a:rPr lang="en-US" sz="2800">
                <a:solidFill>
                  <a:srgbClr val="7030A0"/>
                </a:solidFill>
              </a:rPr>
              <a:t> 5 Star Customer Ratings</a:t>
            </a:r>
          </a:p>
        </c:rich>
      </c:tx>
      <c:layout>
        <c:manualLayout>
          <c:xMode val="edge"/>
          <c:yMode val="edge"/>
          <c:x val="0.4334793069344593"/>
          <c:y val="0.29099999443683705"/>
        </c:manualLayout>
      </c:layout>
      <c:overlay val="0"/>
      <c:spPr>
        <a:solidFill>
          <a:srgbClr val="E7D6F2"/>
        </a:solidFill>
      </c:spPr>
    </c:title>
    <c:autoTitleDeleted val="0"/>
    <c:view3D>
      <c:rotX val="15"/>
      <c:rotY val="20"/>
      <c:rAngAx val="1"/>
    </c:view3D>
    <c:floor>
      <c:thickness val="0"/>
    </c:floor>
    <c:sideWall>
      <c:thickness val="0"/>
    </c:sideWall>
    <c:backWall>
      <c:thickness val="0"/>
    </c:backWall>
    <c:plotArea>
      <c:layout>
        <c:manualLayout>
          <c:layoutTarget val="inner"/>
          <c:xMode val="edge"/>
          <c:yMode val="edge"/>
          <c:x val="0.11316573503270402"/>
          <c:y val="2.3666587131154028E-2"/>
          <c:w val="0.87907955649583291"/>
          <c:h val="0.80808478485643609"/>
        </c:manualLayout>
      </c:layout>
      <c:bar3DChart>
        <c:barDir val="col"/>
        <c:grouping val="clustered"/>
        <c:varyColors val="0"/>
        <c:ser>
          <c:idx val="0"/>
          <c:order val="0"/>
          <c:tx>
            <c:v># of Stars</c:v>
          </c:tx>
          <c:spPr>
            <a:solidFill>
              <a:srgbClr val="00FF99"/>
            </a:solidFill>
          </c:spPr>
          <c:invertIfNegative val="0"/>
          <c:cat>
            <c:strRef>
              <c:f>'data and history'!$L$90:$L$95</c:f>
              <c:strCache>
                <c:ptCount val="6"/>
                <c:pt idx="0">
                  <c:v>5 star ratings avg</c:v>
                </c:pt>
                <c:pt idx="1">
                  <c:v>Cleanliness</c:v>
                </c:pt>
                <c:pt idx="2">
                  <c:v>Price</c:v>
                </c:pt>
                <c:pt idx="3">
                  <c:v>Safety</c:v>
                </c:pt>
                <c:pt idx="4">
                  <c:v>Services</c:v>
                </c:pt>
                <c:pt idx="5">
                  <c:v>Staff</c:v>
                </c:pt>
              </c:strCache>
            </c:strRef>
          </c:cat>
          <c:val>
            <c:numRef>
              <c:f>'data and history'!$M$90:$M$95</c:f>
              <c:numCache>
                <c:formatCode>0.00</c:formatCode>
                <c:ptCount val="6"/>
                <c:pt idx="0">
                  <c:v>4.6929999999999996</c:v>
                </c:pt>
                <c:pt idx="1">
                  <c:v>4.7789999999999999</c:v>
                </c:pt>
                <c:pt idx="2">
                  <c:v>4.21</c:v>
                </c:pt>
                <c:pt idx="3">
                  <c:v>4.8129999999999997</c:v>
                </c:pt>
                <c:pt idx="4">
                  <c:v>4.7939999999999996</c:v>
                </c:pt>
                <c:pt idx="5">
                  <c:v>4.859</c:v>
                </c:pt>
              </c:numCache>
            </c:numRef>
          </c:val>
          <c:extLst>
            <c:ext xmlns:c16="http://schemas.microsoft.com/office/drawing/2014/chart" uri="{C3380CC4-5D6E-409C-BE32-E72D297353CC}">
              <c16:uniqueId val="{00000000-6CCC-4FA1-9DF8-5660890309A1}"/>
            </c:ext>
          </c:extLst>
        </c:ser>
        <c:ser>
          <c:idx val="1"/>
          <c:order val="1"/>
          <c:tx>
            <c:v>Percentage</c:v>
          </c:tx>
          <c:spPr>
            <a:solidFill>
              <a:srgbClr val="7030A0"/>
            </a:solidFill>
          </c:spPr>
          <c:invertIfNegative val="0"/>
          <c:cat>
            <c:strRef>
              <c:f>'data and history'!$L$90:$L$95</c:f>
              <c:strCache>
                <c:ptCount val="6"/>
                <c:pt idx="0">
                  <c:v>5 star ratings avg</c:v>
                </c:pt>
                <c:pt idx="1">
                  <c:v>Cleanliness</c:v>
                </c:pt>
                <c:pt idx="2">
                  <c:v>Price</c:v>
                </c:pt>
                <c:pt idx="3">
                  <c:v>Safety</c:v>
                </c:pt>
                <c:pt idx="4">
                  <c:v>Services</c:v>
                </c:pt>
                <c:pt idx="5">
                  <c:v>Staff</c:v>
                </c:pt>
              </c:strCache>
            </c:strRef>
          </c:cat>
          <c:val>
            <c:numRef>
              <c:f>'data and history'!$N$90:$N$95</c:f>
              <c:numCache>
                <c:formatCode>0.0%</c:formatCode>
                <c:ptCount val="6"/>
                <c:pt idx="0">
                  <c:v>0.93799999999999994</c:v>
                </c:pt>
                <c:pt idx="1">
                  <c:v>0.95599999999999996</c:v>
                </c:pt>
                <c:pt idx="2">
                  <c:v>0.84199999999999997</c:v>
                </c:pt>
                <c:pt idx="3">
                  <c:v>0.96199999999999997</c:v>
                </c:pt>
                <c:pt idx="4">
                  <c:v>0.95799999999999996</c:v>
                </c:pt>
                <c:pt idx="5">
                  <c:v>0.97199999999999998</c:v>
                </c:pt>
              </c:numCache>
            </c:numRef>
          </c:val>
          <c:extLst>
            <c:ext xmlns:c16="http://schemas.microsoft.com/office/drawing/2014/chart" uri="{C3380CC4-5D6E-409C-BE32-E72D297353CC}">
              <c16:uniqueId val="{00000001-6CCC-4FA1-9DF8-5660890309A1}"/>
            </c:ext>
          </c:extLst>
        </c:ser>
        <c:dLbls>
          <c:showLegendKey val="0"/>
          <c:showVal val="0"/>
          <c:showCatName val="0"/>
          <c:showSerName val="0"/>
          <c:showPercent val="0"/>
          <c:showBubbleSize val="0"/>
        </c:dLbls>
        <c:gapWidth val="150"/>
        <c:shape val="box"/>
        <c:axId val="102809984"/>
        <c:axId val="102811520"/>
        <c:axId val="0"/>
      </c:bar3DChart>
      <c:catAx>
        <c:axId val="102809984"/>
        <c:scaling>
          <c:orientation val="minMax"/>
        </c:scaling>
        <c:delete val="0"/>
        <c:axPos val="b"/>
        <c:numFmt formatCode="General" sourceLinked="0"/>
        <c:majorTickMark val="out"/>
        <c:minorTickMark val="none"/>
        <c:tickLblPos val="nextTo"/>
        <c:crossAx val="102811520"/>
        <c:crosses val="autoZero"/>
        <c:auto val="1"/>
        <c:lblAlgn val="ctr"/>
        <c:lblOffset val="100"/>
        <c:noMultiLvlLbl val="0"/>
      </c:catAx>
      <c:valAx>
        <c:axId val="102811520"/>
        <c:scaling>
          <c:orientation val="minMax"/>
        </c:scaling>
        <c:delete val="0"/>
        <c:axPos val="l"/>
        <c:majorGridlines/>
        <c:numFmt formatCode="0.00" sourceLinked="1"/>
        <c:majorTickMark val="out"/>
        <c:minorTickMark val="none"/>
        <c:tickLblPos val="nextTo"/>
        <c:txPr>
          <a:bodyPr/>
          <a:lstStyle/>
          <a:p>
            <a:pPr>
              <a:defRPr sz="1200" b="1">
                <a:solidFill>
                  <a:srgbClr val="7030A0"/>
                </a:solidFill>
              </a:defRPr>
            </a:pPr>
            <a:endParaRPr lang="en-US"/>
          </a:p>
        </c:txPr>
        <c:crossAx val="102809984"/>
        <c:crosses val="autoZero"/>
        <c:crossBetween val="between"/>
      </c:valAx>
      <c:dTable>
        <c:showHorzBorder val="1"/>
        <c:showVertBorder val="1"/>
        <c:showOutline val="1"/>
        <c:showKeys val="1"/>
        <c:txPr>
          <a:bodyPr/>
          <a:lstStyle/>
          <a:p>
            <a:pPr rtl="0">
              <a:defRPr sz="1600" b="1">
                <a:solidFill>
                  <a:srgbClr val="7030A0"/>
                </a:solidFill>
              </a:defRPr>
            </a:pPr>
            <a:endParaRPr lang="en-US"/>
          </a:p>
        </c:txPr>
      </c:dTable>
      <c:spPr>
        <a:solidFill>
          <a:srgbClr val="E7D6F2"/>
        </a:solidFill>
      </c:spPr>
    </c:plotArea>
    <c:plotVisOnly val="1"/>
    <c:dispBlanksAs val="gap"/>
    <c:showDLblsOverMax val="0"/>
  </c:chart>
  <c:spPr>
    <a:solidFill>
      <a:srgbClr val="FFFF00"/>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solidFill>
                  <a:srgbClr val="7030A0"/>
                </a:solidFill>
              </a:defRPr>
            </a:pPr>
            <a:r>
              <a:rPr lang="en-US" sz="2800" dirty="0">
                <a:solidFill>
                  <a:srgbClr val="7030A0"/>
                </a:solidFill>
              </a:rPr>
              <a:t>USG 10 Year Avg Length of Stay in Days </a:t>
            </a:r>
          </a:p>
        </c:rich>
      </c:tx>
      <c:layout>
        <c:manualLayout>
          <c:xMode val="edge"/>
          <c:yMode val="edge"/>
          <c:x val="0.19652670509487752"/>
          <c:y val="6.7009154343511857E-4"/>
        </c:manualLayout>
      </c:layout>
      <c:overlay val="1"/>
      <c:spPr>
        <a:solidFill>
          <a:srgbClr val="EDDFF5"/>
        </a:solidFill>
      </c:spPr>
    </c:title>
    <c:autoTitleDeleted val="0"/>
    <c:view3D>
      <c:rotX val="15"/>
      <c:rotY val="20"/>
      <c:depthPercent val="100"/>
      <c:rAngAx val="1"/>
    </c:view3D>
    <c:floor>
      <c:thickness val="0"/>
    </c:floor>
    <c:sideWall>
      <c:thickness val="0"/>
      <c:spPr>
        <a:solidFill>
          <a:srgbClr val="EDDFF5"/>
        </a:solidFill>
      </c:spPr>
    </c:sideWall>
    <c:backWall>
      <c:thickness val="0"/>
      <c:spPr>
        <a:solidFill>
          <a:srgbClr val="EDDFF5"/>
        </a:solidFill>
      </c:spPr>
    </c:backWall>
    <c:plotArea>
      <c:layout>
        <c:manualLayout>
          <c:layoutTarget val="inner"/>
          <c:xMode val="edge"/>
          <c:yMode val="edge"/>
          <c:x val="0.13825783738755143"/>
          <c:y val="1.6038322590628554E-2"/>
          <c:w val="0.90321067436291558"/>
          <c:h val="0.86935131411740962"/>
        </c:manualLayout>
      </c:layout>
      <c:bar3DChart>
        <c:barDir val="col"/>
        <c:grouping val="clustered"/>
        <c:varyColors val="0"/>
        <c:ser>
          <c:idx val="1"/>
          <c:order val="0"/>
          <c:spPr>
            <a:solidFill>
              <a:srgbClr val="7030A0"/>
            </a:solidFill>
          </c:spPr>
          <c:invertIfNegative val="0"/>
          <c:cat>
            <c:strRef>
              <c:f>'data and history'!$A$55:$A$64</c:f>
              <c:strCache>
                <c:ptCount val="10"/>
                <c:pt idx="0">
                  <c:v>USG 2013</c:v>
                </c:pt>
                <c:pt idx="1">
                  <c:v>USG 2014</c:v>
                </c:pt>
                <c:pt idx="2">
                  <c:v>USG 2015</c:v>
                </c:pt>
                <c:pt idx="3">
                  <c:v>USG 2016</c:v>
                </c:pt>
                <c:pt idx="4">
                  <c:v>USG 2017</c:v>
                </c:pt>
                <c:pt idx="5">
                  <c:v>USG 2018</c:v>
                </c:pt>
                <c:pt idx="6">
                  <c:v>USG 2019</c:v>
                </c:pt>
                <c:pt idx="7">
                  <c:v>USG 2020</c:v>
                </c:pt>
                <c:pt idx="8">
                  <c:v>USG 2021</c:v>
                </c:pt>
                <c:pt idx="9">
                  <c:v>USG 2022 </c:v>
                </c:pt>
              </c:strCache>
            </c:strRef>
          </c:cat>
          <c:val>
            <c:numRef>
              <c:f>'data and history'!$B$55:$B$64</c:f>
              <c:numCache>
                <c:formatCode>0</c:formatCode>
                <c:ptCount val="10"/>
                <c:pt idx="0">
                  <c:v>1033</c:v>
                </c:pt>
                <c:pt idx="1">
                  <c:v>1169</c:v>
                </c:pt>
                <c:pt idx="2">
                  <c:v>1051</c:v>
                </c:pt>
                <c:pt idx="3">
                  <c:v>1059</c:v>
                </c:pt>
                <c:pt idx="4" formatCode="General">
                  <c:v>1118</c:v>
                </c:pt>
                <c:pt idx="5" formatCode="General">
                  <c:v>1146</c:v>
                </c:pt>
                <c:pt idx="6">
                  <c:v>1027</c:v>
                </c:pt>
                <c:pt idx="7">
                  <c:v>1124</c:v>
                </c:pt>
                <c:pt idx="8">
                  <c:v>1173</c:v>
                </c:pt>
                <c:pt idx="9">
                  <c:v>1114</c:v>
                </c:pt>
              </c:numCache>
            </c:numRef>
          </c:val>
          <c:extLst>
            <c:ext xmlns:c16="http://schemas.microsoft.com/office/drawing/2014/chart" uri="{C3380CC4-5D6E-409C-BE32-E72D297353CC}">
              <c16:uniqueId val="{00000000-A603-44B8-9A9A-DBBFD44B6F0B}"/>
            </c:ext>
          </c:extLst>
        </c:ser>
        <c:dLbls>
          <c:showLegendKey val="0"/>
          <c:showVal val="0"/>
          <c:showCatName val="0"/>
          <c:showSerName val="0"/>
          <c:showPercent val="0"/>
          <c:showBubbleSize val="0"/>
        </c:dLbls>
        <c:gapWidth val="150"/>
        <c:shape val="box"/>
        <c:axId val="91617152"/>
        <c:axId val="91618688"/>
        <c:axId val="0"/>
      </c:bar3DChart>
      <c:catAx>
        <c:axId val="91617152"/>
        <c:scaling>
          <c:orientation val="minMax"/>
        </c:scaling>
        <c:delete val="0"/>
        <c:axPos val="b"/>
        <c:numFmt formatCode="General" sourceLinked="1"/>
        <c:majorTickMark val="out"/>
        <c:minorTickMark val="none"/>
        <c:tickLblPos val="nextTo"/>
        <c:crossAx val="91618688"/>
        <c:crosses val="autoZero"/>
        <c:auto val="1"/>
        <c:lblAlgn val="ctr"/>
        <c:lblOffset val="100"/>
        <c:noMultiLvlLbl val="0"/>
      </c:catAx>
      <c:valAx>
        <c:axId val="91618688"/>
        <c:scaling>
          <c:orientation val="minMax"/>
        </c:scaling>
        <c:delete val="0"/>
        <c:axPos val="l"/>
        <c:majorGridlines/>
        <c:numFmt formatCode="0" sourceLinked="1"/>
        <c:majorTickMark val="out"/>
        <c:minorTickMark val="none"/>
        <c:tickLblPos val="nextTo"/>
        <c:txPr>
          <a:bodyPr/>
          <a:lstStyle/>
          <a:p>
            <a:pPr>
              <a:defRPr sz="1400" b="1">
                <a:solidFill>
                  <a:schemeClr val="tx2"/>
                </a:solidFill>
              </a:defRPr>
            </a:pPr>
            <a:endParaRPr lang="en-US"/>
          </a:p>
        </c:txPr>
        <c:crossAx val="91617152"/>
        <c:crosses val="autoZero"/>
        <c:crossBetween val="between"/>
      </c:valAx>
      <c:dTable>
        <c:showHorzBorder val="1"/>
        <c:showVertBorder val="1"/>
        <c:showOutline val="1"/>
        <c:showKeys val="1"/>
        <c:txPr>
          <a:bodyPr/>
          <a:lstStyle/>
          <a:p>
            <a:pPr rtl="0">
              <a:defRPr sz="2000" b="1">
                <a:solidFill>
                  <a:schemeClr val="tx2"/>
                </a:solidFill>
              </a:defRPr>
            </a:pPr>
            <a:endParaRPr lang="en-US"/>
          </a:p>
        </c:txPr>
      </c:dTable>
      <c:spPr>
        <a:solidFill>
          <a:srgbClr val="EDDFF5"/>
        </a:solidFill>
        <a:ln w="25400">
          <a:noFill/>
        </a:ln>
      </c:spPr>
    </c:plotArea>
    <c:plotVisOnly val="1"/>
    <c:dispBlanksAs val="gap"/>
    <c:showDLblsOverMax val="0"/>
  </c:chart>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r>
              <a:rPr lang="en-US" sz="2400">
                <a:solidFill>
                  <a:srgbClr val="7030A0"/>
                </a:solidFill>
              </a:rPr>
              <a:t>USG 2021 - What Is Stored?</a:t>
            </a:r>
          </a:p>
        </c:rich>
      </c:tx>
      <c:layout>
        <c:manualLayout>
          <c:xMode val="edge"/>
          <c:yMode val="edge"/>
          <c:x val="9.0198755774174313E-4"/>
          <c:y val="0.88422549247900106"/>
        </c:manualLayout>
      </c:layout>
      <c:overlay val="0"/>
      <c:spPr>
        <a:solidFill>
          <a:srgbClr val="EDDFF5"/>
        </a:solidFill>
        <a:ln>
          <a:noFill/>
        </a:ln>
        <a:effectLst/>
      </c:spPr>
      <c:txPr>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25850881702986"/>
          <c:y val="7.9338264535114937E-3"/>
          <c:w val="0.80022584005912289"/>
          <c:h val="0.99019088658192722"/>
        </c:manualLayout>
      </c:layout>
      <c:pie3DChart>
        <c:varyColors val="1"/>
        <c:ser>
          <c:idx val="0"/>
          <c:order val="0"/>
          <c:explosion val="21"/>
          <c:dPt>
            <c:idx val="0"/>
            <c:bubble3D val="0"/>
            <c:spPr>
              <a:solidFill>
                <a:srgbClr val="00FF99"/>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A4B-45FA-9CB0-B787583A770A}"/>
              </c:ext>
            </c:extLst>
          </c:dPt>
          <c:dPt>
            <c:idx val="1"/>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A4B-45FA-9CB0-B787583A770A}"/>
              </c:ext>
            </c:extLst>
          </c:dPt>
          <c:dPt>
            <c:idx val="2"/>
            <c:bubble3D val="0"/>
            <c:spPr>
              <a:solidFill>
                <a:srgbClr val="FFC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A4B-45FA-9CB0-B787583A770A}"/>
              </c:ext>
            </c:extLst>
          </c:dPt>
          <c:dPt>
            <c:idx val="3"/>
            <c:bubble3D val="0"/>
            <c:explosion val="15"/>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A4B-45FA-9CB0-B787583A770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A4B-45FA-9CB0-B787583A770A}"/>
              </c:ext>
            </c:extLst>
          </c:dPt>
          <c:dLbls>
            <c:dLbl>
              <c:idx val="0"/>
              <c:layout>
                <c:manualLayout>
                  <c:x val="-6.6148487143658077E-2"/>
                  <c:y val="6.9657201940666585E-4"/>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r>
                      <a:rPr lang="en-US" sz="2000"/>
                      <a:t>Business Inventory, 13.5%</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519863866192729"/>
                      <c:h val="9.5656622550183229E-2"/>
                    </c:manualLayout>
                  </c15:layout>
                  <c15:showDataLabelsRange val="0"/>
                </c:ext>
                <c:ext xmlns:c16="http://schemas.microsoft.com/office/drawing/2014/chart" uri="{C3380CC4-5D6E-409C-BE32-E72D297353CC}">
                  <c16:uniqueId val="{00000001-FA4B-45FA-9CB0-B787583A770A}"/>
                </c:ext>
              </c:extLst>
            </c:dLbl>
            <c:dLbl>
              <c:idx val="1"/>
              <c:layout>
                <c:manualLayout>
                  <c:x val="-2.7456903626787023E-2"/>
                  <c:y val="4.4158116599061483E-4"/>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Parking/RV, 6.3%</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A4B-45FA-9CB0-B787583A770A}"/>
                </c:ext>
              </c:extLst>
            </c:dLbl>
            <c:dLbl>
              <c:idx val="2"/>
              <c:layout>
                <c:manualLayout>
                  <c:x val="-1.1185876395823252E-2"/>
                  <c:y val="0.1116807444523979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Wine, 0.8%</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A4B-45FA-9CB0-B787583A770A}"/>
                </c:ext>
              </c:extLst>
            </c:dLbl>
            <c:dLbl>
              <c:idx val="3"/>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Furn/Boxes, 76.7%</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A4B-45FA-9CB0-B787583A770A}"/>
                </c:ext>
              </c:extLst>
            </c:dLbl>
            <c:dLbl>
              <c:idx val="4"/>
              <c:layout>
                <c:manualLayout>
                  <c:x val="-0.11071251558113471"/>
                  <c:y val="7.382837727684113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r>
                      <a:rPr lang="en-US" sz="2400"/>
                      <a:t>Other, 2.8%</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A4B-45FA-9CB0-B787583A770A}"/>
                </c:ext>
              </c:extLst>
            </c:dLbl>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'data and history'!$Q$54:$Q$58</c:f>
              <c:strCache>
                <c:ptCount val="5"/>
                <c:pt idx="0">
                  <c:v>Business Inventory</c:v>
                </c:pt>
                <c:pt idx="1">
                  <c:v>Parking/RV</c:v>
                </c:pt>
                <c:pt idx="2">
                  <c:v>Wine</c:v>
                </c:pt>
                <c:pt idx="3">
                  <c:v>Furn/Boxes</c:v>
                </c:pt>
                <c:pt idx="4">
                  <c:v>Other</c:v>
                </c:pt>
              </c:strCache>
            </c:strRef>
          </c:cat>
          <c:val>
            <c:numRef>
              <c:f>'data and history'!$R$54:$R$58</c:f>
              <c:numCache>
                <c:formatCode>0.0%</c:formatCode>
                <c:ptCount val="5"/>
                <c:pt idx="0">
                  <c:v>0.13450000000000001</c:v>
                </c:pt>
                <c:pt idx="1">
                  <c:v>6.2899999999999998E-2</c:v>
                </c:pt>
                <c:pt idx="2">
                  <c:v>7.7000000000000002E-3</c:v>
                </c:pt>
                <c:pt idx="3">
                  <c:v>0.76680000000000004</c:v>
                </c:pt>
                <c:pt idx="4">
                  <c:v>2.8000000000000001E-2</c:v>
                </c:pt>
              </c:numCache>
            </c:numRef>
          </c:val>
          <c:extLst>
            <c:ext xmlns:c16="http://schemas.microsoft.com/office/drawing/2014/chart" uri="{C3380CC4-5D6E-409C-BE32-E72D297353CC}">
              <c16:uniqueId val="{0000000A-FA4B-45FA-9CB0-B787583A770A}"/>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285644714951208"/>
          <c:y val="0.51590439831384716"/>
          <c:w val="0.16996276033487628"/>
          <c:h val="0.462534796786765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rgbClr val="7030A0"/>
              </a:solidFill>
              <a:latin typeface="+mn-lt"/>
              <a:ea typeface="+mn-ea"/>
              <a:cs typeface="+mn-cs"/>
            </a:defRPr>
          </a:pPr>
          <a:endParaRPr lang="en-US"/>
        </a:p>
      </c:txPr>
    </c:legend>
    <c:plotVisOnly val="1"/>
    <c:dispBlanksAs val="gap"/>
    <c:showDLblsOverMax val="0"/>
  </c:chart>
  <c:spPr>
    <a:solidFill>
      <a:srgbClr val="E7D6F2"/>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1466738483848E-2"/>
          <c:y val="0.10652270738884913"/>
          <c:w val="0.93398533261516148"/>
          <c:h val="0.89072504573291977"/>
        </c:manualLayout>
      </c:layout>
      <c:ofPieChart>
        <c:ofPieType val="bar"/>
        <c:varyColors val="1"/>
        <c:ser>
          <c:idx val="1"/>
          <c:order val="0"/>
          <c:tx>
            <c:strRef>
              <c:f>'data and history'!$A$106</c:f>
              <c:strCache>
                <c:ptCount val="1"/>
                <c:pt idx="0">
                  <c:v>percentage of customers</c:v>
                </c:pt>
              </c:strCache>
            </c:strRef>
          </c:tx>
          <c:dPt>
            <c:idx val="0"/>
            <c:bubble3D val="0"/>
            <c:spPr>
              <a:solidFill>
                <a:schemeClr val="tx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FCB-4C7D-BE8C-31DFB8F61A1B}"/>
              </c:ext>
            </c:extLst>
          </c:dPt>
          <c:dPt>
            <c:idx val="1"/>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FCB-4C7D-BE8C-31DFB8F61A1B}"/>
              </c:ext>
            </c:extLst>
          </c:dPt>
          <c:dPt>
            <c:idx val="2"/>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FCB-4C7D-BE8C-31DFB8F61A1B}"/>
              </c:ext>
            </c:extLst>
          </c:dPt>
          <c:dPt>
            <c:idx val="3"/>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FCB-4C7D-BE8C-31DFB8F61A1B}"/>
              </c:ext>
            </c:extLst>
          </c:dPt>
          <c:dPt>
            <c:idx val="4"/>
            <c:bubble3D val="0"/>
            <c:spPr>
              <a:solidFill>
                <a:schemeClr val="tx2">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FCB-4C7D-BE8C-31DFB8F61A1B}"/>
              </c:ext>
            </c:extLst>
          </c:dPt>
          <c:dPt>
            <c:idx val="5"/>
            <c:bubble3D val="0"/>
            <c:spPr>
              <a:solidFill>
                <a:schemeClr val="tx2">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FCB-4C7D-BE8C-31DFB8F61A1B}"/>
              </c:ext>
            </c:extLst>
          </c:dPt>
          <c:dPt>
            <c:idx val="6"/>
            <c:bubble3D val="0"/>
            <c:spPr>
              <a:solidFill>
                <a:srgbClr val="1008B8"/>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FCB-4C7D-BE8C-31DFB8F61A1B}"/>
              </c:ext>
            </c:extLst>
          </c:dPt>
          <c:dLbls>
            <c:dLbl>
              <c:idx val="0"/>
              <c:tx>
                <c:rich>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n-lt"/>
                        <a:ea typeface="+mn-ea"/>
                        <a:cs typeface="+mn-cs"/>
                      </a:defRPr>
                    </a:pPr>
                    <a:fld id="{7BA70D40-A9B9-4266-A29E-D874C367849C}" type="VALUE">
                      <a:rPr lang="en-US"/>
                      <a:pPr>
                        <a:defRPr sz="2400"/>
                      </a:pPr>
                      <a:t>[VALUE]</a:t>
                    </a:fld>
                    <a:r>
                      <a:rPr lang="en-US" baseline="0"/>
                      <a:t>, 0 </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extLst>
                <c:ext xmlns:c15="http://schemas.microsoft.com/office/drawing/2012/chart" uri="{CE6537A1-D6FC-4f65-9D91-7224C49458BB}">
                  <c15:layout>
                    <c:manualLayout>
                      <c:w val="0.23023415162802047"/>
                      <c:h val="7.1461560915868333E-2"/>
                    </c:manualLayout>
                  </c15:layout>
                  <c15:dlblFieldTable/>
                  <c15:showDataLabelsRange val="0"/>
                </c:ext>
                <c:ext xmlns:c16="http://schemas.microsoft.com/office/drawing/2014/chart" uri="{C3380CC4-5D6E-409C-BE32-E72D297353CC}">
                  <c16:uniqueId val="{00000001-EFCB-4C7D-BE8C-31DFB8F61A1B}"/>
                </c:ext>
              </c:extLst>
            </c:dLbl>
            <c:dLbl>
              <c:idx val="1"/>
              <c:layout>
                <c:manualLayout>
                  <c:x val="-4.7480501107574319E-2"/>
                  <c:y val="3.0871421793452439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fld id="{58AF0DE8-A8EF-4EAE-83D3-BD35817ABC4F}" type="VALUE">
                      <a:rPr lang="en-US"/>
                      <a:pPr>
                        <a:defRPr sz="2400"/>
                      </a:pPr>
                      <a:t>[VALUE]</a:t>
                    </a:fld>
                    <a:r>
                      <a:rPr lang="en-US" baseline="0"/>
                      <a:t>, 1</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CB-4C7D-BE8C-31DFB8F61A1B}"/>
                </c:ext>
              </c:extLst>
            </c:dLbl>
            <c:dLbl>
              <c:idx val="2"/>
              <c:layout>
                <c:manualLayout>
                  <c:x val="-4.1133914111799855E-2"/>
                  <c:y val="1.3224115198799628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fld id="{1350021B-014B-45C7-AEDE-1ADF7B03FD0A}" type="VALUE">
                      <a:rPr lang="en-US"/>
                      <a:pPr>
                        <a:defRPr sz="2400"/>
                      </a:pPr>
                      <a:t>[VALUE]</a:t>
                    </a:fld>
                    <a:r>
                      <a:rPr lang="en-US" baseline="0"/>
                      <a:t>, 2</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CB-4C7D-BE8C-31DFB8F61A1B}"/>
                </c:ext>
              </c:extLst>
            </c:dLbl>
            <c:dLbl>
              <c:idx val="3"/>
              <c:layout>
                <c:manualLayout>
                  <c:x val="1.0360008190465554E-3"/>
                  <c:y val="6.5039732904598911E-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fld id="{3523A546-2F58-4E17-8CE3-8418E499CEFD}" type="VALUE">
                      <a:rPr lang="en-US"/>
                      <a:pPr>
                        <a:defRPr sz="2400"/>
                      </a:pPr>
                      <a:t>[VALUE]</a:t>
                    </a:fld>
                    <a:r>
                      <a:rPr lang="en-US" baseline="0"/>
                      <a:t>, 3</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CB-4C7D-BE8C-31DFB8F61A1B}"/>
                </c:ext>
              </c:extLst>
            </c:dLbl>
            <c:dLbl>
              <c:idx val="4"/>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fld id="{1753DF5B-6CB3-49B4-9669-956AF310CB5D}" type="VALUE">
                      <a:rPr lang="en-US"/>
                      <a:pPr>
                        <a:defRPr sz="2400"/>
                      </a:pPr>
                      <a:t>[VALUE]</a:t>
                    </a:fld>
                    <a:r>
                      <a:rPr lang="en-US" baseline="0"/>
                      <a:t>, 4</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FCB-4C7D-BE8C-31DFB8F61A1B}"/>
                </c:ext>
              </c:extLst>
            </c:dLbl>
            <c:dLbl>
              <c:idx val="5"/>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fld id="{13316614-58B9-4389-B910-B7D6EAA8CAD7}" type="VALUE">
                      <a:rPr lang="en-US"/>
                      <a:pPr>
                        <a:defRPr sz="2400"/>
                      </a:pPr>
                      <a:t>[VALUE]</a:t>
                    </a:fld>
                    <a:r>
                      <a:rPr lang="en-US" baseline="0"/>
                      <a:t>, 5</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FCB-4C7D-BE8C-31DFB8F61A1B}"/>
                </c:ext>
              </c:extLst>
            </c:dLbl>
            <c:dLbl>
              <c:idx val="6"/>
              <c:delete val="1"/>
              <c:extLst>
                <c:ext xmlns:c15="http://schemas.microsoft.com/office/drawing/2012/chart" uri="{CE6537A1-D6FC-4f65-9D91-7224C49458BB}"/>
                <c:ext xmlns:c16="http://schemas.microsoft.com/office/drawing/2014/chart" uri="{C3380CC4-5D6E-409C-BE32-E72D297353CC}">
                  <c16:uniqueId val="{0000000D-EFCB-4C7D-BE8C-31DFB8F61A1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'data and history'!$C$106:$H$106</c:f>
              <c:numCache>
                <c:formatCode>0.0%</c:formatCode>
                <c:ptCount val="6"/>
                <c:pt idx="0">
                  <c:v>0.89410000000000001</c:v>
                </c:pt>
                <c:pt idx="1">
                  <c:v>4.4400000000000002E-2</c:v>
                </c:pt>
                <c:pt idx="2">
                  <c:v>3.32E-2</c:v>
                </c:pt>
                <c:pt idx="3">
                  <c:v>1.8200000000000001E-2</c:v>
                </c:pt>
                <c:pt idx="4">
                  <c:v>5.3E-3</c:v>
                </c:pt>
                <c:pt idx="5">
                  <c:v>4.4000000000000003E-3</c:v>
                </c:pt>
              </c:numCache>
            </c:numRef>
          </c:val>
          <c:extLst>
            <c:ext xmlns:c16="http://schemas.microsoft.com/office/drawing/2014/chart" uri="{C3380CC4-5D6E-409C-BE32-E72D297353CC}">
              <c16:uniqueId val="{0000000E-EFCB-4C7D-BE8C-31DFB8F61A1B}"/>
            </c:ext>
          </c:extLst>
        </c:ser>
        <c:dLbls>
          <c:dLblPos val="ctr"/>
          <c:showLegendKey val="0"/>
          <c:showVal val="0"/>
          <c:showCatName val="0"/>
          <c:showSerName val="0"/>
          <c:showPercent val="1"/>
          <c:showBubbleSize val="0"/>
          <c:showLeaderLines val="1"/>
        </c:dLbls>
        <c:gapWidth val="100"/>
        <c:secondPieSize val="75"/>
        <c:serLines>
          <c:spPr>
            <a:ln w="9525">
              <a:solidFill>
                <a:schemeClr val="tx2"/>
              </a:solidFill>
              <a:round/>
            </a:ln>
            <a:effectLst/>
          </c:spPr>
        </c:serLines>
      </c:ofPieChart>
      <c:spPr>
        <a:solidFill>
          <a:srgbClr val="E7D6F2"/>
        </a:solidFill>
        <a:ln>
          <a:noFill/>
        </a:ln>
        <a:effectLst/>
      </c:spPr>
    </c:plotArea>
    <c:plotVisOnly val="1"/>
    <c:dispBlanksAs val="zero"/>
    <c:showDLblsOverMax val="0"/>
  </c:chart>
  <c:spPr>
    <a:solidFill>
      <a:srgbClr val="E7D6F2"/>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r>
              <a:rPr lang="en-US" sz="2400" dirty="0">
                <a:solidFill>
                  <a:srgbClr val="7030A0"/>
                </a:solidFill>
              </a:rPr>
              <a:t>USG 2022 - What Is Stored?</a:t>
            </a:r>
          </a:p>
        </c:rich>
      </c:tx>
      <c:layout>
        <c:manualLayout>
          <c:xMode val="edge"/>
          <c:yMode val="edge"/>
          <c:x val="9.0198755774174313E-4"/>
          <c:y val="0.88422549247900106"/>
        </c:manualLayout>
      </c:layout>
      <c:overlay val="0"/>
      <c:spPr>
        <a:solidFill>
          <a:srgbClr val="EDDFF5"/>
        </a:solidFill>
        <a:ln>
          <a:noFill/>
        </a:ln>
        <a:effectLst/>
      </c:spPr>
      <c:txPr>
        <a:bodyPr rot="0" spcFirstLastPara="1" vertOverflow="ellipsis" vert="horz" wrap="square" anchor="ctr" anchorCtr="1"/>
        <a:lstStyle/>
        <a:p>
          <a:pPr>
            <a:defRPr sz="2400" b="1" i="0" u="none" strike="noStrike" kern="1200" baseline="0">
              <a:solidFill>
                <a:srgbClr val="7030A0"/>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25850881702986"/>
          <c:y val="7.9338264535114937E-3"/>
          <c:w val="0.80022584005912289"/>
          <c:h val="0.99019088658192722"/>
        </c:manualLayout>
      </c:layout>
      <c:pie3DChart>
        <c:varyColors val="1"/>
        <c:ser>
          <c:idx val="0"/>
          <c:order val="0"/>
          <c:explosion val="21"/>
          <c:dPt>
            <c:idx val="0"/>
            <c:bubble3D val="0"/>
            <c:spPr>
              <a:solidFill>
                <a:srgbClr val="00FF99"/>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A4B-45FA-9CB0-B787583A770A}"/>
              </c:ext>
            </c:extLst>
          </c:dPt>
          <c:dPt>
            <c:idx val="1"/>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A4B-45FA-9CB0-B787583A770A}"/>
              </c:ext>
            </c:extLst>
          </c:dPt>
          <c:dPt>
            <c:idx val="2"/>
            <c:bubble3D val="0"/>
            <c:spPr>
              <a:solidFill>
                <a:srgbClr val="FFC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A4B-45FA-9CB0-B787583A770A}"/>
              </c:ext>
            </c:extLst>
          </c:dPt>
          <c:dPt>
            <c:idx val="3"/>
            <c:bubble3D val="0"/>
            <c:explosion val="15"/>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A4B-45FA-9CB0-B787583A770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A4B-45FA-9CB0-B787583A770A}"/>
              </c:ext>
            </c:extLst>
          </c:dPt>
          <c:dLbls>
            <c:dLbl>
              <c:idx val="0"/>
              <c:layout>
                <c:manualLayout>
                  <c:x val="-6.6148487143658077E-2"/>
                  <c:y val="6.9657201940666585E-4"/>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r>
                      <a:rPr lang="en-US" sz="2000"/>
                      <a:t>Business Inventory, 13.5%</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519863866192729"/>
                      <c:h val="9.5656622550183229E-2"/>
                    </c:manualLayout>
                  </c15:layout>
                  <c15:showDataLabelsRange val="0"/>
                </c:ext>
                <c:ext xmlns:c16="http://schemas.microsoft.com/office/drawing/2014/chart" uri="{C3380CC4-5D6E-409C-BE32-E72D297353CC}">
                  <c16:uniqueId val="{00000001-FA4B-45FA-9CB0-B787583A770A}"/>
                </c:ext>
              </c:extLst>
            </c:dLbl>
            <c:dLbl>
              <c:idx val="1"/>
              <c:layout>
                <c:manualLayout>
                  <c:x val="-2.7456903626787023E-2"/>
                  <c:y val="4.4158116599061483E-4"/>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Parking/RV, 6.3%</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A4B-45FA-9CB0-B787583A770A}"/>
                </c:ext>
              </c:extLst>
            </c:dLbl>
            <c:dLbl>
              <c:idx val="2"/>
              <c:layout>
                <c:manualLayout>
                  <c:x val="-1.1185876395823252E-2"/>
                  <c:y val="0.1116807444523979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Wine, 0.8%</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A4B-45FA-9CB0-B787583A770A}"/>
                </c:ext>
              </c:extLst>
            </c:dLbl>
            <c:dLbl>
              <c:idx val="3"/>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r>
                      <a:rPr lang="en-US" sz="2000"/>
                      <a:t>Furn/Boxes, 76.7%</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FA4B-45FA-9CB0-B787583A770A}"/>
                </c:ext>
              </c:extLst>
            </c:dLbl>
            <c:dLbl>
              <c:idx val="4"/>
              <c:layout>
                <c:manualLayout>
                  <c:x val="-0.11071251558113471"/>
                  <c:y val="7.382837727684113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r>
                      <a:rPr lang="en-US" sz="2400"/>
                      <a:t>Other, 2.8%</a:t>
                    </a:r>
                  </a:p>
                </c:rich>
              </c:tx>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FA4B-45FA-9CB0-B787583A770A}"/>
                </c:ext>
              </c:extLst>
            </c:dLbl>
            <c:spPr>
              <a:solidFill>
                <a:srgbClr val="7030A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'data and history'!$Q$54:$Q$58</c:f>
              <c:strCache>
                <c:ptCount val="5"/>
                <c:pt idx="0">
                  <c:v>Business Inventory</c:v>
                </c:pt>
                <c:pt idx="1">
                  <c:v>Parking/RV</c:v>
                </c:pt>
                <c:pt idx="2">
                  <c:v>Wine</c:v>
                </c:pt>
                <c:pt idx="3">
                  <c:v>Furn/Boxes</c:v>
                </c:pt>
                <c:pt idx="4">
                  <c:v>Other</c:v>
                </c:pt>
              </c:strCache>
            </c:strRef>
          </c:cat>
          <c:val>
            <c:numRef>
              <c:f>'data and history'!$R$54:$R$58</c:f>
              <c:numCache>
                <c:formatCode>0.0%</c:formatCode>
                <c:ptCount val="5"/>
                <c:pt idx="0">
                  <c:v>0.13450000000000001</c:v>
                </c:pt>
                <c:pt idx="1">
                  <c:v>6.2899999999999998E-2</c:v>
                </c:pt>
                <c:pt idx="2">
                  <c:v>7.7000000000000002E-3</c:v>
                </c:pt>
                <c:pt idx="3">
                  <c:v>0.76680000000000004</c:v>
                </c:pt>
                <c:pt idx="4">
                  <c:v>2.8000000000000001E-2</c:v>
                </c:pt>
              </c:numCache>
            </c:numRef>
          </c:val>
          <c:extLst>
            <c:ext xmlns:c16="http://schemas.microsoft.com/office/drawing/2014/chart" uri="{C3380CC4-5D6E-409C-BE32-E72D297353CC}">
              <c16:uniqueId val="{0000000A-FA4B-45FA-9CB0-B787583A770A}"/>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285644714951208"/>
          <c:y val="0.51590439831384716"/>
          <c:w val="0.16996276033487628"/>
          <c:h val="0.4625347967867652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1" i="0" u="none" strike="noStrike" kern="1200" baseline="0">
              <a:solidFill>
                <a:srgbClr val="7030A0"/>
              </a:solidFill>
              <a:latin typeface="+mn-lt"/>
              <a:ea typeface="+mn-ea"/>
              <a:cs typeface="+mn-cs"/>
            </a:defRPr>
          </a:pPr>
          <a:endParaRPr lang="en-US"/>
        </a:p>
      </c:txPr>
    </c:legend>
    <c:plotVisOnly val="1"/>
    <c:dispBlanksAs val="gap"/>
    <c:showDLblsOverMax val="0"/>
  </c:chart>
  <c:spPr>
    <a:solidFill>
      <a:srgbClr val="E7D6F2"/>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srgbClr val="611C72"/>
                </a:solidFill>
                <a:latin typeface="+mn-lt"/>
                <a:ea typeface="+mn-ea"/>
                <a:cs typeface="+mn-cs"/>
              </a:defRPr>
            </a:pPr>
            <a:r>
              <a:rPr lang="en-US" dirty="0">
                <a:solidFill>
                  <a:srgbClr val="611C72"/>
                </a:solidFill>
              </a:rPr>
              <a:t>Same Store % Sales Increase </a:t>
            </a:r>
            <a:br>
              <a:rPr lang="en-US" dirty="0">
                <a:solidFill>
                  <a:srgbClr val="611C72"/>
                </a:solidFill>
              </a:rPr>
            </a:br>
            <a:r>
              <a:rPr lang="en-US" dirty="0">
                <a:solidFill>
                  <a:srgbClr val="611C72"/>
                </a:solidFill>
              </a:rPr>
              <a:t>vs. Prior Year</a:t>
            </a:r>
          </a:p>
        </c:rich>
      </c:tx>
      <c:layout>
        <c:manualLayout>
          <c:xMode val="edge"/>
          <c:yMode val="edge"/>
          <c:x val="0.35054068241469816"/>
          <c:y val="1.6431924882629109E-2"/>
        </c:manualLayout>
      </c:layout>
      <c:overlay val="0"/>
    </c:title>
    <c:autoTitleDeleted val="0"/>
    <c:plotArea>
      <c:layout/>
      <c:barChart>
        <c:barDir val="col"/>
        <c:grouping val="clustered"/>
        <c:varyColors val="0"/>
        <c:ser>
          <c:idx val="0"/>
          <c:order val="0"/>
          <c:tx>
            <c:strRef>
              <c:f>Sheet1!$B$1</c:f>
              <c:strCache>
                <c:ptCount val="1"/>
                <c:pt idx="0">
                  <c:v>USG</c:v>
                </c:pt>
              </c:strCache>
            </c:strRef>
          </c:tx>
          <c:spPr>
            <a:solidFill>
              <a:srgbClr val="7030A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0.14000000000000001</c:v>
                </c:pt>
                <c:pt idx="1">
                  <c:v>9.4E-2</c:v>
                </c:pt>
                <c:pt idx="2">
                  <c:v>0.106</c:v>
                </c:pt>
                <c:pt idx="3">
                  <c:v>7.2999999999999995E-2</c:v>
                </c:pt>
                <c:pt idx="4">
                  <c:v>5.5E-2</c:v>
                </c:pt>
                <c:pt idx="5">
                  <c:v>5.1999999999999998E-2</c:v>
                </c:pt>
                <c:pt idx="6">
                  <c:v>4.4999999999999998E-2</c:v>
                </c:pt>
                <c:pt idx="7">
                  <c:v>2.3E-2</c:v>
                </c:pt>
                <c:pt idx="8">
                  <c:v>0.16400000000000001</c:v>
                </c:pt>
                <c:pt idx="9">
                  <c:v>0.152</c:v>
                </c:pt>
              </c:numCache>
            </c:numRef>
          </c:val>
          <c:extLst>
            <c:ext xmlns:c16="http://schemas.microsoft.com/office/drawing/2014/chart" uri="{C3380CC4-5D6E-409C-BE32-E72D297353CC}">
              <c16:uniqueId val="{00000000-B898-479E-B909-7E2CC7922D4E}"/>
            </c:ext>
          </c:extLst>
        </c:ser>
        <c:ser>
          <c:idx val="1"/>
          <c:order val="1"/>
          <c:tx>
            <c:strRef>
              <c:f>Sheet1!$C$1</c:f>
              <c:strCache>
                <c:ptCount val="1"/>
                <c:pt idx="0">
                  <c:v>Public Storage</c:v>
                </c:pt>
              </c:strCache>
            </c:strRef>
          </c:tx>
          <c:spPr>
            <a:solidFill>
              <a:srgbClr val="FF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5.2999999999999999E-2</c:v>
                </c:pt>
                <c:pt idx="1">
                  <c:v>5.3999999999999999E-2</c:v>
                </c:pt>
                <c:pt idx="2">
                  <c:v>6.5000000000000002E-2</c:v>
                </c:pt>
                <c:pt idx="3">
                  <c:v>5.5E-2</c:v>
                </c:pt>
                <c:pt idx="4">
                  <c:v>0.03</c:v>
                </c:pt>
                <c:pt idx="5">
                  <c:v>1.4999999999999999E-2</c:v>
                </c:pt>
                <c:pt idx="6">
                  <c:v>1.4E-2</c:v>
                </c:pt>
                <c:pt idx="7">
                  <c:v>-0.01</c:v>
                </c:pt>
                <c:pt idx="8">
                  <c:v>0.105</c:v>
                </c:pt>
                <c:pt idx="9">
                  <c:v>0.14799999999999999</c:v>
                </c:pt>
              </c:numCache>
            </c:numRef>
          </c:val>
          <c:extLst>
            <c:ext xmlns:c16="http://schemas.microsoft.com/office/drawing/2014/chart" uri="{C3380CC4-5D6E-409C-BE32-E72D297353CC}">
              <c16:uniqueId val="{00000001-B898-479E-B909-7E2CC7922D4E}"/>
            </c:ext>
          </c:extLst>
        </c:ser>
        <c:ser>
          <c:idx val="2"/>
          <c:order val="2"/>
          <c:tx>
            <c:strRef>
              <c:f>Sheet1!$D$1</c:f>
              <c:strCache>
                <c:ptCount val="1"/>
                <c:pt idx="0">
                  <c:v>Extra Space</c:v>
                </c:pt>
              </c:strCache>
            </c:strRef>
          </c:tx>
          <c:spPr>
            <a:solidFill>
              <a:srgbClr val="33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0.0%</c:formatCode>
                <c:ptCount val="10"/>
                <c:pt idx="0">
                  <c:v>7.3999999999999996E-2</c:v>
                </c:pt>
                <c:pt idx="1">
                  <c:v>7.2999999999999995E-2</c:v>
                </c:pt>
                <c:pt idx="2">
                  <c:v>9.2999999999999999E-2</c:v>
                </c:pt>
                <c:pt idx="3">
                  <c:v>6.9000000000000006E-2</c:v>
                </c:pt>
                <c:pt idx="4">
                  <c:v>5.0999999999999997E-2</c:v>
                </c:pt>
                <c:pt idx="5">
                  <c:v>4.1000000000000002E-2</c:v>
                </c:pt>
                <c:pt idx="6">
                  <c:v>3.5000000000000003E-2</c:v>
                </c:pt>
                <c:pt idx="7">
                  <c:v>-1E-3</c:v>
                </c:pt>
                <c:pt idx="8">
                  <c:v>0.13800000000000001</c:v>
                </c:pt>
                <c:pt idx="9">
                  <c:v>0.17399999999999999</c:v>
                </c:pt>
              </c:numCache>
            </c:numRef>
          </c:val>
          <c:extLst>
            <c:ext xmlns:c16="http://schemas.microsoft.com/office/drawing/2014/chart" uri="{C3380CC4-5D6E-409C-BE32-E72D297353CC}">
              <c16:uniqueId val="{00000002-B898-479E-B909-7E2CC7922D4E}"/>
            </c:ext>
          </c:extLst>
        </c:ser>
        <c:ser>
          <c:idx val="3"/>
          <c:order val="3"/>
          <c:tx>
            <c:strRef>
              <c:f>Sheet1!$E$1</c:f>
              <c:strCache>
                <c:ptCount val="1"/>
                <c:pt idx="0">
                  <c:v>Cube Smart</c:v>
                </c:pt>
              </c:strCache>
            </c:strRef>
          </c:tx>
          <c:spPr>
            <a:solidFill>
              <a:srgbClr val="A50021"/>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0.0%</c:formatCode>
                <c:ptCount val="10"/>
                <c:pt idx="0">
                  <c:v>7.3999999999999996E-2</c:v>
                </c:pt>
                <c:pt idx="1">
                  <c:v>7.1999999999999995E-2</c:v>
                </c:pt>
                <c:pt idx="2">
                  <c:v>7.2999999999999995E-2</c:v>
                </c:pt>
                <c:pt idx="3">
                  <c:v>5.8000000000000003E-2</c:v>
                </c:pt>
                <c:pt idx="4">
                  <c:v>4.3999999999999997E-2</c:v>
                </c:pt>
                <c:pt idx="5">
                  <c:v>3.3000000000000002E-2</c:v>
                </c:pt>
                <c:pt idx="6">
                  <c:v>1.6E-2</c:v>
                </c:pt>
                <c:pt idx="7">
                  <c:v>8.0000000000000002E-3</c:v>
                </c:pt>
                <c:pt idx="8">
                  <c:v>0.13100000000000001</c:v>
                </c:pt>
                <c:pt idx="9">
                  <c:v>0.127</c:v>
                </c:pt>
              </c:numCache>
            </c:numRef>
          </c:val>
          <c:extLst>
            <c:ext xmlns:c16="http://schemas.microsoft.com/office/drawing/2014/chart" uri="{C3380CC4-5D6E-409C-BE32-E72D297353CC}">
              <c16:uniqueId val="{00000003-B898-479E-B909-7E2CC7922D4E}"/>
            </c:ext>
          </c:extLst>
        </c:ser>
        <c:ser>
          <c:idx val="4"/>
          <c:order val="4"/>
          <c:tx>
            <c:strRef>
              <c:f>Sheet1!$F$1</c:f>
              <c:strCache>
                <c:ptCount val="1"/>
                <c:pt idx="0">
                  <c:v>Life Storage</c:v>
                </c:pt>
              </c:strCache>
            </c:strRef>
          </c:tx>
          <c:spPr>
            <a:solidFill>
              <a:srgbClr val="0070C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Sheet1!$F$2:$F$11</c:f>
              <c:numCache>
                <c:formatCode>0.0%</c:formatCode>
                <c:ptCount val="10"/>
                <c:pt idx="0">
                  <c:v>7.6999999999999999E-2</c:v>
                </c:pt>
                <c:pt idx="1">
                  <c:v>7.4999999999999997E-2</c:v>
                </c:pt>
                <c:pt idx="2">
                  <c:v>6.2E-2</c:v>
                </c:pt>
                <c:pt idx="3">
                  <c:v>5.1999999999999998E-2</c:v>
                </c:pt>
                <c:pt idx="4">
                  <c:v>1.7000000000000001E-2</c:v>
                </c:pt>
                <c:pt idx="5">
                  <c:v>3.4000000000000002E-2</c:v>
                </c:pt>
                <c:pt idx="6">
                  <c:v>2.1999999999999999E-2</c:v>
                </c:pt>
                <c:pt idx="7">
                  <c:v>1.6E-2</c:v>
                </c:pt>
                <c:pt idx="8">
                  <c:v>0.14099999999999999</c:v>
                </c:pt>
                <c:pt idx="9">
                  <c:v>0.152</c:v>
                </c:pt>
              </c:numCache>
            </c:numRef>
          </c:val>
          <c:extLst>
            <c:ext xmlns:c16="http://schemas.microsoft.com/office/drawing/2014/chart" uri="{C3380CC4-5D6E-409C-BE32-E72D297353CC}">
              <c16:uniqueId val="{00000004-B898-479E-B909-7E2CC7922D4E}"/>
            </c:ext>
          </c:extLst>
        </c:ser>
        <c:dLbls>
          <c:showLegendKey val="0"/>
          <c:showVal val="0"/>
          <c:showCatName val="0"/>
          <c:showSerName val="0"/>
          <c:showPercent val="0"/>
          <c:showBubbleSize val="0"/>
        </c:dLbls>
        <c:gapWidth val="150"/>
        <c:axId val="129410176"/>
        <c:axId val="129411712"/>
      </c:barChart>
      <c:catAx>
        <c:axId val="129410176"/>
        <c:scaling>
          <c:orientation val="minMax"/>
        </c:scaling>
        <c:delete val="0"/>
        <c:axPos val="b"/>
        <c:numFmt formatCode="General" sourceLinked="1"/>
        <c:majorTickMark val="none"/>
        <c:minorTickMark val="none"/>
        <c:tickLblPos val="nextTo"/>
        <c:crossAx val="129411712"/>
        <c:crosses val="autoZero"/>
        <c:auto val="1"/>
        <c:lblAlgn val="ctr"/>
        <c:lblOffset val="100"/>
        <c:noMultiLvlLbl val="0"/>
      </c:catAx>
      <c:valAx>
        <c:axId val="129411712"/>
        <c:scaling>
          <c:orientation val="minMax"/>
        </c:scaling>
        <c:delete val="0"/>
        <c:axPos val="l"/>
        <c:majorGridlines/>
        <c:numFmt formatCode="0.0%" sourceLinked="1"/>
        <c:majorTickMark val="none"/>
        <c:minorTickMark val="none"/>
        <c:tickLblPos val="nextTo"/>
        <c:crossAx val="129410176"/>
        <c:crosses val="autoZero"/>
        <c:crossBetween val="between"/>
      </c:valAx>
      <c:dTable>
        <c:showHorzBorder val="1"/>
        <c:showVertBorder val="1"/>
        <c:showOutline val="1"/>
        <c:showKeys val="1"/>
        <c:txPr>
          <a:bodyPr/>
          <a:lstStyle/>
          <a:p>
            <a:pPr rtl="0">
              <a:defRPr>
                <a:solidFill>
                  <a:schemeClr val="tx1"/>
                </a:solidFill>
              </a:defRPr>
            </a:pPr>
            <a:endParaRPr lang="en-US"/>
          </a:p>
        </c:txPr>
      </c:dTable>
    </c:plotArea>
    <c:plotVisOnly val="1"/>
    <c:dispBlanksAs val="gap"/>
    <c:showDLblsOverMax val="0"/>
  </c:chart>
  <c:spPr>
    <a:solidFill>
      <a:schemeClr val="bg1"/>
    </a:solidFill>
  </c:spPr>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srgbClr val="611C72"/>
                </a:solidFill>
                <a:latin typeface="+mn-lt"/>
                <a:ea typeface="+mn-ea"/>
                <a:cs typeface="+mn-cs"/>
              </a:defRPr>
            </a:pPr>
            <a:r>
              <a:rPr lang="en-US" dirty="0">
                <a:solidFill>
                  <a:srgbClr val="611C72"/>
                </a:solidFill>
              </a:rPr>
              <a:t>Net Operating Income % Increase</a:t>
            </a:r>
            <a:br>
              <a:rPr lang="en-US" dirty="0">
                <a:solidFill>
                  <a:srgbClr val="611C72"/>
                </a:solidFill>
              </a:rPr>
            </a:br>
            <a:r>
              <a:rPr lang="en-US" dirty="0">
                <a:solidFill>
                  <a:srgbClr val="611C72"/>
                </a:solidFill>
              </a:rPr>
              <a:t>vs. Prior Year</a:t>
            </a:r>
          </a:p>
        </c:rich>
      </c:tx>
      <c:layout>
        <c:manualLayout>
          <c:xMode val="edge"/>
          <c:yMode val="edge"/>
          <c:x val="0.30780917234222188"/>
          <c:y val="4.4444444444444444E-3"/>
        </c:manualLayout>
      </c:layout>
      <c:overlay val="0"/>
    </c:title>
    <c:autoTitleDeleted val="0"/>
    <c:plotArea>
      <c:layout/>
      <c:barChart>
        <c:barDir val="col"/>
        <c:grouping val="clustered"/>
        <c:varyColors val="0"/>
        <c:ser>
          <c:idx val="0"/>
          <c:order val="0"/>
          <c:tx>
            <c:strRef>
              <c:f>Sheet1!$B$1</c:f>
              <c:strCache>
                <c:ptCount val="1"/>
                <c:pt idx="0">
                  <c:v>USG</c:v>
                </c:pt>
              </c:strCache>
            </c:strRef>
          </c:tx>
          <c:spPr>
            <a:solidFill>
              <a:srgbClr val="7030A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0.17599999999999999</c:v>
                </c:pt>
                <c:pt idx="1">
                  <c:v>0.127</c:v>
                </c:pt>
                <c:pt idx="2">
                  <c:v>0.186</c:v>
                </c:pt>
                <c:pt idx="3">
                  <c:v>0.11799999999999999</c:v>
                </c:pt>
                <c:pt idx="4">
                  <c:v>7.2999999999999995E-2</c:v>
                </c:pt>
                <c:pt idx="5">
                  <c:v>7.1999999999999995E-2</c:v>
                </c:pt>
                <c:pt idx="6">
                  <c:v>3.9E-2</c:v>
                </c:pt>
                <c:pt idx="7">
                  <c:v>2.5000000000000001E-2</c:v>
                </c:pt>
                <c:pt idx="8">
                  <c:v>0.26800000000000002</c:v>
                </c:pt>
                <c:pt idx="9">
                  <c:v>0.20499999999999999</c:v>
                </c:pt>
              </c:numCache>
            </c:numRef>
          </c:val>
          <c:extLst>
            <c:ext xmlns:c16="http://schemas.microsoft.com/office/drawing/2014/chart" uri="{C3380CC4-5D6E-409C-BE32-E72D297353CC}">
              <c16:uniqueId val="{00000000-136F-4CF9-B835-E1455D067CB8}"/>
            </c:ext>
          </c:extLst>
        </c:ser>
        <c:ser>
          <c:idx val="1"/>
          <c:order val="1"/>
          <c:tx>
            <c:strRef>
              <c:f>Sheet1!$C$1</c:f>
              <c:strCache>
                <c:ptCount val="1"/>
                <c:pt idx="0">
                  <c:v>Public Storage</c:v>
                </c:pt>
              </c:strCache>
            </c:strRef>
          </c:tx>
          <c:spPr>
            <a:solidFill>
              <a:srgbClr val="FF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8.3000000000000004E-2</c:v>
                </c:pt>
                <c:pt idx="1">
                  <c:v>6.7000000000000004E-2</c:v>
                </c:pt>
                <c:pt idx="2">
                  <c:v>8.5000000000000006E-2</c:v>
                </c:pt>
                <c:pt idx="3">
                  <c:v>6.6000000000000003E-2</c:v>
                </c:pt>
                <c:pt idx="4">
                  <c:v>2.8000000000000001E-2</c:v>
                </c:pt>
                <c:pt idx="5">
                  <c:v>8.9999999999999993E-3</c:v>
                </c:pt>
                <c:pt idx="6">
                  <c:v>2E-3</c:v>
                </c:pt>
                <c:pt idx="7">
                  <c:v>-2.3E-2</c:v>
                </c:pt>
                <c:pt idx="8">
                  <c:v>0.154</c:v>
                </c:pt>
                <c:pt idx="9">
                  <c:v>0.17899999999999999</c:v>
                </c:pt>
              </c:numCache>
            </c:numRef>
          </c:val>
          <c:extLst>
            <c:ext xmlns:c16="http://schemas.microsoft.com/office/drawing/2014/chart" uri="{C3380CC4-5D6E-409C-BE32-E72D297353CC}">
              <c16:uniqueId val="{00000001-136F-4CF9-B835-E1455D067CB8}"/>
            </c:ext>
          </c:extLst>
        </c:ser>
        <c:ser>
          <c:idx val="2"/>
          <c:order val="2"/>
          <c:tx>
            <c:strRef>
              <c:f>Sheet1!$D$1</c:f>
              <c:strCache>
                <c:ptCount val="1"/>
                <c:pt idx="0">
                  <c:v>Extra Space</c:v>
                </c:pt>
              </c:strCache>
            </c:strRef>
          </c:tx>
          <c:spPr>
            <a:solidFill>
              <a:srgbClr val="33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0.0%</c:formatCode>
                <c:ptCount val="10"/>
                <c:pt idx="0">
                  <c:v>0.1</c:v>
                </c:pt>
                <c:pt idx="1">
                  <c:v>9.5000000000000001E-2</c:v>
                </c:pt>
                <c:pt idx="2">
                  <c:v>0.11899999999999999</c:v>
                </c:pt>
                <c:pt idx="3">
                  <c:v>9.1999999999999998E-2</c:v>
                </c:pt>
                <c:pt idx="4">
                  <c:v>6.9000000000000006E-2</c:v>
                </c:pt>
                <c:pt idx="5">
                  <c:v>0.04</c:v>
                </c:pt>
                <c:pt idx="6">
                  <c:v>2.9000000000000001E-2</c:v>
                </c:pt>
                <c:pt idx="7">
                  <c:v>-7.0000000000000001E-3</c:v>
                </c:pt>
                <c:pt idx="8">
                  <c:v>0.19700000000000001</c:v>
                </c:pt>
                <c:pt idx="9">
                  <c:v>0.20300000000000001</c:v>
                </c:pt>
              </c:numCache>
            </c:numRef>
          </c:val>
          <c:extLst>
            <c:ext xmlns:c16="http://schemas.microsoft.com/office/drawing/2014/chart" uri="{C3380CC4-5D6E-409C-BE32-E72D297353CC}">
              <c16:uniqueId val="{00000002-136F-4CF9-B835-E1455D067CB8}"/>
            </c:ext>
          </c:extLst>
        </c:ser>
        <c:ser>
          <c:idx val="3"/>
          <c:order val="3"/>
          <c:tx>
            <c:strRef>
              <c:f>Sheet1!$E$1</c:f>
              <c:strCache>
                <c:ptCount val="1"/>
                <c:pt idx="0">
                  <c:v>Cube Smart</c:v>
                </c:pt>
              </c:strCache>
            </c:strRef>
          </c:tx>
          <c:spPr>
            <a:solidFill>
              <a:srgbClr val="A50021"/>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0.0%</c:formatCode>
                <c:ptCount val="10"/>
                <c:pt idx="0">
                  <c:v>9.2999999999999999E-2</c:v>
                </c:pt>
                <c:pt idx="1">
                  <c:v>9.6000000000000002E-2</c:v>
                </c:pt>
                <c:pt idx="2">
                  <c:v>9.6000000000000002E-2</c:v>
                </c:pt>
                <c:pt idx="3">
                  <c:v>8.1000000000000003E-2</c:v>
                </c:pt>
                <c:pt idx="4">
                  <c:v>5.0999999999999997E-2</c:v>
                </c:pt>
                <c:pt idx="5">
                  <c:v>3.3000000000000002E-2</c:v>
                </c:pt>
                <c:pt idx="6">
                  <c:v>4.0000000000000001E-3</c:v>
                </c:pt>
                <c:pt idx="7">
                  <c:v>1E-3</c:v>
                </c:pt>
                <c:pt idx="8">
                  <c:v>0.17199999999999999</c:v>
                </c:pt>
                <c:pt idx="9">
                  <c:v>0.16700000000000001</c:v>
                </c:pt>
              </c:numCache>
            </c:numRef>
          </c:val>
          <c:extLst>
            <c:ext xmlns:c16="http://schemas.microsoft.com/office/drawing/2014/chart" uri="{C3380CC4-5D6E-409C-BE32-E72D297353CC}">
              <c16:uniqueId val="{00000003-136F-4CF9-B835-E1455D067CB8}"/>
            </c:ext>
          </c:extLst>
        </c:ser>
        <c:ser>
          <c:idx val="4"/>
          <c:order val="4"/>
          <c:tx>
            <c:strRef>
              <c:f>Sheet1!$F$1</c:f>
              <c:strCache>
                <c:ptCount val="1"/>
                <c:pt idx="0">
                  <c:v>Life Storage</c:v>
                </c:pt>
              </c:strCache>
            </c:strRef>
          </c:tx>
          <c:spPr>
            <a:solidFill>
              <a:srgbClr val="0070C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Sheet1!$F$2:$F$11</c:f>
              <c:numCache>
                <c:formatCode>0.0%</c:formatCode>
                <c:ptCount val="10"/>
                <c:pt idx="0">
                  <c:v>9.9000000000000005E-2</c:v>
                </c:pt>
                <c:pt idx="1">
                  <c:v>9.0999999999999998E-2</c:v>
                </c:pt>
                <c:pt idx="2">
                  <c:v>7.9000000000000001E-2</c:v>
                </c:pt>
                <c:pt idx="3">
                  <c:v>6.5000000000000002E-2</c:v>
                </c:pt>
                <c:pt idx="4">
                  <c:v>6.0000000000000001E-3</c:v>
                </c:pt>
                <c:pt idx="5">
                  <c:v>4.1000000000000002E-2</c:v>
                </c:pt>
                <c:pt idx="6">
                  <c:v>0.03</c:v>
                </c:pt>
                <c:pt idx="7">
                  <c:v>2.3E-2</c:v>
                </c:pt>
                <c:pt idx="8">
                  <c:v>0.19400000000000001</c:v>
                </c:pt>
                <c:pt idx="9">
                  <c:v>0.19400000000000001</c:v>
                </c:pt>
              </c:numCache>
            </c:numRef>
          </c:val>
          <c:extLst>
            <c:ext xmlns:c16="http://schemas.microsoft.com/office/drawing/2014/chart" uri="{C3380CC4-5D6E-409C-BE32-E72D297353CC}">
              <c16:uniqueId val="{00000004-136F-4CF9-B835-E1455D067CB8}"/>
            </c:ext>
          </c:extLst>
        </c:ser>
        <c:dLbls>
          <c:showLegendKey val="0"/>
          <c:showVal val="0"/>
          <c:showCatName val="0"/>
          <c:showSerName val="0"/>
          <c:showPercent val="0"/>
          <c:showBubbleSize val="0"/>
        </c:dLbls>
        <c:gapWidth val="150"/>
        <c:axId val="130830720"/>
        <c:axId val="130832256"/>
      </c:barChart>
      <c:catAx>
        <c:axId val="130830720"/>
        <c:scaling>
          <c:orientation val="minMax"/>
        </c:scaling>
        <c:delete val="0"/>
        <c:axPos val="b"/>
        <c:numFmt formatCode="General" sourceLinked="1"/>
        <c:majorTickMark val="none"/>
        <c:minorTickMark val="none"/>
        <c:tickLblPos val="nextTo"/>
        <c:crossAx val="130832256"/>
        <c:crosses val="autoZero"/>
        <c:auto val="1"/>
        <c:lblAlgn val="ctr"/>
        <c:lblOffset val="100"/>
        <c:noMultiLvlLbl val="0"/>
      </c:catAx>
      <c:valAx>
        <c:axId val="130832256"/>
        <c:scaling>
          <c:orientation val="minMax"/>
        </c:scaling>
        <c:delete val="0"/>
        <c:axPos val="l"/>
        <c:majorGridlines/>
        <c:numFmt formatCode="0.0%" sourceLinked="1"/>
        <c:majorTickMark val="none"/>
        <c:minorTickMark val="none"/>
        <c:tickLblPos val="nextTo"/>
        <c:crossAx val="130830720"/>
        <c:crosses val="autoZero"/>
        <c:crossBetween val="between"/>
      </c:valAx>
      <c:dTable>
        <c:showHorzBorder val="1"/>
        <c:showVertBorder val="1"/>
        <c:showOutline val="1"/>
        <c:showKeys val="1"/>
      </c:dTable>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srgbClr val="611C72"/>
                </a:solidFill>
                <a:latin typeface="+mn-lt"/>
                <a:ea typeface="+mn-ea"/>
                <a:cs typeface="+mn-cs"/>
              </a:defRPr>
            </a:pPr>
            <a:r>
              <a:rPr lang="en-US" dirty="0">
                <a:solidFill>
                  <a:srgbClr val="611C72"/>
                </a:solidFill>
              </a:rPr>
              <a:t>Net Operating Income % Increase</a:t>
            </a:r>
            <a:br>
              <a:rPr lang="en-US" dirty="0">
                <a:solidFill>
                  <a:srgbClr val="611C72"/>
                </a:solidFill>
              </a:rPr>
            </a:br>
            <a:r>
              <a:rPr lang="en-US" dirty="0">
                <a:solidFill>
                  <a:srgbClr val="611C72"/>
                </a:solidFill>
              </a:rPr>
              <a:t>vs. Prior Year</a:t>
            </a:r>
          </a:p>
        </c:rich>
      </c:tx>
      <c:layout>
        <c:manualLayout>
          <c:xMode val="edge"/>
          <c:yMode val="edge"/>
          <c:x val="0.30780917234222188"/>
          <c:y val="4.4444444444444444E-3"/>
        </c:manualLayout>
      </c:layout>
      <c:overlay val="0"/>
    </c:title>
    <c:autoTitleDeleted val="0"/>
    <c:plotArea>
      <c:layout/>
      <c:barChart>
        <c:barDir val="col"/>
        <c:grouping val="clustered"/>
        <c:varyColors val="0"/>
        <c:ser>
          <c:idx val="0"/>
          <c:order val="0"/>
          <c:tx>
            <c:strRef>
              <c:f>Sheet1!$B$1</c:f>
              <c:strCache>
                <c:ptCount val="1"/>
                <c:pt idx="0">
                  <c:v>USG</c:v>
                </c:pt>
              </c:strCache>
            </c:strRef>
          </c:tx>
          <c:spPr>
            <a:solidFill>
              <a:srgbClr val="7030A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0.0%</c:formatCode>
                <c:ptCount val="10"/>
                <c:pt idx="0">
                  <c:v>0.17599999999999999</c:v>
                </c:pt>
                <c:pt idx="1">
                  <c:v>0.127</c:v>
                </c:pt>
                <c:pt idx="2">
                  <c:v>0.186</c:v>
                </c:pt>
                <c:pt idx="3">
                  <c:v>0.11799999999999999</c:v>
                </c:pt>
                <c:pt idx="4">
                  <c:v>7.2999999999999995E-2</c:v>
                </c:pt>
                <c:pt idx="5">
                  <c:v>7.1999999999999995E-2</c:v>
                </c:pt>
                <c:pt idx="6">
                  <c:v>3.9E-2</c:v>
                </c:pt>
                <c:pt idx="7">
                  <c:v>2.5000000000000001E-2</c:v>
                </c:pt>
                <c:pt idx="8">
                  <c:v>0.26800000000000002</c:v>
                </c:pt>
                <c:pt idx="9">
                  <c:v>0.20499999999999999</c:v>
                </c:pt>
              </c:numCache>
            </c:numRef>
          </c:val>
          <c:extLst>
            <c:ext xmlns:c16="http://schemas.microsoft.com/office/drawing/2014/chart" uri="{C3380CC4-5D6E-409C-BE32-E72D297353CC}">
              <c16:uniqueId val="{00000000-B60B-4FC3-8F2F-7DD601065F4D}"/>
            </c:ext>
          </c:extLst>
        </c:ser>
        <c:ser>
          <c:idx val="1"/>
          <c:order val="1"/>
          <c:tx>
            <c:strRef>
              <c:f>Sheet1!$C$1</c:f>
              <c:strCache>
                <c:ptCount val="1"/>
                <c:pt idx="0">
                  <c:v>Public Storage</c:v>
                </c:pt>
              </c:strCache>
            </c:strRef>
          </c:tx>
          <c:spPr>
            <a:solidFill>
              <a:srgbClr val="FF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0.0%</c:formatCode>
                <c:ptCount val="10"/>
                <c:pt idx="0">
                  <c:v>8.3000000000000004E-2</c:v>
                </c:pt>
                <c:pt idx="1">
                  <c:v>6.7000000000000004E-2</c:v>
                </c:pt>
                <c:pt idx="2">
                  <c:v>8.5000000000000006E-2</c:v>
                </c:pt>
                <c:pt idx="3">
                  <c:v>6.6000000000000003E-2</c:v>
                </c:pt>
                <c:pt idx="4">
                  <c:v>2.8000000000000001E-2</c:v>
                </c:pt>
                <c:pt idx="5">
                  <c:v>8.9999999999999993E-3</c:v>
                </c:pt>
                <c:pt idx="6">
                  <c:v>2E-3</c:v>
                </c:pt>
                <c:pt idx="7">
                  <c:v>-2.3E-2</c:v>
                </c:pt>
                <c:pt idx="8">
                  <c:v>0.154</c:v>
                </c:pt>
                <c:pt idx="9">
                  <c:v>0.17899999999999999</c:v>
                </c:pt>
              </c:numCache>
            </c:numRef>
          </c:val>
          <c:extLst>
            <c:ext xmlns:c16="http://schemas.microsoft.com/office/drawing/2014/chart" uri="{C3380CC4-5D6E-409C-BE32-E72D297353CC}">
              <c16:uniqueId val="{00000001-B60B-4FC3-8F2F-7DD601065F4D}"/>
            </c:ext>
          </c:extLst>
        </c:ser>
        <c:ser>
          <c:idx val="2"/>
          <c:order val="2"/>
          <c:tx>
            <c:strRef>
              <c:f>Sheet1!$D$1</c:f>
              <c:strCache>
                <c:ptCount val="1"/>
                <c:pt idx="0">
                  <c:v>Extra Space</c:v>
                </c:pt>
              </c:strCache>
            </c:strRef>
          </c:tx>
          <c:spPr>
            <a:solidFill>
              <a:srgbClr val="339933"/>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Sheet1!$D$2:$D$11</c:f>
              <c:numCache>
                <c:formatCode>0.0%</c:formatCode>
                <c:ptCount val="10"/>
                <c:pt idx="0">
                  <c:v>0.1</c:v>
                </c:pt>
                <c:pt idx="1">
                  <c:v>9.5000000000000001E-2</c:v>
                </c:pt>
                <c:pt idx="2">
                  <c:v>0.11899999999999999</c:v>
                </c:pt>
                <c:pt idx="3">
                  <c:v>9.1999999999999998E-2</c:v>
                </c:pt>
                <c:pt idx="4">
                  <c:v>6.9000000000000006E-2</c:v>
                </c:pt>
                <c:pt idx="5">
                  <c:v>0.04</c:v>
                </c:pt>
                <c:pt idx="6">
                  <c:v>2.9000000000000001E-2</c:v>
                </c:pt>
                <c:pt idx="7">
                  <c:v>-7.0000000000000001E-3</c:v>
                </c:pt>
                <c:pt idx="8">
                  <c:v>0.19700000000000001</c:v>
                </c:pt>
                <c:pt idx="9">
                  <c:v>0.20300000000000001</c:v>
                </c:pt>
              </c:numCache>
            </c:numRef>
          </c:val>
          <c:extLst>
            <c:ext xmlns:c16="http://schemas.microsoft.com/office/drawing/2014/chart" uri="{C3380CC4-5D6E-409C-BE32-E72D297353CC}">
              <c16:uniqueId val="{00000002-B60B-4FC3-8F2F-7DD601065F4D}"/>
            </c:ext>
          </c:extLst>
        </c:ser>
        <c:ser>
          <c:idx val="3"/>
          <c:order val="3"/>
          <c:tx>
            <c:strRef>
              <c:f>Sheet1!$E$1</c:f>
              <c:strCache>
                <c:ptCount val="1"/>
                <c:pt idx="0">
                  <c:v>Cube Smart</c:v>
                </c:pt>
              </c:strCache>
            </c:strRef>
          </c:tx>
          <c:spPr>
            <a:solidFill>
              <a:srgbClr val="A50021"/>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Sheet1!$E$2:$E$11</c:f>
              <c:numCache>
                <c:formatCode>0.0%</c:formatCode>
                <c:ptCount val="10"/>
                <c:pt idx="0">
                  <c:v>9.2999999999999999E-2</c:v>
                </c:pt>
                <c:pt idx="1">
                  <c:v>9.6000000000000002E-2</c:v>
                </c:pt>
                <c:pt idx="2">
                  <c:v>9.6000000000000002E-2</c:v>
                </c:pt>
                <c:pt idx="3">
                  <c:v>8.1000000000000003E-2</c:v>
                </c:pt>
                <c:pt idx="4">
                  <c:v>5.0999999999999997E-2</c:v>
                </c:pt>
                <c:pt idx="5">
                  <c:v>3.3000000000000002E-2</c:v>
                </c:pt>
                <c:pt idx="6">
                  <c:v>4.0000000000000001E-3</c:v>
                </c:pt>
                <c:pt idx="7">
                  <c:v>1E-3</c:v>
                </c:pt>
                <c:pt idx="8">
                  <c:v>0.17199999999999999</c:v>
                </c:pt>
                <c:pt idx="9">
                  <c:v>0.16700000000000001</c:v>
                </c:pt>
              </c:numCache>
            </c:numRef>
          </c:val>
          <c:extLst>
            <c:ext xmlns:c16="http://schemas.microsoft.com/office/drawing/2014/chart" uri="{C3380CC4-5D6E-409C-BE32-E72D297353CC}">
              <c16:uniqueId val="{00000003-B60B-4FC3-8F2F-7DD601065F4D}"/>
            </c:ext>
          </c:extLst>
        </c:ser>
        <c:ser>
          <c:idx val="4"/>
          <c:order val="4"/>
          <c:tx>
            <c:strRef>
              <c:f>Sheet1!$F$1</c:f>
              <c:strCache>
                <c:ptCount val="1"/>
                <c:pt idx="0">
                  <c:v>Life Storage</c:v>
                </c:pt>
              </c:strCache>
            </c:strRef>
          </c:tx>
          <c:spPr>
            <a:solidFill>
              <a:srgbClr val="0070C0"/>
            </a:solidFill>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Sheet1!$F$2:$F$11</c:f>
              <c:numCache>
                <c:formatCode>0.0%</c:formatCode>
                <c:ptCount val="10"/>
                <c:pt idx="0">
                  <c:v>9.9000000000000005E-2</c:v>
                </c:pt>
                <c:pt idx="1">
                  <c:v>9.0999999999999998E-2</c:v>
                </c:pt>
                <c:pt idx="2">
                  <c:v>7.9000000000000001E-2</c:v>
                </c:pt>
                <c:pt idx="3">
                  <c:v>6.5000000000000002E-2</c:v>
                </c:pt>
                <c:pt idx="4">
                  <c:v>6.0000000000000001E-3</c:v>
                </c:pt>
                <c:pt idx="5">
                  <c:v>4.1000000000000002E-2</c:v>
                </c:pt>
                <c:pt idx="6">
                  <c:v>0.03</c:v>
                </c:pt>
                <c:pt idx="7">
                  <c:v>2.3E-2</c:v>
                </c:pt>
                <c:pt idx="8">
                  <c:v>0.19400000000000001</c:v>
                </c:pt>
                <c:pt idx="9">
                  <c:v>0.19400000000000001</c:v>
                </c:pt>
              </c:numCache>
            </c:numRef>
          </c:val>
          <c:extLst>
            <c:ext xmlns:c16="http://schemas.microsoft.com/office/drawing/2014/chart" uri="{C3380CC4-5D6E-409C-BE32-E72D297353CC}">
              <c16:uniqueId val="{00000004-B60B-4FC3-8F2F-7DD601065F4D}"/>
            </c:ext>
          </c:extLst>
        </c:ser>
        <c:dLbls>
          <c:showLegendKey val="0"/>
          <c:showVal val="0"/>
          <c:showCatName val="0"/>
          <c:showSerName val="0"/>
          <c:showPercent val="0"/>
          <c:showBubbleSize val="0"/>
        </c:dLbls>
        <c:gapWidth val="150"/>
        <c:axId val="130830720"/>
        <c:axId val="130832256"/>
      </c:barChart>
      <c:catAx>
        <c:axId val="130830720"/>
        <c:scaling>
          <c:orientation val="minMax"/>
        </c:scaling>
        <c:delete val="0"/>
        <c:axPos val="b"/>
        <c:numFmt formatCode="General" sourceLinked="1"/>
        <c:majorTickMark val="none"/>
        <c:minorTickMark val="none"/>
        <c:tickLblPos val="nextTo"/>
        <c:crossAx val="130832256"/>
        <c:crosses val="autoZero"/>
        <c:auto val="1"/>
        <c:lblAlgn val="ctr"/>
        <c:lblOffset val="100"/>
        <c:noMultiLvlLbl val="0"/>
      </c:catAx>
      <c:valAx>
        <c:axId val="130832256"/>
        <c:scaling>
          <c:orientation val="minMax"/>
        </c:scaling>
        <c:delete val="0"/>
        <c:axPos val="l"/>
        <c:majorGridlines/>
        <c:numFmt formatCode="0.0%" sourceLinked="1"/>
        <c:majorTickMark val="none"/>
        <c:minorTickMark val="none"/>
        <c:tickLblPos val="nextTo"/>
        <c:crossAx val="130830720"/>
        <c:crosses val="autoZero"/>
        <c:crossBetween val="between"/>
      </c:valAx>
      <c:dTable>
        <c:showHorzBorder val="1"/>
        <c:showVertBorder val="1"/>
        <c:showOutline val="1"/>
        <c:showKeys val="1"/>
        <c:txPr>
          <a:bodyPr/>
          <a:lstStyle/>
          <a:p>
            <a:pPr rtl="0">
              <a:defRPr sz="1400"/>
            </a:pPr>
            <a:endParaRPr lang="en-US"/>
          </a:p>
        </c:txPr>
      </c:dTable>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7030A0"/>
                </a:solidFill>
              </a:defRPr>
            </a:pPr>
            <a:r>
              <a:rPr lang="en-US" sz="2000">
                <a:solidFill>
                  <a:srgbClr val="7030A0"/>
                </a:solidFill>
              </a:rPr>
              <a:t>USG 2022-2016  Per Store </a:t>
            </a:r>
            <a:r>
              <a:rPr lang="en-US" sz="2000" b="1" i="0" u="none" strike="noStrike" baseline="0">
                <a:solidFill>
                  <a:srgbClr val="7030A0"/>
                </a:solidFill>
              </a:rPr>
              <a:t>Avg.</a:t>
            </a:r>
            <a:r>
              <a:rPr lang="en-US" sz="2000">
                <a:solidFill>
                  <a:srgbClr val="7030A0"/>
                </a:solidFill>
              </a:rPr>
              <a:t> Volume, Net, MI, MO</a:t>
            </a:r>
          </a:p>
        </c:rich>
      </c:tx>
      <c:layout>
        <c:manualLayout>
          <c:xMode val="edge"/>
          <c:yMode val="edge"/>
          <c:x val="0.22874703487212594"/>
          <c:y val="4.8221419796487676E-2"/>
        </c:manualLayout>
      </c:layout>
      <c:overlay val="0"/>
      <c:spPr>
        <a:solidFill>
          <a:srgbClr val="EDDFF5"/>
        </a:solidFill>
      </c:spPr>
    </c:title>
    <c:autoTitleDeleted val="0"/>
    <c:view3D>
      <c:rotX val="40"/>
      <c:rotY val="50"/>
      <c:depthPercent val="100"/>
      <c:rAngAx val="1"/>
    </c:view3D>
    <c:floor>
      <c:thickness val="0"/>
    </c:floor>
    <c:sideWall>
      <c:thickness val="0"/>
      <c:spPr>
        <a:solidFill>
          <a:srgbClr val="EDDFF5"/>
        </a:solidFill>
      </c:spPr>
    </c:sideWall>
    <c:backWall>
      <c:thickness val="0"/>
      <c:spPr>
        <a:solidFill>
          <a:srgbClr val="EDDFF5"/>
        </a:solidFill>
      </c:spPr>
    </c:backWall>
    <c:plotArea>
      <c:layout>
        <c:manualLayout>
          <c:layoutTarget val="inner"/>
          <c:xMode val="edge"/>
          <c:yMode val="edge"/>
          <c:x val="0.14696144544268527"/>
          <c:y val="1.7278346532740969E-2"/>
          <c:w val="0.81012843858382133"/>
          <c:h val="0.77030537899925233"/>
        </c:manualLayout>
      </c:layout>
      <c:bar3DChart>
        <c:barDir val="col"/>
        <c:grouping val="clustered"/>
        <c:varyColors val="0"/>
        <c:ser>
          <c:idx val="0"/>
          <c:order val="0"/>
          <c:tx>
            <c:strRef>
              <c:f>'data and history'!$A$3</c:f>
              <c:strCache>
                <c:ptCount val="1"/>
                <c:pt idx="0">
                  <c:v>Volume</c:v>
                </c:pt>
              </c:strCache>
            </c:strRef>
          </c:tx>
          <c:spPr>
            <a:solidFill>
              <a:srgbClr val="7030A0"/>
            </a:solidFill>
          </c:spPr>
          <c:invertIfNegative val="0"/>
          <c:cat>
            <c:strRef>
              <c:f>'data and history'!$B$2:$H$2</c:f>
              <c:strCache>
                <c:ptCount val="7"/>
                <c:pt idx="0">
                  <c:v>2022</c:v>
                </c:pt>
                <c:pt idx="1">
                  <c:v>2021</c:v>
                </c:pt>
                <c:pt idx="2">
                  <c:v>2020</c:v>
                </c:pt>
                <c:pt idx="3">
                  <c:v>2019</c:v>
                </c:pt>
                <c:pt idx="4">
                  <c:v>2018</c:v>
                </c:pt>
                <c:pt idx="5">
                  <c:v>2017</c:v>
                </c:pt>
                <c:pt idx="6">
                  <c:v>2016</c:v>
                </c:pt>
              </c:strCache>
            </c:strRef>
          </c:cat>
          <c:val>
            <c:numRef>
              <c:f>'data and history'!$B$3:$H$3</c:f>
              <c:numCache>
                <c:formatCode>General</c:formatCode>
                <c:ptCount val="7"/>
                <c:pt idx="0">
                  <c:v>414</c:v>
                </c:pt>
                <c:pt idx="1">
                  <c:v>617</c:v>
                </c:pt>
                <c:pt idx="2">
                  <c:v>463</c:v>
                </c:pt>
                <c:pt idx="3">
                  <c:v>514</c:v>
                </c:pt>
                <c:pt idx="4">
                  <c:v>548</c:v>
                </c:pt>
                <c:pt idx="5">
                  <c:v>527</c:v>
                </c:pt>
                <c:pt idx="6">
                  <c:v>520</c:v>
                </c:pt>
              </c:numCache>
            </c:numRef>
          </c:val>
          <c:extLst>
            <c:ext xmlns:c16="http://schemas.microsoft.com/office/drawing/2014/chart" uri="{C3380CC4-5D6E-409C-BE32-E72D297353CC}">
              <c16:uniqueId val="{00000000-EE94-484D-B446-AD8A4C8595F3}"/>
            </c:ext>
          </c:extLst>
        </c:ser>
        <c:ser>
          <c:idx val="1"/>
          <c:order val="1"/>
          <c:tx>
            <c:strRef>
              <c:f>'data and history'!$A$4</c:f>
              <c:strCache>
                <c:ptCount val="1"/>
                <c:pt idx="0">
                  <c:v>Move Outs</c:v>
                </c:pt>
              </c:strCache>
            </c:strRef>
          </c:tx>
          <c:spPr>
            <a:solidFill>
              <a:srgbClr val="FF0000"/>
            </a:solidFill>
          </c:spPr>
          <c:invertIfNegative val="0"/>
          <c:cat>
            <c:strRef>
              <c:f>'data and history'!$B$2:$H$2</c:f>
              <c:strCache>
                <c:ptCount val="7"/>
                <c:pt idx="0">
                  <c:v>2022</c:v>
                </c:pt>
                <c:pt idx="1">
                  <c:v>2021</c:v>
                </c:pt>
                <c:pt idx="2">
                  <c:v>2020</c:v>
                </c:pt>
                <c:pt idx="3">
                  <c:v>2019</c:v>
                </c:pt>
                <c:pt idx="4">
                  <c:v>2018</c:v>
                </c:pt>
                <c:pt idx="5">
                  <c:v>2017</c:v>
                </c:pt>
                <c:pt idx="6">
                  <c:v>2016</c:v>
                </c:pt>
              </c:strCache>
            </c:strRef>
          </c:cat>
          <c:val>
            <c:numRef>
              <c:f>'data and history'!$B$4:$H$4</c:f>
              <c:numCache>
                <c:formatCode>General</c:formatCode>
                <c:ptCount val="7"/>
                <c:pt idx="0">
                  <c:v>201</c:v>
                </c:pt>
                <c:pt idx="1">
                  <c:v>283</c:v>
                </c:pt>
                <c:pt idx="2">
                  <c:v>210</c:v>
                </c:pt>
                <c:pt idx="3">
                  <c:v>244</c:v>
                </c:pt>
                <c:pt idx="4">
                  <c:v>25</c:v>
                </c:pt>
                <c:pt idx="5">
                  <c:v>233</c:v>
                </c:pt>
                <c:pt idx="6">
                  <c:v>256</c:v>
                </c:pt>
              </c:numCache>
            </c:numRef>
          </c:val>
          <c:extLst>
            <c:ext xmlns:c16="http://schemas.microsoft.com/office/drawing/2014/chart" uri="{C3380CC4-5D6E-409C-BE32-E72D297353CC}">
              <c16:uniqueId val="{00000001-EE94-484D-B446-AD8A4C8595F3}"/>
            </c:ext>
          </c:extLst>
        </c:ser>
        <c:ser>
          <c:idx val="2"/>
          <c:order val="2"/>
          <c:tx>
            <c:strRef>
              <c:f>'data and history'!$A$5</c:f>
              <c:strCache>
                <c:ptCount val="1"/>
                <c:pt idx="0">
                  <c:v>Move Ins</c:v>
                </c:pt>
              </c:strCache>
            </c:strRef>
          </c:tx>
          <c:spPr>
            <a:solidFill>
              <a:srgbClr val="0070C0"/>
            </a:solidFill>
          </c:spPr>
          <c:invertIfNegative val="0"/>
          <c:cat>
            <c:strRef>
              <c:f>'data and history'!$B$2:$H$2</c:f>
              <c:strCache>
                <c:ptCount val="7"/>
                <c:pt idx="0">
                  <c:v>2022</c:v>
                </c:pt>
                <c:pt idx="1">
                  <c:v>2021</c:v>
                </c:pt>
                <c:pt idx="2">
                  <c:v>2020</c:v>
                </c:pt>
                <c:pt idx="3">
                  <c:v>2019</c:v>
                </c:pt>
                <c:pt idx="4">
                  <c:v>2018</c:v>
                </c:pt>
                <c:pt idx="5">
                  <c:v>2017</c:v>
                </c:pt>
                <c:pt idx="6">
                  <c:v>2016</c:v>
                </c:pt>
              </c:strCache>
            </c:strRef>
          </c:cat>
          <c:val>
            <c:numRef>
              <c:f>'data and history'!$B$5:$H$5</c:f>
              <c:numCache>
                <c:formatCode>General</c:formatCode>
                <c:ptCount val="7"/>
                <c:pt idx="0">
                  <c:v>213</c:v>
                </c:pt>
                <c:pt idx="1">
                  <c:v>334</c:v>
                </c:pt>
                <c:pt idx="2">
                  <c:v>253</c:v>
                </c:pt>
                <c:pt idx="3">
                  <c:v>270</c:v>
                </c:pt>
                <c:pt idx="4">
                  <c:v>297</c:v>
                </c:pt>
                <c:pt idx="5">
                  <c:v>255</c:v>
                </c:pt>
                <c:pt idx="6">
                  <c:v>264</c:v>
                </c:pt>
              </c:numCache>
            </c:numRef>
          </c:val>
          <c:extLst>
            <c:ext xmlns:c16="http://schemas.microsoft.com/office/drawing/2014/chart" uri="{C3380CC4-5D6E-409C-BE32-E72D297353CC}">
              <c16:uniqueId val="{00000002-EE94-484D-B446-AD8A4C8595F3}"/>
            </c:ext>
          </c:extLst>
        </c:ser>
        <c:ser>
          <c:idx val="3"/>
          <c:order val="3"/>
          <c:tx>
            <c:strRef>
              <c:f>'data and history'!$A$6</c:f>
              <c:strCache>
                <c:ptCount val="1"/>
                <c:pt idx="0">
                  <c:v>Net</c:v>
                </c:pt>
              </c:strCache>
            </c:strRef>
          </c:tx>
          <c:spPr>
            <a:solidFill>
              <a:srgbClr val="FFFF00"/>
            </a:solidFill>
          </c:spPr>
          <c:invertIfNegative val="0"/>
          <c:cat>
            <c:strRef>
              <c:f>'data and history'!$B$2:$H$2</c:f>
              <c:strCache>
                <c:ptCount val="7"/>
                <c:pt idx="0">
                  <c:v>2022</c:v>
                </c:pt>
                <c:pt idx="1">
                  <c:v>2021</c:v>
                </c:pt>
                <c:pt idx="2">
                  <c:v>2020</c:v>
                </c:pt>
                <c:pt idx="3">
                  <c:v>2019</c:v>
                </c:pt>
                <c:pt idx="4">
                  <c:v>2018</c:v>
                </c:pt>
                <c:pt idx="5">
                  <c:v>2017</c:v>
                </c:pt>
                <c:pt idx="6">
                  <c:v>2016</c:v>
                </c:pt>
              </c:strCache>
            </c:strRef>
          </c:cat>
          <c:val>
            <c:numRef>
              <c:f>'data and history'!$B$6:$H$6</c:f>
              <c:numCache>
                <c:formatCode>General</c:formatCode>
                <c:ptCount val="7"/>
                <c:pt idx="0">
                  <c:v>12</c:v>
                </c:pt>
                <c:pt idx="1">
                  <c:v>51</c:v>
                </c:pt>
                <c:pt idx="2">
                  <c:v>41.5</c:v>
                </c:pt>
                <c:pt idx="3">
                  <c:v>26</c:v>
                </c:pt>
                <c:pt idx="4">
                  <c:v>47</c:v>
                </c:pt>
                <c:pt idx="5">
                  <c:v>23</c:v>
                </c:pt>
                <c:pt idx="6">
                  <c:v>8</c:v>
                </c:pt>
              </c:numCache>
            </c:numRef>
          </c:val>
          <c:extLst>
            <c:ext xmlns:c16="http://schemas.microsoft.com/office/drawing/2014/chart" uri="{C3380CC4-5D6E-409C-BE32-E72D297353CC}">
              <c16:uniqueId val="{00000003-EE94-484D-B446-AD8A4C8595F3}"/>
            </c:ext>
          </c:extLst>
        </c:ser>
        <c:dLbls>
          <c:showLegendKey val="0"/>
          <c:showVal val="0"/>
          <c:showCatName val="0"/>
          <c:showSerName val="0"/>
          <c:showPercent val="0"/>
          <c:showBubbleSize val="0"/>
        </c:dLbls>
        <c:gapWidth val="150"/>
        <c:shape val="box"/>
        <c:axId val="69235072"/>
        <c:axId val="69236608"/>
        <c:axId val="0"/>
      </c:bar3DChart>
      <c:catAx>
        <c:axId val="69235072"/>
        <c:scaling>
          <c:orientation val="minMax"/>
        </c:scaling>
        <c:delete val="0"/>
        <c:axPos val="b"/>
        <c:numFmt formatCode="General" sourceLinked="1"/>
        <c:majorTickMark val="out"/>
        <c:minorTickMark val="none"/>
        <c:tickLblPos val="nextTo"/>
        <c:crossAx val="69236608"/>
        <c:crosses val="autoZero"/>
        <c:auto val="1"/>
        <c:lblAlgn val="ctr"/>
        <c:lblOffset val="100"/>
        <c:noMultiLvlLbl val="0"/>
      </c:catAx>
      <c:valAx>
        <c:axId val="69236608"/>
        <c:scaling>
          <c:orientation val="minMax"/>
        </c:scaling>
        <c:delete val="0"/>
        <c:axPos val="r"/>
        <c:majorGridlines/>
        <c:numFmt formatCode="General" sourceLinked="1"/>
        <c:majorTickMark val="out"/>
        <c:minorTickMark val="none"/>
        <c:tickLblPos val="nextTo"/>
        <c:txPr>
          <a:bodyPr/>
          <a:lstStyle/>
          <a:p>
            <a:pPr>
              <a:defRPr sz="1200" b="1"/>
            </a:pPr>
            <a:endParaRPr lang="en-US"/>
          </a:p>
        </c:txPr>
        <c:crossAx val="69235072"/>
        <c:crosses val="max"/>
        <c:crossBetween val="between"/>
      </c:valAx>
      <c:dTable>
        <c:showHorzBorder val="1"/>
        <c:showVertBorder val="1"/>
        <c:showOutline val="1"/>
        <c:showKeys val="1"/>
        <c:txPr>
          <a:bodyPr/>
          <a:lstStyle/>
          <a:p>
            <a:pPr rtl="0">
              <a:defRPr sz="1600" b="1">
                <a:solidFill>
                  <a:schemeClr val="tx2"/>
                </a:solidFill>
              </a:defRPr>
            </a:pPr>
            <a:endParaRPr lang="en-US"/>
          </a:p>
        </c:txPr>
      </c:dTable>
      <c:spPr>
        <a:solidFill>
          <a:srgbClr val="EDDFF5"/>
        </a:solidFill>
        <a:ln w="25400">
          <a:noFill/>
        </a:ln>
      </c:spPr>
    </c:plotArea>
    <c:legend>
      <c:legendPos val="r"/>
      <c:layout>
        <c:manualLayout>
          <c:xMode val="edge"/>
          <c:yMode val="edge"/>
          <c:x val="1.043145426702157E-2"/>
          <c:y val="0.23985731329038415"/>
          <c:w val="0.12616724778904104"/>
          <c:h val="0.45598138869005012"/>
        </c:manualLayout>
      </c:layout>
      <c:overlay val="0"/>
      <c:spPr>
        <a:solidFill>
          <a:srgbClr val="EDDFF5"/>
        </a:solidFill>
      </c:spPr>
      <c:txPr>
        <a:bodyPr/>
        <a:lstStyle/>
        <a:p>
          <a:pPr>
            <a:defRPr sz="1400" b="1">
              <a:solidFill>
                <a:schemeClr val="tx2"/>
              </a:solidFill>
            </a:defRPr>
          </a:pPr>
          <a:endParaRPr lang="en-US"/>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7030A0"/>
                </a:solidFill>
                <a:latin typeface="+mn-lt"/>
                <a:ea typeface="+mn-ea"/>
                <a:cs typeface="+mn-cs"/>
              </a:defRPr>
            </a:pPr>
            <a:r>
              <a:rPr lang="en-US" sz="1800" b="1">
                <a:solidFill>
                  <a:srgbClr val="7030A0"/>
                </a:solidFill>
              </a:rPr>
              <a:t>USG 2022 Hourly Activity </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7030A0"/>
              </a:solidFill>
              <a:latin typeface="+mn-lt"/>
              <a:ea typeface="+mn-ea"/>
              <a:cs typeface="+mn-cs"/>
            </a:defRPr>
          </a:pPr>
          <a:endParaRPr lang="en-US"/>
        </a:p>
      </c:txPr>
    </c:title>
    <c:autoTitleDeleted val="0"/>
    <c:plotArea>
      <c:layout>
        <c:manualLayout>
          <c:layoutTarget val="inner"/>
          <c:xMode val="edge"/>
          <c:yMode val="edge"/>
          <c:x val="0.16529341542171705"/>
          <c:y val="6.8313245578640047E-2"/>
          <c:w val="0.83470658457828295"/>
          <c:h val="0.62422541606211568"/>
        </c:manualLayout>
      </c:layout>
      <c:barChart>
        <c:barDir val="col"/>
        <c:grouping val="clustered"/>
        <c:varyColors val="0"/>
        <c:ser>
          <c:idx val="0"/>
          <c:order val="0"/>
          <c:tx>
            <c:strRef>
              <c:f>Sheet1!$A$90</c:f>
              <c:strCache>
                <c:ptCount val="1"/>
                <c:pt idx="0">
                  <c:v>Leases</c:v>
                </c:pt>
              </c:strCache>
            </c:strRef>
          </c:tx>
          <c:spPr>
            <a:solidFill>
              <a:srgbClr val="058D1C"/>
            </a:solidFill>
            <a:ln>
              <a:noFill/>
            </a:ln>
            <a:effectLst/>
          </c:spPr>
          <c:invertIfNegative val="0"/>
          <c:cat>
            <c:strRef>
              <c:f>Sheet1!$B$89:$Q$89</c:f>
              <c:strCache>
                <c:ptCount val="16"/>
                <c:pt idx="0">
                  <c:v>&lt;7AM</c:v>
                </c:pt>
                <c:pt idx="1">
                  <c:v>7-8AM</c:v>
                </c:pt>
                <c:pt idx="2">
                  <c:v>8-9AM</c:v>
                </c:pt>
                <c:pt idx="3">
                  <c:v>9-10AM</c:v>
                </c:pt>
                <c:pt idx="4">
                  <c:v>10-11AM</c:v>
                </c:pt>
                <c:pt idx="5">
                  <c:v>11-12Noon</c:v>
                </c:pt>
                <c:pt idx="6">
                  <c:v>12-1PM</c:v>
                </c:pt>
                <c:pt idx="7">
                  <c:v>1-2PM</c:v>
                </c:pt>
                <c:pt idx="8">
                  <c:v>2-3PM</c:v>
                </c:pt>
                <c:pt idx="9">
                  <c:v>3-4PM</c:v>
                </c:pt>
                <c:pt idx="10">
                  <c:v>4-5PM</c:v>
                </c:pt>
                <c:pt idx="11">
                  <c:v>5-6PM</c:v>
                </c:pt>
                <c:pt idx="12">
                  <c:v>6-7PM</c:v>
                </c:pt>
                <c:pt idx="13">
                  <c:v>7-8PM</c:v>
                </c:pt>
                <c:pt idx="14">
                  <c:v>8-9PM</c:v>
                </c:pt>
                <c:pt idx="15">
                  <c:v>&gt;9PM</c:v>
                </c:pt>
              </c:strCache>
            </c:strRef>
          </c:cat>
          <c:val>
            <c:numRef>
              <c:f>Sheet1!$B$90:$Q$90</c:f>
              <c:numCache>
                <c:formatCode>General</c:formatCode>
                <c:ptCount val="16"/>
                <c:pt idx="0">
                  <c:v>199</c:v>
                </c:pt>
                <c:pt idx="1">
                  <c:v>45</c:v>
                </c:pt>
                <c:pt idx="2">
                  <c:v>162</c:v>
                </c:pt>
                <c:pt idx="3">
                  <c:v>1493</c:v>
                </c:pt>
                <c:pt idx="4">
                  <c:v>1910</c:v>
                </c:pt>
                <c:pt idx="5">
                  <c:v>1954</c:v>
                </c:pt>
                <c:pt idx="6">
                  <c:v>1931</c:v>
                </c:pt>
                <c:pt idx="7">
                  <c:v>1843</c:v>
                </c:pt>
                <c:pt idx="8">
                  <c:v>1787</c:v>
                </c:pt>
                <c:pt idx="9">
                  <c:v>1789</c:v>
                </c:pt>
                <c:pt idx="10">
                  <c:v>1844</c:v>
                </c:pt>
                <c:pt idx="11">
                  <c:v>1203</c:v>
                </c:pt>
                <c:pt idx="12">
                  <c:v>160</c:v>
                </c:pt>
                <c:pt idx="13">
                  <c:v>53</c:v>
                </c:pt>
                <c:pt idx="14">
                  <c:v>26</c:v>
                </c:pt>
                <c:pt idx="15">
                  <c:v>45</c:v>
                </c:pt>
              </c:numCache>
            </c:numRef>
          </c:val>
          <c:extLst>
            <c:ext xmlns:c16="http://schemas.microsoft.com/office/drawing/2014/chart" uri="{C3380CC4-5D6E-409C-BE32-E72D297353CC}">
              <c16:uniqueId val="{00000000-4202-4575-A1FD-6A52557F6C93}"/>
            </c:ext>
          </c:extLst>
        </c:ser>
        <c:ser>
          <c:idx val="1"/>
          <c:order val="1"/>
          <c:tx>
            <c:strRef>
              <c:f>Sheet1!$A$91</c:f>
              <c:strCache>
                <c:ptCount val="1"/>
                <c:pt idx="0">
                  <c:v>Web Payment</c:v>
                </c:pt>
              </c:strCache>
            </c:strRef>
          </c:tx>
          <c:spPr>
            <a:solidFill>
              <a:srgbClr val="FF0000"/>
            </a:solidFill>
            <a:ln>
              <a:solidFill>
                <a:srgbClr val="FF0000"/>
              </a:solidFill>
            </a:ln>
            <a:effectLst/>
          </c:spPr>
          <c:invertIfNegative val="0"/>
          <c:cat>
            <c:strRef>
              <c:f>Sheet1!$B$89:$Q$89</c:f>
              <c:strCache>
                <c:ptCount val="16"/>
                <c:pt idx="0">
                  <c:v>&lt;7AM</c:v>
                </c:pt>
                <c:pt idx="1">
                  <c:v>7-8AM</c:v>
                </c:pt>
                <c:pt idx="2">
                  <c:v>8-9AM</c:v>
                </c:pt>
                <c:pt idx="3">
                  <c:v>9-10AM</c:v>
                </c:pt>
                <c:pt idx="4">
                  <c:v>10-11AM</c:v>
                </c:pt>
                <c:pt idx="5">
                  <c:v>11-12Noon</c:v>
                </c:pt>
                <c:pt idx="6">
                  <c:v>12-1PM</c:v>
                </c:pt>
                <c:pt idx="7">
                  <c:v>1-2PM</c:v>
                </c:pt>
                <c:pt idx="8">
                  <c:v>2-3PM</c:v>
                </c:pt>
                <c:pt idx="9">
                  <c:v>3-4PM</c:v>
                </c:pt>
                <c:pt idx="10">
                  <c:v>4-5PM</c:v>
                </c:pt>
                <c:pt idx="11">
                  <c:v>5-6PM</c:v>
                </c:pt>
                <c:pt idx="12">
                  <c:v>6-7PM</c:v>
                </c:pt>
                <c:pt idx="13">
                  <c:v>7-8PM</c:v>
                </c:pt>
                <c:pt idx="14">
                  <c:v>8-9PM</c:v>
                </c:pt>
                <c:pt idx="15">
                  <c:v>&gt;9PM</c:v>
                </c:pt>
              </c:strCache>
            </c:strRef>
          </c:cat>
          <c:val>
            <c:numRef>
              <c:f>Sheet1!$B$91:$Q$91</c:f>
              <c:numCache>
                <c:formatCode>General</c:formatCode>
                <c:ptCount val="16"/>
                <c:pt idx="0">
                  <c:v>4021</c:v>
                </c:pt>
                <c:pt idx="1">
                  <c:v>1949</c:v>
                </c:pt>
                <c:pt idx="2">
                  <c:v>2767</c:v>
                </c:pt>
                <c:pt idx="3">
                  <c:v>3700</c:v>
                </c:pt>
                <c:pt idx="4">
                  <c:v>3521</c:v>
                </c:pt>
                <c:pt idx="5">
                  <c:v>3362</c:v>
                </c:pt>
                <c:pt idx="6">
                  <c:v>3108</c:v>
                </c:pt>
                <c:pt idx="7">
                  <c:v>2785</c:v>
                </c:pt>
                <c:pt idx="8">
                  <c:v>2593</c:v>
                </c:pt>
                <c:pt idx="9">
                  <c:v>2661</c:v>
                </c:pt>
                <c:pt idx="10">
                  <c:v>2629</c:v>
                </c:pt>
                <c:pt idx="11">
                  <c:v>2357</c:v>
                </c:pt>
                <c:pt idx="12">
                  <c:v>1962</c:v>
                </c:pt>
                <c:pt idx="13">
                  <c:v>1895</c:v>
                </c:pt>
                <c:pt idx="14">
                  <c:v>1819</c:v>
                </c:pt>
                <c:pt idx="15">
                  <c:v>4562</c:v>
                </c:pt>
              </c:numCache>
            </c:numRef>
          </c:val>
          <c:extLst>
            <c:ext xmlns:c16="http://schemas.microsoft.com/office/drawing/2014/chart" uri="{C3380CC4-5D6E-409C-BE32-E72D297353CC}">
              <c16:uniqueId val="{00000001-4202-4575-A1FD-6A52557F6C93}"/>
            </c:ext>
          </c:extLst>
        </c:ser>
        <c:ser>
          <c:idx val="2"/>
          <c:order val="2"/>
          <c:tx>
            <c:strRef>
              <c:f>Sheet1!$A$92</c:f>
              <c:strCache>
                <c:ptCount val="1"/>
                <c:pt idx="0">
                  <c:v>Call Center</c:v>
                </c:pt>
              </c:strCache>
            </c:strRef>
          </c:tx>
          <c:spPr>
            <a:solidFill>
              <a:srgbClr val="00B0F0"/>
            </a:solidFill>
            <a:ln>
              <a:noFill/>
            </a:ln>
            <a:effectLst/>
          </c:spPr>
          <c:invertIfNegative val="0"/>
          <c:cat>
            <c:strRef>
              <c:f>Sheet1!$B$89:$Q$89</c:f>
              <c:strCache>
                <c:ptCount val="16"/>
                <c:pt idx="0">
                  <c:v>&lt;7AM</c:v>
                </c:pt>
                <c:pt idx="1">
                  <c:v>7-8AM</c:v>
                </c:pt>
                <c:pt idx="2">
                  <c:v>8-9AM</c:v>
                </c:pt>
                <c:pt idx="3">
                  <c:v>9-10AM</c:v>
                </c:pt>
                <c:pt idx="4">
                  <c:v>10-11AM</c:v>
                </c:pt>
                <c:pt idx="5">
                  <c:v>11-12Noon</c:v>
                </c:pt>
                <c:pt idx="6">
                  <c:v>12-1PM</c:v>
                </c:pt>
                <c:pt idx="7">
                  <c:v>1-2PM</c:v>
                </c:pt>
                <c:pt idx="8">
                  <c:v>2-3PM</c:v>
                </c:pt>
                <c:pt idx="9">
                  <c:v>3-4PM</c:v>
                </c:pt>
                <c:pt idx="10">
                  <c:v>4-5PM</c:v>
                </c:pt>
                <c:pt idx="11">
                  <c:v>5-6PM</c:v>
                </c:pt>
                <c:pt idx="12">
                  <c:v>6-7PM</c:v>
                </c:pt>
                <c:pt idx="13">
                  <c:v>7-8PM</c:v>
                </c:pt>
                <c:pt idx="14">
                  <c:v>8-9PM</c:v>
                </c:pt>
                <c:pt idx="15">
                  <c:v>&gt;9PM</c:v>
                </c:pt>
              </c:strCache>
            </c:strRef>
          </c:cat>
          <c:val>
            <c:numRef>
              <c:f>Sheet1!$B$92:$Q$92</c:f>
              <c:numCache>
                <c:formatCode>General</c:formatCode>
                <c:ptCount val="16"/>
                <c:pt idx="0">
                  <c:v>388</c:v>
                </c:pt>
                <c:pt idx="1">
                  <c:v>206</c:v>
                </c:pt>
                <c:pt idx="2">
                  <c:v>462</c:v>
                </c:pt>
                <c:pt idx="3">
                  <c:v>632</c:v>
                </c:pt>
                <c:pt idx="4">
                  <c:v>610</c:v>
                </c:pt>
                <c:pt idx="5">
                  <c:v>615</c:v>
                </c:pt>
                <c:pt idx="6">
                  <c:v>596</c:v>
                </c:pt>
                <c:pt idx="7">
                  <c:v>645</c:v>
                </c:pt>
                <c:pt idx="8">
                  <c:v>614</c:v>
                </c:pt>
                <c:pt idx="9">
                  <c:v>618</c:v>
                </c:pt>
                <c:pt idx="10">
                  <c:v>660</c:v>
                </c:pt>
                <c:pt idx="11">
                  <c:v>507</c:v>
                </c:pt>
                <c:pt idx="12">
                  <c:v>403</c:v>
                </c:pt>
                <c:pt idx="13">
                  <c:v>335</c:v>
                </c:pt>
                <c:pt idx="14">
                  <c:v>295</c:v>
                </c:pt>
                <c:pt idx="15">
                  <c:v>669</c:v>
                </c:pt>
              </c:numCache>
            </c:numRef>
          </c:val>
          <c:extLst>
            <c:ext xmlns:c16="http://schemas.microsoft.com/office/drawing/2014/chart" uri="{C3380CC4-5D6E-409C-BE32-E72D297353CC}">
              <c16:uniqueId val="{00000002-4202-4575-A1FD-6A52557F6C93}"/>
            </c:ext>
          </c:extLst>
        </c:ser>
        <c:dLbls>
          <c:showLegendKey val="0"/>
          <c:showVal val="0"/>
          <c:showCatName val="0"/>
          <c:showSerName val="0"/>
          <c:showPercent val="0"/>
          <c:showBubbleSize val="0"/>
        </c:dLbls>
        <c:gapWidth val="219"/>
        <c:overlap val="-27"/>
        <c:axId val="593457135"/>
        <c:axId val="593455215"/>
      </c:barChart>
      <c:catAx>
        <c:axId val="593457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455215"/>
        <c:crosses val="autoZero"/>
        <c:auto val="1"/>
        <c:lblAlgn val="ctr"/>
        <c:lblOffset val="100"/>
        <c:noMultiLvlLbl val="0"/>
      </c:catAx>
      <c:valAx>
        <c:axId val="593455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7030A0"/>
                </a:solidFill>
                <a:latin typeface="+mn-lt"/>
                <a:ea typeface="+mn-ea"/>
                <a:cs typeface="+mn-cs"/>
              </a:defRPr>
            </a:pPr>
            <a:endParaRPr lang="en-US"/>
          </a:p>
        </c:txPr>
        <c:crossAx val="5934571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rgbClr val="7030A0"/>
                </a:solidFill>
                <a:latin typeface="+mn-lt"/>
                <a:ea typeface="+mn-ea"/>
                <a:cs typeface="+mn-cs"/>
              </a:defRPr>
            </a:pPr>
            <a:endParaRPr lang="en-US"/>
          </a:p>
        </c:txPr>
      </c:dTable>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accent1">
                    <a:lumMod val="7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accent1">
                    <a:lumMod val="7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accent1">
                    <a:lumMod val="75000"/>
                  </a:schemeClr>
                </a:solidFill>
                <a:latin typeface="+mn-lt"/>
                <a:ea typeface="+mn-ea"/>
                <a:cs typeface="+mn-cs"/>
              </a:defRPr>
            </a:pPr>
            <a:endParaRPr lang="en-US"/>
          </a:p>
        </c:txPr>
      </c:legendEntry>
      <c:layout>
        <c:manualLayout>
          <c:xMode val="edge"/>
          <c:yMode val="edge"/>
          <c:x val="0.6273819023964432"/>
          <c:y val="7.0919517562284359E-2"/>
          <c:w val="0.30599522301828308"/>
          <c:h val="0.2184138185344072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4">
        <a:lumMod val="60000"/>
        <a:lumOff val="40000"/>
      </a:schemeClr>
    </a:solidFill>
    <a:ln w="28575" cap="flat" cmpd="sng" algn="ctr">
      <a:solidFill>
        <a:schemeClr val="accent1"/>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solidFill>
                  <a:srgbClr val="7030A0"/>
                </a:solidFill>
              </a:defRPr>
            </a:pPr>
            <a:r>
              <a:rPr lang="en-US" sz="2800">
                <a:solidFill>
                  <a:srgbClr val="7030A0"/>
                </a:solidFill>
              </a:rPr>
              <a:t>USG 2020-22  Net Gains</a:t>
            </a:r>
          </a:p>
        </c:rich>
      </c:tx>
      <c:layout>
        <c:manualLayout>
          <c:xMode val="edge"/>
          <c:yMode val="edge"/>
          <c:x val="0.59717799823223361"/>
          <c:y val="2.419526160522004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8.7584472636937027E-2"/>
          <c:y val="7.0158135661765056E-2"/>
          <c:w val="0.90027549931151152"/>
          <c:h val="0.81781897631126799"/>
        </c:manualLayout>
      </c:layout>
      <c:bar3DChart>
        <c:barDir val="col"/>
        <c:grouping val="clustered"/>
        <c:varyColors val="0"/>
        <c:ser>
          <c:idx val="0"/>
          <c:order val="0"/>
          <c:tx>
            <c:v>2020</c:v>
          </c:tx>
          <c:spPr>
            <a:solidFill>
              <a:srgbClr val="7030A0"/>
            </a:solidFill>
          </c:spPr>
          <c:invertIfNegative val="0"/>
          <c:cat>
            <c:strRef>
              <c:f>'2020-21 overview'!$L$24:$L$35</c:f>
              <c:strCache>
                <c:ptCount val="12"/>
                <c:pt idx="0">
                  <c:v>Jan</c:v>
                </c:pt>
                <c:pt idx="1">
                  <c:v>Feb</c:v>
                </c:pt>
                <c:pt idx="2">
                  <c:v>Mar</c:v>
                </c:pt>
                <c:pt idx="3">
                  <c:v>Ap</c:v>
                </c:pt>
                <c:pt idx="4">
                  <c:v>May </c:v>
                </c:pt>
                <c:pt idx="5">
                  <c:v>June</c:v>
                </c:pt>
                <c:pt idx="6">
                  <c:v>July</c:v>
                </c:pt>
                <c:pt idx="7">
                  <c:v>Aug</c:v>
                </c:pt>
                <c:pt idx="8">
                  <c:v>Sep</c:v>
                </c:pt>
                <c:pt idx="9">
                  <c:v>Oct</c:v>
                </c:pt>
                <c:pt idx="10">
                  <c:v>Nov</c:v>
                </c:pt>
                <c:pt idx="11">
                  <c:v>Dec</c:v>
                </c:pt>
              </c:strCache>
              <c:extLst/>
            </c:strRef>
          </c:cat>
          <c:val>
            <c:numRef>
              <c:f>'2020-21 overview'!$M$24:$M$35</c:f>
              <c:numCache>
                <c:formatCode>#,##0</c:formatCode>
                <c:ptCount val="12"/>
                <c:pt idx="0">
                  <c:v>22</c:v>
                </c:pt>
                <c:pt idx="1">
                  <c:v>99</c:v>
                </c:pt>
                <c:pt idx="2">
                  <c:v>86</c:v>
                </c:pt>
                <c:pt idx="3">
                  <c:v>95</c:v>
                </c:pt>
                <c:pt idx="4">
                  <c:v>493</c:v>
                </c:pt>
                <c:pt idx="5">
                  <c:v>506</c:v>
                </c:pt>
                <c:pt idx="6">
                  <c:v>500</c:v>
                </c:pt>
                <c:pt idx="7">
                  <c:v>155</c:v>
                </c:pt>
                <c:pt idx="8">
                  <c:v>175</c:v>
                </c:pt>
                <c:pt idx="9">
                  <c:v>279</c:v>
                </c:pt>
                <c:pt idx="10">
                  <c:v>174</c:v>
                </c:pt>
                <c:pt idx="11">
                  <c:v>32</c:v>
                </c:pt>
              </c:numCache>
              <c:extLst/>
            </c:numRef>
          </c:val>
          <c:extLst>
            <c:ext xmlns:c16="http://schemas.microsoft.com/office/drawing/2014/chart" uri="{C3380CC4-5D6E-409C-BE32-E72D297353CC}">
              <c16:uniqueId val="{00000000-D5A0-46D5-ADD8-84E1B5FAAADB}"/>
            </c:ext>
          </c:extLst>
        </c:ser>
        <c:ser>
          <c:idx val="1"/>
          <c:order val="1"/>
          <c:tx>
            <c:v>2021</c:v>
          </c:tx>
          <c:spPr>
            <a:solidFill>
              <a:srgbClr val="00FF99"/>
            </a:solidFill>
          </c:spPr>
          <c:invertIfNegative val="0"/>
          <c:cat>
            <c:strRef>
              <c:f>'2020-21 overview'!$L$24:$L$35</c:f>
              <c:strCache>
                <c:ptCount val="12"/>
                <c:pt idx="0">
                  <c:v>Jan</c:v>
                </c:pt>
                <c:pt idx="1">
                  <c:v>Feb</c:v>
                </c:pt>
                <c:pt idx="2">
                  <c:v>Mar</c:v>
                </c:pt>
                <c:pt idx="3">
                  <c:v>Ap</c:v>
                </c:pt>
                <c:pt idx="4">
                  <c:v>May </c:v>
                </c:pt>
                <c:pt idx="5">
                  <c:v>June</c:v>
                </c:pt>
                <c:pt idx="6">
                  <c:v>July</c:v>
                </c:pt>
                <c:pt idx="7">
                  <c:v>Aug</c:v>
                </c:pt>
                <c:pt idx="8">
                  <c:v>Sep</c:v>
                </c:pt>
                <c:pt idx="9">
                  <c:v>Oct</c:v>
                </c:pt>
                <c:pt idx="10">
                  <c:v>Nov</c:v>
                </c:pt>
                <c:pt idx="11">
                  <c:v>Dec</c:v>
                </c:pt>
              </c:strCache>
              <c:extLst/>
            </c:strRef>
          </c:cat>
          <c:val>
            <c:numRef>
              <c:f>'2020-21 overview'!$N$24:$N$35</c:f>
              <c:numCache>
                <c:formatCode>#,##0</c:formatCode>
                <c:ptCount val="12"/>
                <c:pt idx="0">
                  <c:v>-61</c:v>
                </c:pt>
                <c:pt idx="1">
                  <c:v>163</c:v>
                </c:pt>
                <c:pt idx="2">
                  <c:v>322</c:v>
                </c:pt>
                <c:pt idx="3">
                  <c:v>312</c:v>
                </c:pt>
                <c:pt idx="4">
                  <c:v>522</c:v>
                </c:pt>
                <c:pt idx="5">
                  <c:v>358</c:v>
                </c:pt>
                <c:pt idx="6">
                  <c:v>124</c:v>
                </c:pt>
                <c:pt idx="7">
                  <c:v>117</c:v>
                </c:pt>
                <c:pt idx="8">
                  <c:v>-53</c:v>
                </c:pt>
                <c:pt idx="9">
                  <c:v>-27</c:v>
                </c:pt>
                <c:pt idx="10">
                  <c:v>-131</c:v>
                </c:pt>
                <c:pt idx="11">
                  <c:v>-93</c:v>
                </c:pt>
              </c:numCache>
              <c:extLst/>
            </c:numRef>
          </c:val>
          <c:extLst>
            <c:ext xmlns:c16="http://schemas.microsoft.com/office/drawing/2014/chart" uri="{C3380CC4-5D6E-409C-BE32-E72D297353CC}">
              <c16:uniqueId val="{00000001-D5A0-46D5-ADD8-84E1B5FAAADB}"/>
            </c:ext>
          </c:extLst>
        </c:ser>
        <c:ser>
          <c:idx val="2"/>
          <c:order val="2"/>
          <c:tx>
            <c:v>2022</c:v>
          </c:tx>
          <c:spPr>
            <a:solidFill>
              <a:srgbClr val="FF0000"/>
            </a:solidFill>
          </c:spPr>
          <c:invertIfNegative val="0"/>
          <c:cat>
            <c:strRef>
              <c:f>'2020-21 overview'!$L$24:$L$35</c:f>
              <c:strCache>
                <c:ptCount val="12"/>
                <c:pt idx="0">
                  <c:v>Jan</c:v>
                </c:pt>
                <c:pt idx="1">
                  <c:v>Feb</c:v>
                </c:pt>
                <c:pt idx="2">
                  <c:v>Mar</c:v>
                </c:pt>
                <c:pt idx="3">
                  <c:v>Ap</c:v>
                </c:pt>
                <c:pt idx="4">
                  <c:v>May </c:v>
                </c:pt>
                <c:pt idx="5">
                  <c:v>June</c:v>
                </c:pt>
                <c:pt idx="6">
                  <c:v>July</c:v>
                </c:pt>
                <c:pt idx="7">
                  <c:v>Aug</c:v>
                </c:pt>
                <c:pt idx="8">
                  <c:v>Sep</c:v>
                </c:pt>
                <c:pt idx="9">
                  <c:v>Oct</c:v>
                </c:pt>
                <c:pt idx="10">
                  <c:v>Nov</c:v>
                </c:pt>
                <c:pt idx="11">
                  <c:v>Dec</c:v>
                </c:pt>
              </c:strCache>
              <c:extLst/>
            </c:strRef>
          </c:cat>
          <c:val>
            <c:numRef>
              <c:f>'2020-21 overview'!$O$24:$O$35</c:f>
              <c:numCache>
                <c:formatCode>#,##0</c:formatCode>
                <c:ptCount val="12"/>
                <c:pt idx="0">
                  <c:v>-109</c:v>
                </c:pt>
                <c:pt idx="1">
                  <c:v>-106</c:v>
                </c:pt>
                <c:pt idx="2">
                  <c:v>142</c:v>
                </c:pt>
                <c:pt idx="3">
                  <c:v>302</c:v>
                </c:pt>
                <c:pt idx="4">
                  <c:v>291</c:v>
                </c:pt>
                <c:pt idx="5">
                  <c:v>67</c:v>
                </c:pt>
                <c:pt idx="6">
                  <c:v>303</c:v>
                </c:pt>
                <c:pt idx="7">
                  <c:v>303</c:v>
                </c:pt>
                <c:pt idx="8">
                  <c:v>-182</c:v>
                </c:pt>
                <c:pt idx="9">
                  <c:v>-88</c:v>
                </c:pt>
                <c:pt idx="10">
                  <c:v>-42</c:v>
                </c:pt>
                <c:pt idx="11">
                  <c:v>-159</c:v>
                </c:pt>
              </c:numCache>
              <c:extLst/>
            </c:numRef>
          </c:val>
          <c:extLst>
            <c:ext xmlns:c16="http://schemas.microsoft.com/office/drawing/2014/chart" uri="{C3380CC4-5D6E-409C-BE32-E72D297353CC}">
              <c16:uniqueId val="{00000002-D5A0-46D5-ADD8-84E1B5FAAADB}"/>
            </c:ext>
          </c:extLst>
        </c:ser>
        <c:dLbls>
          <c:showLegendKey val="0"/>
          <c:showVal val="0"/>
          <c:showCatName val="0"/>
          <c:showSerName val="0"/>
          <c:showPercent val="0"/>
          <c:showBubbleSize val="0"/>
        </c:dLbls>
        <c:gapWidth val="150"/>
        <c:shape val="box"/>
        <c:axId val="104789888"/>
        <c:axId val="104791424"/>
        <c:axId val="0"/>
      </c:bar3DChart>
      <c:catAx>
        <c:axId val="104789888"/>
        <c:scaling>
          <c:orientation val="minMax"/>
        </c:scaling>
        <c:delete val="0"/>
        <c:axPos val="b"/>
        <c:numFmt formatCode="General" sourceLinked="0"/>
        <c:majorTickMark val="out"/>
        <c:minorTickMark val="none"/>
        <c:tickLblPos val="nextTo"/>
        <c:crossAx val="104791424"/>
        <c:crosses val="autoZero"/>
        <c:auto val="1"/>
        <c:lblAlgn val="ctr"/>
        <c:lblOffset val="100"/>
        <c:noMultiLvlLbl val="0"/>
      </c:catAx>
      <c:valAx>
        <c:axId val="104791424"/>
        <c:scaling>
          <c:orientation val="minMax"/>
        </c:scaling>
        <c:delete val="0"/>
        <c:axPos val="l"/>
        <c:majorGridlines/>
        <c:numFmt formatCode="#,##0" sourceLinked="1"/>
        <c:majorTickMark val="out"/>
        <c:minorTickMark val="none"/>
        <c:tickLblPos val="nextTo"/>
        <c:txPr>
          <a:bodyPr/>
          <a:lstStyle/>
          <a:p>
            <a:pPr>
              <a:defRPr sz="1800" b="1">
                <a:solidFill>
                  <a:srgbClr val="7030A0"/>
                </a:solidFill>
              </a:defRPr>
            </a:pPr>
            <a:endParaRPr lang="en-US"/>
          </a:p>
        </c:txPr>
        <c:crossAx val="104789888"/>
        <c:crosses val="autoZero"/>
        <c:crossBetween val="between"/>
      </c:valAx>
      <c:dTable>
        <c:showHorzBorder val="1"/>
        <c:showVertBorder val="1"/>
        <c:showOutline val="1"/>
        <c:showKeys val="0"/>
        <c:txPr>
          <a:bodyPr/>
          <a:lstStyle/>
          <a:p>
            <a:pPr rtl="0">
              <a:defRPr sz="2000" b="1">
                <a:solidFill>
                  <a:srgbClr val="7030A0"/>
                </a:solidFill>
              </a:defRPr>
            </a:pPr>
            <a:endParaRPr lang="en-US"/>
          </a:p>
        </c:txPr>
      </c:dTable>
      <c:spPr>
        <a:solidFill>
          <a:srgbClr val="E7D6F2"/>
        </a:solidFill>
      </c:spPr>
    </c:plotArea>
    <c:legend>
      <c:legendPos val="t"/>
      <c:layout>
        <c:manualLayout>
          <c:xMode val="edge"/>
          <c:yMode val="edge"/>
          <c:x val="0.63780774054673617"/>
          <c:y val="0.22247213072220828"/>
          <c:w val="0.33023490392342297"/>
          <c:h val="6.1065309309181047E-2"/>
        </c:manualLayout>
      </c:layout>
      <c:overlay val="0"/>
      <c:txPr>
        <a:bodyPr/>
        <a:lstStyle/>
        <a:p>
          <a:pPr>
            <a:defRPr sz="2000" b="1">
              <a:solidFill>
                <a:srgbClr val="7030A0"/>
              </a:solidFill>
            </a:defRPr>
          </a:pPr>
          <a:endParaRPr lang="en-US"/>
        </a:p>
      </c:txPr>
    </c:legend>
    <c:plotVisOnly val="1"/>
    <c:dispBlanksAs val="gap"/>
    <c:showDLblsOverMax val="0"/>
  </c:chart>
  <c:spPr>
    <a:solidFill>
      <a:srgbClr val="E7D6F2"/>
    </a:solidFill>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F51A9-6AEC-4D75-B17B-14DD60A6C6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85BFC8-05F4-47A6-A86A-23B423A40589}">
      <dgm:prSet phldrT="[Text]" custT="1"/>
      <dgm:spPr/>
      <dgm:t>
        <a:bodyPr/>
        <a:lstStyle/>
        <a:p>
          <a:r>
            <a:rPr lang="en-US" sz="2400" dirty="0"/>
            <a:t>1- Same Store Sales Increase</a:t>
          </a:r>
        </a:p>
      </dgm:t>
    </dgm:pt>
    <dgm:pt modelId="{9C854E83-20AB-4C6F-9BF2-E13B6AC55866}" type="parTrans" cxnId="{DE3FF935-8132-4489-BD23-50A763642323}">
      <dgm:prSet/>
      <dgm:spPr/>
      <dgm:t>
        <a:bodyPr/>
        <a:lstStyle/>
        <a:p>
          <a:endParaRPr lang="en-US"/>
        </a:p>
      </dgm:t>
    </dgm:pt>
    <dgm:pt modelId="{98EEDC98-279C-4CCC-AC17-5666C9A6C278}" type="sibTrans" cxnId="{DE3FF935-8132-4489-BD23-50A763642323}">
      <dgm:prSet/>
      <dgm:spPr/>
      <dgm:t>
        <a:bodyPr/>
        <a:lstStyle/>
        <a:p>
          <a:endParaRPr lang="en-US"/>
        </a:p>
      </dgm:t>
    </dgm:pt>
    <dgm:pt modelId="{7500A7D1-FB59-445B-BF7D-88E9522BD839}">
      <dgm:prSet phldrT="[Text]" custT="1"/>
      <dgm:spPr/>
      <dgm:t>
        <a:bodyPr/>
        <a:lstStyle/>
        <a:p>
          <a:r>
            <a:rPr lang="en-US" sz="2400" dirty="0"/>
            <a:t>2-NOI Increase</a:t>
          </a:r>
        </a:p>
      </dgm:t>
    </dgm:pt>
    <dgm:pt modelId="{B41EEACB-EEB1-49E2-AC00-FCF4B4742602}" type="parTrans" cxnId="{B983835D-FB3A-439A-BCD9-A3F477E1A68E}">
      <dgm:prSet/>
      <dgm:spPr/>
      <dgm:t>
        <a:bodyPr/>
        <a:lstStyle/>
        <a:p>
          <a:endParaRPr lang="en-US"/>
        </a:p>
      </dgm:t>
    </dgm:pt>
    <dgm:pt modelId="{2355F677-DC7A-4941-AA39-49ED64B13AE7}" type="sibTrans" cxnId="{B983835D-FB3A-439A-BCD9-A3F477E1A68E}">
      <dgm:prSet/>
      <dgm:spPr/>
      <dgm:t>
        <a:bodyPr/>
        <a:lstStyle/>
        <a:p>
          <a:endParaRPr lang="en-US"/>
        </a:p>
      </dgm:t>
    </dgm:pt>
    <dgm:pt modelId="{F2A03E7D-D0F0-4580-AE5F-BC91370D26BD}">
      <dgm:prSet phldrT="[Text]" custT="1"/>
      <dgm:spPr/>
      <dgm:t>
        <a:bodyPr/>
        <a:lstStyle/>
        <a:p>
          <a:r>
            <a:rPr lang="en-US" sz="2400" dirty="0"/>
            <a:t>3-Gross Potential &amp; Street Rates</a:t>
          </a:r>
        </a:p>
      </dgm:t>
    </dgm:pt>
    <dgm:pt modelId="{6CE9C305-6E0F-4DCF-8813-03E54B066C4C}" type="parTrans" cxnId="{430D60C2-074D-4E15-BD3D-32E78D5B9220}">
      <dgm:prSet/>
      <dgm:spPr/>
      <dgm:t>
        <a:bodyPr/>
        <a:lstStyle/>
        <a:p>
          <a:endParaRPr lang="en-US"/>
        </a:p>
      </dgm:t>
    </dgm:pt>
    <dgm:pt modelId="{2A191B40-1EEE-4599-8FC7-740368F54861}" type="sibTrans" cxnId="{430D60C2-074D-4E15-BD3D-32E78D5B9220}">
      <dgm:prSet/>
      <dgm:spPr/>
      <dgm:t>
        <a:bodyPr/>
        <a:lstStyle/>
        <a:p>
          <a:endParaRPr lang="en-US"/>
        </a:p>
      </dgm:t>
    </dgm:pt>
    <dgm:pt modelId="{A309494E-186B-4935-ADB6-2BC27FAB3B0A}">
      <dgm:prSet phldrT="[Text]" custT="1"/>
      <dgm:spPr/>
      <dgm:t>
        <a:bodyPr/>
        <a:lstStyle/>
        <a:p>
          <a:r>
            <a:rPr lang="en-US" sz="2400" dirty="0"/>
            <a:t>10-Economic Occupancy &amp; Customer Rates</a:t>
          </a:r>
        </a:p>
      </dgm:t>
    </dgm:pt>
    <dgm:pt modelId="{6366204E-1BAA-4AF8-91FA-B441A96BDE86}" type="parTrans" cxnId="{0A2F67E0-ED35-47D1-8BA8-7033F10A7670}">
      <dgm:prSet/>
      <dgm:spPr/>
      <dgm:t>
        <a:bodyPr/>
        <a:lstStyle/>
        <a:p>
          <a:endParaRPr lang="en-US"/>
        </a:p>
      </dgm:t>
    </dgm:pt>
    <dgm:pt modelId="{FA3B132F-77DF-4DAB-9860-4751EC0D6359}" type="sibTrans" cxnId="{0A2F67E0-ED35-47D1-8BA8-7033F10A7670}">
      <dgm:prSet/>
      <dgm:spPr/>
      <dgm:t>
        <a:bodyPr/>
        <a:lstStyle/>
        <a:p>
          <a:endParaRPr lang="en-US"/>
        </a:p>
      </dgm:t>
    </dgm:pt>
    <dgm:pt modelId="{10E6C589-AB4E-492F-B371-CC0F980F72F3}">
      <dgm:prSet phldrT="[Text]"/>
      <dgm:spPr/>
      <dgm:t>
        <a:bodyPr/>
        <a:lstStyle/>
        <a:p>
          <a:r>
            <a:rPr lang="en-US" dirty="0"/>
            <a:t>6-Discount %</a:t>
          </a:r>
        </a:p>
      </dgm:t>
    </dgm:pt>
    <dgm:pt modelId="{23CF7023-403C-49A4-A33D-BF152C32401E}" type="parTrans" cxnId="{08331A37-B42D-4CB1-A450-C83FC0989D82}">
      <dgm:prSet/>
      <dgm:spPr/>
      <dgm:t>
        <a:bodyPr/>
        <a:lstStyle/>
        <a:p>
          <a:endParaRPr lang="en-US"/>
        </a:p>
      </dgm:t>
    </dgm:pt>
    <dgm:pt modelId="{1E386607-EB3C-4736-805B-CB5B9FF819E4}" type="sibTrans" cxnId="{08331A37-B42D-4CB1-A450-C83FC0989D82}">
      <dgm:prSet/>
      <dgm:spPr/>
      <dgm:t>
        <a:bodyPr/>
        <a:lstStyle/>
        <a:p>
          <a:endParaRPr lang="en-US"/>
        </a:p>
      </dgm:t>
    </dgm:pt>
    <dgm:pt modelId="{5FE96288-9316-4D2D-89FF-8A9015C1557B}">
      <dgm:prSet phldrT="[Text]"/>
      <dgm:spPr/>
      <dgm:t>
        <a:bodyPr/>
        <a:lstStyle/>
        <a:p>
          <a:r>
            <a:rPr lang="en-US" dirty="0"/>
            <a:t>5-Box Sales Per Lease</a:t>
          </a:r>
        </a:p>
      </dgm:t>
    </dgm:pt>
    <dgm:pt modelId="{7A610000-847B-404C-ACA9-B5A089EEC54B}" type="parTrans" cxnId="{D42789F9-C75A-487F-B5BA-FF0AA8B6DCF4}">
      <dgm:prSet/>
      <dgm:spPr/>
      <dgm:t>
        <a:bodyPr/>
        <a:lstStyle/>
        <a:p>
          <a:endParaRPr lang="en-US"/>
        </a:p>
      </dgm:t>
    </dgm:pt>
    <dgm:pt modelId="{53496690-268F-4E7B-9C8B-A6A31954BA05}" type="sibTrans" cxnId="{D42789F9-C75A-487F-B5BA-FF0AA8B6DCF4}">
      <dgm:prSet/>
      <dgm:spPr/>
      <dgm:t>
        <a:bodyPr/>
        <a:lstStyle/>
        <a:p>
          <a:endParaRPr lang="en-US"/>
        </a:p>
      </dgm:t>
    </dgm:pt>
    <dgm:pt modelId="{5AFDB27C-66F5-486F-BCD8-30AF0C0B9813}">
      <dgm:prSet phldrT="[Text]"/>
      <dgm:spPr/>
      <dgm:t>
        <a:bodyPr/>
        <a:lstStyle/>
        <a:p>
          <a:r>
            <a:rPr lang="en-US" dirty="0"/>
            <a:t>4-Insurance Sales</a:t>
          </a:r>
        </a:p>
      </dgm:t>
    </dgm:pt>
    <dgm:pt modelId="{91B9F41E-1CD7-4C18-8CDB-4239F5118043}" type="parTrans" cxnId="{718236CB-BBE7-469B-B06E-97D83FD806FB}">
      <dgm:prSet/>
      <dgm:spPr/>
      <dgm:t>
        <a:bodyPr/>
        <a:lstStyle/>
        <a:p>
          <a:endParaRPr lang="en-US"/>
        </a:p>
      </dgm:t>
    </dgm:pt>
    <dgm:pt modelId="{2A1BA812-819A-48DA-A4C9-F7EED9D1486D}" type="sibTrans" cxnId="{718236CB-BBE7-469B-B06E-97D83FD806FB}">
      <dgm:prSet/>
      <dgm:spPr/>
      <dgm:t>
        <a:bodyPr/>
        <a:lstStyle/>
        <a:p>
          <a:endParaRPr lang="en-US"/>
        </a:p>
      </dgm:t>
    </dgm:pt>
    <dgm:pt modelId="{BF447822-1C72-440B-BF22-8A499486280F}">
      <dgm:prSet phldrT="[Text]"/>
      <dgm:spPr/>
      <dgm:t>
        <a:bodyPr/>
        <a:lstStyle/>
        <a:p>
          <a:r>
            <a:rPr lang="en-US" dirty="0"/>
            <a:t>7-Fees Waived %</a:t>
          </a:r>
        </a:p>
      </dgm:t>
    </dgm:pt>
    <dgm:pt modelId="{4E9EC35D-291E-41D8-92CA-B2D410563A05}" type="parTrans" cxnId="{F971361E-554F-49C2-B896-8E291EE6CE9D}">
      <dgm:prSet/>
      <dgm:spPr/>
      <dgm:t>
        <a:bodyPr/>
        <a:lstStyle/>
        <a:p>
          <a:endParaRPr lang="en-US"/>
        </a:p>
      </dgm:t>
    </dgm:pt>
    <dgm:pt modelId="{46F58477-B431-4E8A-8457-111966CB04CB}" type="sibTrans" cxnId="{F971361E-554F-49C2-B896-8E291EE6CE9D}">
      <dgm:prSet/>
      <dgm:spPr/>
      <dgm:t>
        <a:bodyPr/>
        <a:lstStyle/>
        <a:p>
          <a:endParaRPr lang="en-US"/>
        </a:p>
      </dgm:t>
    </dgm:pt>
    <dgm:pt modelId="{8D38E95E-1514-4038-AFFD-DD74D46A0042}">
      <dgm:prSet phldrT="[Text]"/>
      <dgm:spPr/>
      <dgm:t>
        <a:bodyPr/>
        <a:lstStyle/>
        <a:p>
          <a:r>
            <a:rPr lang="en-US" dirty="0"/>
            <a:t>8-Delinquent %</a:t>
          </a:r>
        </a:p>
      </dgm:t>
    </dgm:pt>
    <dgm:pt modelId="{0566EA00-84E4-430E-A21B-B0C068061513}" type="parTrans" cxnId="{FEC1EC92-D0D8-49C0-BF0F-BDF6A0DB3217}">
      <dgm:prSet/>
      <dgm:spPr/>
      <dgm:t>
        <a:bodyPr/>
        <a:lstStyle/>
        <a:p>
          <a:endParaRPr lang="en-US"/>
        </a:p>
      </dgm:t>
    </dgm:pt>
    <dgm:pt modelId="{979E0CF2-C219-49E5-83FF-10AC8DCFF40A}" type="sibTrans" cxnId="{FEC1EC92-D0D8-49C0-BF0F-BDF6A0DB3217}">
      <dgm:prSet/>
      <dgm:spPr/>
      <dgm:t>
        <a:bodyPr/>
        <a:lstStyle/>
        <a:p>
          <a:endParaRPr lang="en-US"/>
        </a:p>
      </dgm:t>
    </dgm:pt>
    <dgm:pt modelId="{C7FC1B60-E4F2-4124-B65E-CD3ABBE11F36}">
      <dgm:prSet phldrT="[Text]"/>
      <dgm:spPr/>
      <dgm:t>
        <a:bodyPr/>
        <a:lstStyle/>
        <a:p>
          <a:r>
            <a:rPr lang="en-US" dirty="0"/>
            <a:t>9-Expense %</a:t>
          </a:r>
        </a:p>
      </dgm:t>
    </dgm:pt>
    <dgm:pt modelId="{476413D0-23E8-45E5-AB6F-3C0B156101D4}" type="parTrans" cxnId="{821E295E-8303-4958-A29E-C4B20C158626}">
      <dgm:prSet/>
      <dgm:spPr/>
      <dgm:t>
        <a:bodyPr/>
        <a:lstStyle/>
        <a:p>
          <a:endParaRPr lang="en-US"/>
        </a:p>
      </dgm:t>
    </dgm:pt>
    <dgm:pt modelId="{6993FD1F-29D8-441B-A81B-CEBD27974518}" type="sibTrans" cxnId="{821E295E-8303-4958-A29E-C4B20C158626}">
      <dgm:prSet/>
      <dgm:spPr/>
      <dgm:t>
        <a:bodyPr/>
        <a:lstStyle/>
        <a:p>
          <a:endParaRPr lang="en-US"/>
        </a:p>
      </dgm:t>
    </dgm:pt>
    <dgm:pt modelId="{0B3B64A8-7337-4124-BEA1-93473245E233}" type="pres">
      <dgm:prSet presAssocID="{A7CF51A9-6AEC-4D75-B17B-14DD60A6C62A}" presName="diagram" presStyleCnt="0">
        <dgm:presLayoutVars>
          <dgm:dir/>
          <dgm:resizeHandles val="exact"/>
        </dgm:presLayoutVars>
      </dgm:prSet>
      <dgm:spPr/>
    </dgm:pt>
    <dgm:pt modelId="{AB3DEC6C-1E60-459E-8C45-C2FD1DDABE77}" type="pres">
      <dgm:prSet presAssocID="{2985BFC8-05F4-47A6-A86A-23B423A40589}" presName="node" presStyleLbl="node1" presStyleIdx="0" presStyleCnt="10">
        <dgm:presLayoutVars>
          <dgm:bulletEnabled val="1"/>
        </dgm:presLayoutVars>
      </dgm:prSet>
      <dgm:spPr/>
    </dgm:pt>
    <dgm:pt modelId="{6BD74300-CD7F-49D7-9C32-61D6EFC66DB9}" type="pres">
      <dgm:prSet presAssocID="{98EEDC98-279C-4CCC-AC17-5666C9A6C278}" presName="sibTrans" presStyleCnt="0"/>
      <dgm:spPr/>
    </dgm:pt>
    <dgm:pt modelId="{211F0E69-8FAB-48A8-8658-AC00F03A9129}" type="pres">
      <dgm:prSet presAssocID="{7500A7D1-FB59-445B-BF7D-88E9522BD839}" presName="node" presStyleLbl="node1" presStyleIdx="1" presStyleCnt="10">
        <dgm:presLayoutVars>
          <dgm:bulletEnabled val="1"/>
        </dgm:presLayoutVars>
      </dgm:prSet>
      <dgm:spPr/>
    </dgm:pt>
    <dgm:pt modelId="{1745B9BA-78D9-492B-B530-CEB2783276AF}" type="pres">
      <dgm:prSet presAssocID="{2355F677-DC7A-4941-AA39-49ED64B13AE7}" presName="sibTrans" presStyleCnt="0"/>
      <dgm:spPr/>
    </dgm:pt>
    <dgm:pt modelId="{D5D90D9B-5BC4-4E76-9A50-1E2A5005AAF6}" type="pres">
      <dgm:prSet presAssocID="{F2A03E7D-D0F0-4580-AE5F-BC91370D26BD}" presName="node" presStyleLbl="node1" presStyleIdx="2" presStyleCnt="10">
        <dgm:presLayoutVars>
          <dgm:bulletEnabled val="1"/>
        </dgm:presLayoutVars>
      </dgm:prSet>
      <dgm:spPr/>
    </dgm:pt>
    <dgm:pt modelId="{84E18DC8-8C98-42EA-B630-C564CD97E5D5}" type="pres">
      <dgm:prSet presAssocID="{2A191B40-1EEE-4599-8FC7-740368F54861}" presName="sibTrans" presStyleCnt="0"/>
      <dgm:spPr/>
    </dgm:pt>
    <dgm:pt modelId="{7D4855E8-B42B-4675-9660-8CD166EF7ADD}" type="pres">
      <dgm:prSet presAssocID="{A309494E-186B-4935-ADB6-2BC27FAB3B0A}" presName="node" presStyleLbl="node1" presStyleIdx="3" presStyleCnt="10" custScaleY="127556" custLinFactX="10933" custLinFactY="100000" custLinFactNeighborX="100000" custLinFactNeighborY="161222">
        <dgm:presLayoutVars>
          <dgm:bulletEnabled val="1"/>
        </dgm:presLayoutVars>
      </dgm:prSet>
      <dgm:spPr/>
    </dgm:pt>
    <dgm:pt modelId="{D0ED48F2-9694-4A9B-94BB-0947A72E3A61}" type="pres">
      <dgm:prSet presAssocID="{FA3B132F-77DF-4DAB-9860-4751EC0D6359}" presName="sibTrans" presStyleCnt="0"/>
      <dgm:spPr/>
    </dgm:pt>
    <dgm:pt modelId="{449D8BD5-DB6A-431B-8EC3-A9393A37740D}" type="pres">
      <dgm:prSet presAssocID="{10E6C589-AB4E-492F-B371-CC0F980F72F3}" presName="node" presStyleLbl="node1" presStyleIdx="4" presStyleCnt="10" custLinFactX="10000" custLinFactNeighborX="100000" custLinFactNeighborY="-1889">
        <dgm:presLayoutVars>
          <dgm:bulletEnabled val="1"/>
        </dgm:presLayoutVars>
      </dgm:prSet>
      <dgm:spPr/>
    </dgm:pt>
    <dgm:pt modelId="{E81E931D-51A5-4C70-A8E2-AAF953347FFE}" type="pres">
      <dgm:prSet presAssocID="{1E386607-EB3C-4736-805B-CB5B9FF819E4}" presName="sibTrans" presStyleCnt="0"/>
      <dgm:spPr/>
    </dgm:pt>
    <dgm:pt modelId="{98B19C43-CA32-496D-9A95-4E42ED691C89}" type="pres">
      <dgm:prSet presAssocID="{5FE96288-9316-4D2D-89FF-8A9015C1557B}" presName="node" presStyleLbl="node1" presStyleIdx="5" presStyleCnt="10" custLinFactX="-9067" custLinFactNeighborX="-100000" custLinFactNeighborY="-1889">
        <dgm:presLayoutVars>
          <dgm:bulletEnabled val="1"/>
        </dgm:presLayoutVars>
      </dgm:prSet>
      <dgm:spPr/>
    </dgm:pt>
    <dgm:pt modelId="{347AC02C-6CBE-4746-885D-33E65570CD01}" type="pres">
      <dgm:prSet presAssocID="{53496690-268F-4E7B-9C8B-A6A31954BA05}" presName="sibTrans" presStyleCnt="0"/>
      <dgm:spPr/>
    </dgm:pt>
    <dgm:pt modelId="{D20D3E9C-5966-4C5A-8DE2-4ED36A194E5A}" type="pres">
      <dgm:prSet presAssocID="{5AFDB27C-66F5-486F-BCD8-30AF0C0B9813}" presName="node" presStyleLbl="node1" presStyleIdx="6" presStyleCnt="10" custLinFactY="-32334" custLinFactNeighborY="-100000">
        <dgm:presLayoutVars>
          <dgm:bulletEnabled val="1"/>
        </dgm:presLayoutVars>
      </dgm:prSet>
      <dgm:spPr/>
    </dgm:pt>
    <dgm:pt modelId="{1DE3EBB9-FFBC-4D3F-8D4A-8F361E18D9C7}" type="pres">
      <dgm:prSet presAssocID="{2A1BA812-819A-48DA-A4C9-F7EED9D1486D}" presName="sibTrans" presStyleCnt="0"/>
      <dgm:spPr/>
    </dgm:pt>
    <dgm:pt modelId="{640F4C7B-FDF5-46D1-8D1F-4C1F4113DD82}" type="pres">
      <dgm:prSet presAssocID="{BF447822-1C72-440B-BF22-8A499486280F}" presName="node" presStyleLbl="node1" presStyleIdx="7" presStyleCnt="10" custLinFactX="-10000" custLinFactNeighborX="-100000" custLinFactNeighborY="1965">
        <dgm:presLayoutVars>
          <dgm:bulletEnabled val="1"/>
        </dgm:presLayoutVars>
      </dgm:prSet>
      <dgm:spPr/>
    </dgm:pt>
    <dgm:pt modelId="{0AADA305-AFA8-4CAC-A1B4-C140590AB31E}" type="pres">
      <dgm:prSet presAssocID="{46F58477-B431-4E8A-8457-111966CB04CB}" presName="sibTrans" presStyleCnt="0"/>
      <dgm:spPr/>
    </dgm:pt>
    <dgm:pt modelId="{0B25B888-F5A0-4139-98D9-57822762845B}" type="pres">
      <dgm:prSet presAssocID="{8D38E95E-1514-4038-AFFD-DD74D46A0042}" presName="node" presStyleLbl="node1" presStyleIdx="8" presStyleCnt="10" custLinFactX="-9067" custLinFactNeighborX="-100000" custLinFactNeighborY="1965">
        <dgm:presLayoutVars>
          <dgm:bulletEnabled val="1"/>
        </dgm:presLayoutVars>
      </dgm:prSet>
      <dgm:spPr/>
    </dgm:pt>
    <dgm:pt modelId="{C1FE0E86-3750-4813-B91D-6D25CB7013BE}" type="pres">
      <dgm:prSet presAssocID="{979E0CF2-C219-49E5-83FF-10AC8DCFF40A}" presName="sibTrans" presStyleCnt="0"/>
      <dgm:spPr/>
    </dgm:pt>
    <dgm:pt modelId="{6AB9FD78-87EF-44CD-B9CD-FFA69D21F3B7}" type="pres">
      <dgm:prSet presAssocID="{C7FC1B60-E4F2-4124-B65E-CD3ABBE11F36}" presName="node" presStyleLbl="node1" presStyleIdx="9" presStyleCnt="10" custLinFactX="10000" custLinFactY="-14702" custLinFactNeighborX="100000" custLinFactNeighborY="-100000">
        <dgm:presLayoutVars>
          <dgm:bulletEnabled val="1"/>
        </dgm:presLayoutVars>
      </dgm:prSet>
      <dgm:spPr/>
    </dgm:pt>
  </dgm:ptLst>
  <dgm:cxnLst>
    <dgm:cxn modelId="{B2A0CC05-484D-4021-AAFB-1E1894974673}" type="presOf" srcId="{F2A03E7D-D0F0-4580-AE5F-BC91370D26BD}" destId="{D5D90D9B-5BC4-4E76-9A50-1E2A5005AAF6}" srcOrd="0" destOrd="0" presId="urn:microsoft.com/office/officeart/2005/8/layout/default"/>
    <dgm:cxn modelId="{F971361E-554F-49C2-B896-8E291EE6CE9D}" srcId="{A7CF51A9-6AEC-4D75-B17B-14DD60A6C62A}" destId="{BF447822-1C72-440B-BF22-8A499486280F}" srcOrd="7" destOrd="0" parTransId="{4E9EC35D-291E-41D8-92CA-B2D410563A05}" sibTransId="{46F58477-B431-4E8A-8457-111966CB04CB}"/>
    <dgm:cxn modelId="{D5E70E28-5440-4CA4-BF46-C9F291A078C6}" type="presOf" srcId="{A309494E-186B-4935-ADB6-2BC27FAB3B0A}" destId="{7D4855E8-B42B-4675-9660-8CD166EF7ADD}" srcOrd="0" destOrd="0" presId="urn:microsoft.com/office/officeart/2005/8/layout/default"/>
    <dgm:cxn modelId="{75946E34-BEBA-4A0D-9CE6-5E93E7F120E5}" type="presOf" srcId="{2985BFC8-05F4-47A6-A86A-23B423A40589}" destId="{AB3DEC6C-1E60-459E-8C45-C2FD1DDABE77}" srcOrd="0" destOrd="0" presId="urn:microsoft.com/office/officeart/2005/8/layout/default"/>
    <dgm:cxn modelId="{DE3FF935-8132-4489-BD23-50A763642323}" srcId="{A7CF51A9-6AEC-4D75-B17B-14DD60A6C62A}" destId="{2985BFC8-05F4-47A6-A86A-23B423A40589}" srcOrd="0" destOrd="0" parTransId="{9C854E83-20AB-4C6F-9BF2-E13B6AC55866}" sibTransId="{98EEDC98-279C-4CCC-AC17-5666C9A6C278}"/>
    <dgm:cxn modelId="{08331A37-B42D-4CB1-A450-C83FC0989D82}" srcId="{A7CF51A9-6AEC-4D75-B17B-14DD60A6C62A}" destId="{10E6C589-AB4E-492F-B371-CC0F980F72F3}" srcOrd="4" destOrd="0" parTransId="{23CF7023-403C-49A4-A33D-BF152C32401E}" sibTransId="{1E386607-EB3C-4736-805B-CB5B9FF819E4}"/>
    <dgm:cxn modelId="{BF92523E-AD8B-49D7-8E23-2BEC4CAE591B}" type="presOf" srcId="{A7CF51A9-6AEC-4D75-B17B-14DD60A6C62A}" destId="{0B3B64A8-7337-4124-BEA1-93473245E233}" srcOrd="0" destOrd="0" presId="urn:microsoft.com/office/officeart/2005/8/layout/default"/>
    <dgm:cxn modelId="{B983835D-FB3A-439A-BCD9-A3F477E1A68E}" srcId="{A7CF51A9-6AEC-4D75-B17B-14DD60A6C62A}" destId="{7500A7D1-FB59-445B-BF7D-88E9522BD839}" srcOrd="1" destOrd="0" parTransId="{B41EEACB-EEB1-49E2-AC00-FCF4B4742602}" sibTransId="{2355F677-DC7A-4941-AA39-49ED64B13AE7}"/>
    <dgm:cxn modelId="{821E295E-8303-4958-A29E-C4B20C158626}" srcId="{A7CF51A9-6AEC-4D75-B17B-14DD60A6C62A}" destId="{C7FC1B60-E4F2-4124-B65E-CD3ABBE11F36}" srcOrd="9" destOrd="0" parTransId="{476413D0-23E8-45E5-AB6F-3C0B156101D4}" sibTransId="{6993FD1F-29D8-441B-A81B-CEBD27974518}"/>
    <dgm:cxn modelId="{D0C08946-3574-4080-9F9B-148B9D70DB7B}" type="presOf" srcId="{7500A7D1-FB59-445B-BF7D-88E9522BD839}" destId="{211F0E69-8FAB-48A8-8658-AC00F03A9129}" srcOrd="0" destOrd="0" presId="urn:microsoft.com/office/officeart/2005/8/layout/default"/>
    <dgm:cxn modelId="{A6564A74-C30F-49CE-BA77-5480E14E60EE}" type="presOf" srcId="{5FE96288-9316-4D2D-89FF-8A9015C1557B}" destId="{98B19C43-CA32-496D-9A95-4E42ED691C89}" srcOrd="0" destOrd="0" presId="urn:microsoft.com/office/officeart/2005/8/layout/default"/>
    <dgm:cxn modelId="{FEC1EC92-D0D8-49C0-BF0F-BDF6A0DB3217}" srcId="{A7CF51A9-6AEC-4D75-B17B-14DD60A6C62A}" destId="{8D38E95E-1514-4038-AFFD-DD74D46A0042}" srcOrd="8" destOrd="0" parTransId="{0566EA00-84E4-430E-A21B-B0C068061513}" sibTransId="{979E0CF2-C219-49E5-83FF-10AC8DCFF40A}"/>
    <dgm:cxn modelId="{CB9975AA-63F6-4F5A-8C87-F1E10CC18C07}" type="presOf" srcId="{C7FC1B60-E4F2-4124-B65E-CD3ABBE11F36}" destId="{6AB9FD78-87EF-44CD-B9CD-FFA69D21F3B7}" srcOrd="0" destOrd="0" presId="urn:microsoft.com/office/officeart/2005/8/layout/default"/>
    <dgm:cxn modelId="{430D60C2-074D-4E15-BD3D-32E78D5B9220}" srcId="{A7CF51A9-6AEC-4D75-B17B-14DD60A6C62A}" destId="{F2A03E7D-D0F0-4580-AE5F-BC91370D26BD}" srcOrd="2" destOrd="0" parTransId="{6CE9C305-6E0F-4DCF-8813-03E54B066C4C}" sibTransId="{2A191B40-1EEE-4599-8FC7-740368F54861}"/>
    <dgm:cxn modelId="{6F4968C4-89E0-44CC-A9D5-5844C5FA9B60}" type="presOf" srcId="{BF447822-1C72-440B-BF22-8A499486280F}" destId="{640F4C7B-FDF5-46D1-8D1F-4C1F4113DD82}" srcOrd="0" destOrd="0" presId="urn:microsoft.com/office/officeart/2005/8/layout/default"/>
    <dgm:cxn modelId="{FEC1BBC8-C3E8-4B8F-899C-F3FCE451EBDA}" type="presOf" srcId="{5AFDB27C-66F5-486F-BCD8-30AF0C0B9813}" destId="{D20D3E9C-5966-4C5A-8DE2-4ED36A194E5A}" srcOrd="0" destOrd="0" presId="urn:microsoft.com/office/officeart/2005/8/layout/default"/>
    <dgm:cxn modelId="{718236CB-BBE7-469B-B06E-97D83FD806FB}" srcId="{A7CF51A9-6AEC-4D75-B17B-14DD60A6C62A}" destId="{5AFDB27C-66F5-486F-BCD8-30AF0C0B9813}" srcOrd="6" destOrd="0" parTransId="{91B9F41E-1CD7-4C18-8CDB-4239F5118043}" sibTransId="{2A1BA812-819A-48DA-A4C9-F7EED9D1486D}"/>
    <dgm:cxn modelId="{0A2F67E0-ED35-47D1-8BA8-7033F10A7670}" srcId="{A7CF51A9-6AEC-4D75-B17B-14DD60A6C62A}" destId="{A309494E-186B-4935-ADB6-2BC27FAB3B0A}" srcOrd="3" destOrd="0" parTransId="{6366204E-1BAA-4AF8-91FA-B441A96BDE86}" sibTransId="{FA3B132F-77DF-4DAB-9860-4751EC0D6359}"/>
    <dgm:cxn modelId="{0779FCF5-2BD3-4A5B-9387-551FE5957E14}" type="presOf" srcId="{10E6C589-AB4E-492F-B371-CC0F980F72F3}" destId="{449D8BD5-DB6A-431B-8EC3-A9393A37740D}" srcOrd="0" destOrd="0" presId="urn:microsoft.com/office/officeart/2005/8/layout/default"/>
    <dgm:cxn modelId="{A2F944F7-A19D-43F7-9E12-4EC6555357D6}" type="presOf" srcId="{8D38E95E-1514-4038-AFFD-DD74D46A0042}" destId="{0B25B888-F5A0-4139-98D9-57822762845B}" srcOrd="0" destOrd="0" presId="urn:microsoft.com/office/officeart/2005/8/layout/default"/>
    <dgm:cxn modelId="{D42789F9-C75A-487F-B5BA-FF0AA8B6DCF4}" srcId="{A7CF51A9-6AEC-4D75-B17B-14DD60A6C62A}" destId="{5FE96288-9316-4D2D-89FF-8A9015C1557B}" srcOrd="5" destOrd="0" parTransId="{7A610000-847B-404C-ACA9-B5A089EEC54B}" sibTransId="{53496690-268F-4E7B-9C8B-A6A31954BA05}"/>
    <dgm:cxn modelId="{24CFD3D6-2D35-494F-8D9F-CA76F159C56C}" type="presParOf" srcId="{0B3B64A8-7337-4124-BEA1-93473245E233}" destId="{AB3DEC6C-1E60-459E-8C45-C2FD1DDABE77}" srcOrd="0" destOrd="0" presId="urn:microsoft.com/office/officeart/2005/8/layout/default"/>
    <dgm:cxn modelId="{CA2E036E-82ED-442A-8235-35AA11B0ABE5}" type="presParOf" srcId="{0B3B64A8-7337-4124-BEA1-93473245E233}" destId="{6BD74300-CD7F-49D7-9C32-61D6EFC66DB9}" srcOrd="1" destOrd="0" presId="urn:microsoft.com/office/officeart/2005/8/layout/default"/>
    <dgm:cxn modelId="{2065B2F9-2E8B-4B92-A34F-59C461E2C302}" type="presParOf" srcId="{0B3B64A8-7337-4124-BEA1-93473245E233}" destId="{211F0E69-8FAB-48A8-8658-AC00F03A9129}" srcOrd="2" destOrd="0" presId="urn:microsoft.com/office/officeart/2005/8/layout/default"/>
    <dgm:cxn modelId="{116D149A-8197-415B-AAD9-212C351CDF01}" type="presParOf" srcId="{0B3B64A8-7337-4124-BEA1-93473245E233}" destId="{1745B9BA-78D9-492B-B530-CEB2783276AF}" srcOrd="3" destOrd="0" presId="urn:microsoft.com/office/officeart/2005/8/layout/default"/>
    <dgm:cxn modelId="{46AB24C5-9FE9-4B1B-A1FD-430D93C7D113}" type="presParOf" srcId="{0B3B64A8-7337-4124-BEA1-93473245E233}" destId="{D5D90D9B-5BC4-4E76-9A50-1E2A5005AAF6}" srcOrd="4" destOrd="0" presId="urn:microsoft.com/office/officeart/2005/8/layout/default"/>
    <dgm:cxn modelId="{EA9E8B2D-0F1A-441C-A34A-F22D065D0834}" type="presParOf" srcId="{0B3B64A8-7337-4124-BEA1-93473245E233}" destId="{84E18DC8-8C98-42EA-B630-C564CD97E5D5}" srcOrd="5" destOrd="0" presId="urn:microsoft.com/office/officeart/2005/8/layout/default"/>
    <dgm:cxn modelId="{8BC08754-5290-498C-A77A-6E1A3DBDBB04}" type="presParOf" srcId="{0B3B64A8-7337-4124-BEA1-93473245E233}" destId="{7D4855E8-B42B-4675-9660-8CD166EF7ADD}" srcOrd="6" destOrd="0" presId="urn:microsoft.com/office/officeart/2005/8/layout/default"/>
    <dgm:cxn modelId="{1FB7122A-1A9B-41E7-8F1A-6B358A23EF74}" type="presParOf" srcId="{0B3B64A8-7337-4124-BEA1-93473245E233}" destId="{D0ED48F2-9694-4A9B-94BB-0947A72E3A61}" srcOrd="7" destOrd="0" presId="urn:microsoft.com/office/officeart/2005/8/layout/default"/>
    <dgm:cxn modelId="{A77720AF-DFB6-4B5D-A924-48C371CB0A4B}" type="presParOf" srcId="{0B3B64A8-7337-4124-BEA1-93473245E233}" destId="{449D8BD5-DB6A-431B-8EC3-A9393A37740D}" srcOrd="8" destOrd="0" presId="urn:microsoft.com/office/officeart/2005/8/layout/default"/>
    <dgm:cxn modelId="{4C5E2DAF-51AC-45E3-82AF-6B14C8E48A18}" type="presParOf" srcId="{0B3B64A8-7337-4124-BEA1-93473245E233}" destId="{E81E931D-51A5-4C70-A8E2-AAF953347FFE}" srcOrd="9" destOrd="0" presId="urn:microsoft.com/office/officeart/2005/8/layout/default"/>
    <dgm:cxn modelId="{9038D823-17E4-4C30-8BCD-E9DD0D7D948C}" type="presParOf" srcId="{0B3B64A8-7337-4124-BEA1-93473245E233}" destId="{98B19C43-CA32-496D-9A95-4E42ED691C89}" srcOrd="10" destOrd="0" presId="urn:microsoft.com/office/officeart/2005/8/layout/default"/>
    <dgm:cxn modelId="{90D6D1A3-D0CD-40B3-BEB8-95549FE6B46E}" type="presParOf" srcId="{0B3B64A8-7337-4124-BEA1-93473245E233}" destId="{347AC02C-6CBE-4746-885D-33E65570CD01}" srcOrd="11" destOrd="0" presId="urn:microsoft.com/office/officeart/2005/8/layout/default"/>
    <dgm:cxn modelId="{A46EADF8-B041-47A0-B789-7FCD4E7C7BE7}" type="presParOf" srcId="{0B3B64A8-7337-4124-BEA1-93473245E233}" destId="{D20D3E9C-5966-4C5A-8DE2-4ED36A194E5A}" srcOrd="12" destOrd="0" presId="urn:microsoft.com/office/officeart/2005/8/layout/default"/>
    <dgm:cxn modelId="{E78A0808-EE5D-4579-AB01-97071932834F}" type="presParOf" srcId="{0B3B64A8-7337-4124-BEA1-93473245E233}" destId="{1DE3EBB9-FFBC-4D3F-8D4A-8F361E18D9C7}" srcOrd="13" destOrd="0" presId="urn:microsoft.com/office/officeart/2005/8/layout/default"/>
    <dgm:cxn modelId="{69C9633C-2266-4618-9CCF-F61071FC2E91}" type="presParOf" srcId="{0B3B64A8-7337-4124-BEA1-93473245E233}" destId="{640F4C7B-FDF5-46D1-8D1F-4C1F4113DD82}" srcOrd="14" destOrd="0" presId="urn:microsoft.com/office/officeart/2005/8/layout/default"/>
    <dgm:cxn modelId="{080863DC-8960-4315-AED5-7CC89229DB99}" type="presParOf" srcId="{0B3B64A8-7337-4124-BEA1-93473245E233}" destId="{0AADA305-AFA8-4CAC-A1B4-C140590AB31E}" srcOrd="15" destOrd="0" presId="urn:microsoft.com/office/officeart/2005/8/layout/default"/>
    <dgm:cxn modelId="{EA01BF96-B7B3-46C4-A52D-A0C3B7E0CFDE}" type="presParOf" srcId="{0B3B64A8-7337-4124-BEA1-93473245E233}" destId="{0B25B888-F5A0-4139-98D9-57822762845B}" srcOrd="16" destOrd="0" presId="urn:microsoft.com/office/officeart/2005/8/layout/default"/>
    <dgm:cxn modelId="{D3648488-1A25-4B80-8515-35650762B618}" type="presParOf" srcId="{0B3B64A8-7337-4124-BEA1-93473245E233}" destId="{C1FE0E86-3750-4813-B91D-6D25CB7013BE}" srcOrd="17" destOrd="0" presId="urn:microsoft.com/office/officeart/2005/8/layout/default"/>
    <dgm:cxn modelId="{4C988527-E215-4462-8044-A2D56F523A07}" type="presParOf" srcId="{0B3B64A8-7337-4124-BEA1-93473245E233}" destId="{6AB9FD78-87EF-44CD-B9CD-FFA69D21F3B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F51A9-6AEC-4D75-B17B-14DD60A6C6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85BFC8-05F4-47A6-A86A-23B423A40589}">
      <dgm:prSet phldrT="[Text]" custT="1"/>
      <dgm:spPr/>
      <dgm:t>
        <a:bodyPr/>
        <a:lstStyle/>
        <a:p>
          <a:r>
            <a:rPr lang="en-US" sz="2400" dirty="0"/>
            <a:t>1-Conversion</a:t>
          </a:r>
        </a:p>
        <a:p>
          <a:r>
            <a:rPr lang="en-US" sz="2400" dirty="0"/>
            <a:t>Calls-Walk Ins- Leases</a:t>
          </a:r>
        </a:p>
      </dgm:t>
    </dgm:pt>
    <dgm:pt modelId="{9C854E83-20AB-4C6F-9BF2-E13B6AC55866}" type="parTrans" cxnId="{DE3FF935-8132-4489-BD23-50A763642323}">
      <dgm:prSet/>
      <dgm:spPr/>
      <dgm:t>
        <a:bodyPr/>
        <a:lstStyle/>
        <a:p>
          <a:endParaRPr lang="en-US"/>
        </a:p>
      </dgm:t>
    </dgm:pt>
    <dgm:pt modelId="{98EEDC98-279C-4CCC-AC17-5666C9A6C278}" type="sibTrans" cxnId="{DE3FF935-8132-4489-BD23-50A763642323}">
      <dgm:prSet/>
      <dgm:spPr/>
      <dgm:t>
        <a:bodyPr/>
        <a:lstStyle/>
        <a:p>
          <a:endParaRPr lang="en-US"/>
        </a:p>
      </dgm:t>
    </dgm:pt>
    <dgm:pt modelId="{7500A7D1-FB59-445B-BF7D-88E9522BD839}">
      <dgm:prSet phldrT="[Text]" custT="1"/>
      <dgm:spPr/>
      <dgm:t>
        <a:bodyPr/>
        <a:lstStyle/>
        <a:p>
          <a:r>
            <a:rPr lang="en-US" sz="2400" dirty="0"/>
            <a:t>2-Phone Shop Scores</a:t>
          </a:r>
        </a:p>
      </dgm:t>
    </dgm:pt>
    <dgm:pt modelId="{B41EEACB-EEB1-49E2-AC00-FCF4B4742602}" type="parTrans" cxnId="{B983835D-FB3A-439A-BCD9-A3F477E1A68E}">
      <dgm:prSet/>
      <dgm:spPr/>
      <dgm:t>
        <a:bodyPr/>
        <a:lstStyle/>
        <a:p>
          <a:endParaRPr lang="en-US"/>
        </a:p>
      </dgm:t>
    </dgm:pt>
    <dgm:pt modelId="{2355F677-DC7A-4941-AA39-49ED64B13AE7}" type="sibTrans" cxnId="{B983835D-FB3A-439A-BCD9-A3F477E1A68E}">
      <dgm:prSet/>
      <dgm:spPr/>
      <dgm:t>
        <a:bodyPr/>
        <a:lstStyle/>
        <a:p>
          <a:endParaRPr lang="en-US"/>
        </a:p>
      </dgm:t>
    </dgm:pt>
    <dgm:pt modelId="{F2A03E7D-D0F0-4580-AE5F-BC91370D26BD}">
      <dgm:prSet phldrT="[Text]" custT="1"/>
      <dgm:spPr/>
      <dgm:t>
        <a:bodyPr/>
        <a:lstStyle/>
        <a:p>
          <a:r>
            <a:rPr lang="en-US" sz="2400" dirty="0"/>
            <a:t>3-Cost Per Lease</a:t>
          </a:r>
        </a:p>
      </dgm:t>
    </dgm:pt>
    <dgm:pt modelId="{6CE9C305-6E0F-4DCF-8813-03E54B066C4C}" type="parTrans" cxnId="{430D60C2-074D-4E15-BD3D-32E78D5B9220}">
      <dgm:prSet/>
      <dgm:spPr/>
      <dgm:t>
        <a:bodyPr/>
        <a:lstStyle/>
        <a:p>
          <a:endParaRPr lang="en-US"/>
        </a:p>
      </dgm:t>
    </dgm:pt>
    <dgm:pt modelId="{2A191B40-1EEE-4599-8FC7-740368F54861}" type="sibTrans" cxnId="{430D60C2-074D-4E15-BD3D-32E78D5B9220}">
      <dgm:prSet/>
      <dgm:spPr/>
      <dgm:t>
        <a:bodyPr/>
        <a:lstStyle/>
        <a:p>
          <a:endParaRPr lang="en-US"/>
        </a:p>
      </dgm:t>
    </dgm:pt>
    <dgm:pt modelId="{A309494E-186B-4935-ADB6-2BC27FAB3B0A}">
      <dgm:prSet phldrT="[Text]" custT="1"/>
      <dgm:spPr/>
      <dgm:t>
        <a:bodyPr/>
        <a:lstStyle/>
        <a:p>
          <a:r>
            <a:rPr lang="en-US" sz="2400" dirty="0"/>
            <a:t>10- Source % DB, INT,</a:t>
          </a:r>
        </a:p>
        <a:p>
          <a:r>
            <a:rPr lang="en-US" sz="2400" dirty="0"/>
            <a:t>RREM, ADS, and Other</a:t>
          </a:r>
        </a:p>
      </dgm:t>
    </dgm:pt>
    <dgm:pt modelId="{6366204E-1BAA-4AF8-91FA-B441A96BDE86}" type="parTrans" cxnId="{0A2F67E0-ED35-47D1-8BA8-7033F10A7670}">
      <dgm:prSet/>
      <dgm:spPr/>
      <dgm:t>
        <a:bodyPr/>
        <a:lstStyle/>
        <a:p>
          <a:endParaRPr lang="en-US"/>
        </a:p>
      </dgm:t>
    </dgm:pt>
    <dgm:pt modelId="{FA3B132F-77DF-4DAB-9860-4751EC0D6359}" type="sibTrans" cxnId="{0A2F67E0-ED35-47D1-8BA8-7033F10A7670}">
      <dgm:prSet/>
      <dgm:spPr/>
      <dgm:t>
        <a:bodyPr/>
        <a:lstStyle/>
        <a:p>
          <a:endParaRPr lang="en-US"/>
        </a:p>
      </dgm:t>
    </dgm:pt>
    <dgm:pt modelId="{10E6C589-AB4E-492F-B371-CC0F980F72F3}">
      <dgm:prSet phldrT="[Text]"/>
      <dgm:spPr/>
      <dgm:t>
        <a:bodyPr/>
        <a:lstStyle/>
        <a:p>
          <a:r>
            <a:rPr lang="en-US" dirty="0"/>
            <a:t>6-Marketing Visits #</a:t>
          </a:r>
        </a:p>
      </dgm:t>
    </dgm:pt>
    <dgm:pt modelId="{23CF7023-403C-49A4-A33D-BF152C32401E}" type="parTrans" cxnId="{08331A37-B42D-4CB1-A450-C83FC0989D82}">
      <dgm:prSet/>
      <dgm:spPr/>
      <dgm:t>
        <a:bodyPr/>
        <a:lstStyle/>
        <a:p>
          <a:endParaRPr lang="en-US"/>
        </a:p>
      </dgm:t>
    </dgm:pt>
    <dgm:pt modelId="{1E386607-EB3C-4736-805B-CB5B9FF819E4}" type="sibTrans" cxnId="{08331A37-B42D-4CB1-A450-C83FC0989D82}">
      <dgm:prSet/>
      <dgm:spPr/>
      <dgm:t>
        <a:bodyPr/>
        <a:lstStyle/>
        <a:p>
          <a:endParaRPr lang="en-US"/>
        </a:p>
      </dgm:t>
    </dgm:pt>
    <dgm:pt modelId="{5FE96288-9316-4D2D-89FF-8A9015C1557B}">
      <dgm:prSet phldrT="[Text]"/>
      <dgm:spPr/>
      <dgm:t>
        <a:bodyPr/>
        <a:lstStyle/>
        <a:p>
          <a:r>
            <a:rPr lang="en-US" dirty="0"/>
            <a:t>5-Email # Sent &amp; Open Rate</a:t>
          </a:r>
        </a:p>
      </dgm:t>
    </dgm:pt>
    <dgm:pt modelId="{7A610000-847B-404C-ACA9-B5A089EEC54B}" type="parTrans" cxnId="{D42789F9-C75A-487F-B5BA-FF0AA8B6DCF4}">
      <dgm:prSet/>
      <dgm:spPr/>
      <dgm:t>
        <a:bodyPr/>
        <a:lstStyle/>
        <a:p>
          <a:endParaRPr lang="en-US"/>
        </a:p>
      </dgm:t>
    </dgm:pt>
    <dgm:pt modelId="{53496690-268F-4E7B-9C8B-A6A31954BA05}" type="sibTrans" cxnId="{D42789F9-C75A-487F-B5BA-FF0AA8B6DCF4}">
      <dgm:prSet/>
      <dgm:spPr/>
      <dgm:t>
        <a:bodyPr/>
        <a:lstStyle/>
        <a:p>
          <a:endParaRPr lang="en-US"/>
        </a:p>
      </dgm:t>
    </dgm:pt>
    <dgm:pt modelId="{5AFDB27C-66F5-486F-BCD8-30AF0C0B9813}">
      <dgm:prSet phldrT="[Text]"/>
      <dgm:spPr/>
      <dgm:t>
        <a:bodyPr/>
        <a:lstStyle/>
        <a:p>
          <a:r>
            <a:rPr lang="en-US" dirty="0"/>
            <a:t>4-Web / Smartphone %</a:t>
          </a:r>
        </a:p>
      </dgm:t>
    </dgm:pt>
    <dgm:pt modelId="{91B9F41E-1CD7-4C18-8CDB-4239F5118043}" type="parTrans" cxnId="{718236CB-BBE7-469B-B06E-97D83FD806FB}">
      <dgm:prSet/>
      <dgm:spPr/>
      <dgm:t>
        <a:bodyPr/>
        <a:lstStyle/>
        <a:p>
          <a:endParaRPr lang="en-US"/>
        </a:p>
      </dgm:t>
    </dgm:pt>
    <dgm:pt modelId="{2A1BA812-819A-48DA-A4C9-F7EED9D1486D}" type="sibTrans" cxnId="{718236CB-BBE7-469B-B06E-97D83FD806FB}">
      <dgm:prSet/>
      <dgm:spPr/>
      <dgm:t>
        <a:bodyPr/>
        <a:lstStyle/>
        <a:p>
          <a:endParaRPr lang="en-US"/>
        </a:p>
      </dgm:t>
    </dgm:pt>
    <dgm:pt modelId="{BF447822-1C72-440B-BF22-8A499486280F}">
      <dgm:prSet phldrT="[Text]"/>
      <dgm:spPr/>
      <dgm:t>
        <a:bodyPr/>
        <a:lstStyle/>
        <a:p>
          <a:r>
            <a:rPr lang="en-US" dirty="0"/>
            <a:t>7-Referrals #</a:t>
          </a:r>
        </a:p>
      </dgm:t>
    </dgm:pt>
    <dgm:pt modelId="{4E9EC35D-291E-41D8-92CA-B2D410563A05}" type="parTrans" cxnId="{F971361E-554F-49C2-B896-8E291EE6CE9D}">
      <dgm:prSet/>
      <dgm:spPr/>
      <dgm:t>
        <a:bodyPr/>
        <a:lstStyle/>
        <a:p>
          <a:endParaRPr lang="en-US"/>
        </a:p>
      </dgm:t>
    </dgm:pt>
    <dgm:pt modelId="{46F58477-B431-4E8A-8457-111966CB04CB}" type="sibTrans" cxnId="{F971361E-554F-49C2-B896-8E291EE6CE9D}">
      <dgm:prSet/>
      <dgm:spPr/>
      <dgm:t>
        <a:bodyPr/>
        <a:lstStyle/>
        <a:p>
          <a:endParaRPr lang="en-US"/>
        </a:p>
      </dgm:t>
    </dgm:pt>
    <dgm:pt modelId="{8D38E95E-1514-4038-AFFD-DD74D46A0042}">
      <dgm:prSet phldrT="[Text]"/>
      <dgm:spPr/>
      <dgm:t>
        <a:bodyPr/>
        <a:lstStyle/>
        <a:p>
          <a:r>
            <a:rPr lang="en-US" dirty="0"/>
            <a:t>8-Online Visitor &amp; Reservations #</a:t>
          </a:r>
        </a:p>
      </dgm:t>
    </dgm:pt>
    <dgm:pt modelId="{0566EA00-84E4-430E-A21B-B0C068061513}" type="parTrans" cxnId="{FEC1EC92-D0D8-49C0-BF0F-BDF6A0DB3217}">
      <dgm:prSet/>
      <dgm:spPr/>
      <dgm:t>
        <a:bodyPr/>
        <a:lstStyle/>
        <a:p>
          <a:endParaRPr lang="en-US"/>
        </a:p>
      </dgm:t>
    </dgm:pt>
    <dgm:pt modelId="{979E0CF2-C219-49E5-83FF-10AC8DCFF40A}" type="sibTrans" cxnId="{FEC1EC92-D0D8-49C0-BF0F-BDF6A0DB3217}">
      <dgm:prSet/>
      <dgm:spPr/>
      <dgm:t>
        <a:bodyPr/>
        <a:lstStyle/>
        <a:p>
          <a:endParaRPr lang="en-US"/>
        </a:p>
      </dgm:t>
    </dgm:pt>
    <dgm:pt modelId="{C7FC1B60-E4F2-4124-B65E-CD3ABBE11F36}">
      <dgm:prSet phldrT="[Text]"/>
      <dgm:spPr/>
      <dgm:t>
        <a:bodyPr/>
        <a:lstStyle/>
        <a:p>
          <a:r>
            <a:rPr lang="en-US" dirty="0"/>
            <a:t>9-Net Gain Rentals</a:t>
          </a:r>
        </a:p>
      </dgm:t>
    </dgm:pt>
    <dgm:pt modelId="{476413D0-23E8-45E5-AB6F-3C0B156101D4}" type="parTrans" cxnId="{821E295E-8303-4958-A29E-C4B20C158626}">
      <dgm:prSet/>
      <dgm:spPr/>
      <dgm:t>
        <a:bodyPr/>
        <a:lstStyle/>
        <a:p>
          <a:endParaRPr lang="en-US"/>
        </a:p>
      </dgm:t>
    </dgm:pt>
    <dgm:pt modelId="{6993FD1F-29D8-441B-A81B-CEBD27974518}" type="sibTrans" cxnId="{821E295E-8303-4958-A29E-C4B20C158626}">
      <dgm:prSet/>
      <dgm:spPr/>
      <dgm:t>
        <a:bodyPr/>
        <a:lstStyle/>
        <a:p>
          <a:endParaRPr lang="en-US"/>
        </a:p>
      </dgm:t>
    </dgm:pt>
    <dgm:pt modelId="{0B3B64A8-7337-4124-BEA1-93473245E233}" type="pres">
      <dgm:prSet presAssocID="{A7CF51A9-6AEC-4D75-B17B-14DD60A6C62A}" presName="diagram" presStyleCnt="0">
        <dgm:presLayoutVars>
          <dgm:dir/>
          <dgm:resizeHandles val="exact"/>
        </dgm:presLayoutVars>
      </dgm:prSet>
      <dgm:spPr/>
    </dgm:pt>
    <dgm:pt modelId="{AB3DEC6C-1E60-459E-8C45-C2FD1DDABE77}" type="pres">
      <dgm:prSet presAssocID="{2985BFC8-05F4-47A6-A86A-23B423A40589}" presName="node" presStyleLbl="node1" presStyleIdx="0" presStyleCnt="10">
        <dgm:presLayoutVars>
          <dgm:bulletEnabled val="1"/>
        </dgm:presLayoutVars>
      </dgm:prSet>
      <dgm:spPr/>
    </dgm:pt>
    <dgm:pt modelId="{6BD74300-CD7F-49D7-9C32-61D6EFC66DB9}" type="pres">
      <dgm:prSet presAssocID="{98EEDC98-279C-4CCC-AC17-5666C9A6C278}" presName="sibTrans" presStyleCnt="0"/>
      <dgm:spPr/>
    </dgm:pt>
    <dgm:pt modelId="{211F0E69-8FAB-48A8-8658-AC00F03A9129}" type="pres">
      <dgm:prSet presAssocID="{7500A7D1-FB59-445B-BF7D-88E9522BD839}" presName="node" presStyleLbl="node1" presStyleIdx="1" presStyleCnt="10">
        <dgm:presLayoutVars>
          <dgm:bulletEnabled val="1"/>
        </dgm:presLayoutVars>
      </dgm:prSet>
      <dgm:spPr/>
    </dgm:pt>
    <dgm:pt modelId="{1745B9BA-78D9-492B-B530-CEB2783276AF}" type="pres">
      <dgm:prSet presAssocID="{2355F677-DC7A-4941-AA39-49ED64B13AE7}" presName="sibTrans" presStyleCnt="0"/>
      <dgm:spPr/>
    </dgm:pt>
    <dgm:pt modelId="{D5D90D9B-5BC4-4E76-9A50-1E2A5005AAF6}" type="pres">
      <dgm:prSet presAssocID="{F2A03E7D-D0F0-4580-AE5F-BC91370D26BD}" presName="node" presStyleLbl="node1" presStyleIdx="2" presStyleCnt="10">
        <dgm:presLayoutVars>
          <dgm:bulletEnabled val="1"/>
        </dgm:presLayoutVars>
      </dgm:prSet>
      <dgm:spPr/>
    </dgm:pt>
    <dgm:pt modelId="{84E18DC8-8C98-42EA-B630-C564CD97E5D5}" type="pres">
      <dgm:prSet presAssocID="{2A191B40-1EEE-4599-8FC7-740368F54861}" presName="sibTrans" presStyleCnt="0"/>
      <dgm:spPr/>
    </dgm:pt>
    <dgm:pt modelId="{7D4855E8-B42B-4675-9660-8CD166EF7ADD}" type="pres">
      <dgm:prSet presAssocID="{A309494E-186B-4935-ADB6-2BC27FAB3B0A}" presName="node" presStyleLbl="node1" presStyleIdx="3" presStyleCnt="10" custScaleY="128444" custLinFactX="10000" custLinFactY="100000" custLinFactNeighborX="100000" custLinFactNeighborY="106350">
        <dgm:presLayoutVars>
          <dgm:bulletEnabled val="1"/>
        </dgm:presLayoutVars>
      </dgm:prSet>
      <dgm:spPr/>
    </dgm:pt>
    <dgm:pt modelId="{D0ED48F2-9694-4A9B-94BB-0947A72E3A61}" type="pres">
      <dgm:prSet presAssocID="{FA3B132F-77DF-4DAB-9860-4751EC0D6359}" presName="sibTrans" presStyleCnt="0"/>
      <dgm:spPr/>
    </dgm:pt>
    <dgm:pt modelId="{449D8BD5-DB6A-431B-8EC3-A9393A37740D}" type="pres">
      <dgm:prSet presAssocID="{10E6C589-AB4E-492F-B371-CC0F980F72F3}" presName="node" presStyleLbl="node1" presStyleIdx="4" presStyleCnt="10" custLinFactX="11051" custLinFactNeighborX="100000" custLinFactNeighborY="-19598">
        <dgm:presLayoutVars>
          <dgm:bulletEnabled val="1"/>
        </dgm:presLayoutVars>
      </dgm:prSet>
      <dgm:spPr/>
    </dgm:pt>
    <dgm:pt modelId="{E81E931D-51A5-4C70-A8E2-AAF953347FFE}" type="pres">
      <dgm:prSet presAssocID="{1E386607-EB3C-4736-805B-CB5B9FF819E4}" presName="sibTrans" presStyleCnt="0"/>
      <dgm:spPr/>
    </dgm:pt>
    <dgm:pt modelId="{98B19C43-CA32-496D-9A95-4E42ED691C89}" type="pres">
      <dgm:prSet presAssocID="{5FE96288-9316-4D2D-89FF-8A9015C1557B}" presName="node" presStyleLbl="node1" presStyleIdx="5" presStyleCnt="10" custLinFactX="-10000" custLinFactNeighborX="-100000" custLinFactNeighborY="-21593">
        <dgm:presLayoutVars>
          <dgm:bulletEnabled val="1"/>
        </dgm:presLayoutVars>
      </dgm:prSet>
      <dgm:spPr/>
    </dgm:pt>
    <dgm:pt modelId="{347AC02C-6CBE-4746-885D-33E65570CD01}" type="pres">
      <dgm:prSet presAssocID="{53496690-268F-4E7B-9C8B-A6A31954BA05}" presName="sibTrans" presStyleCnt="0"/>
      <dgm:spPr/>
    </dgm:pt>
    <dgm:pt modelId="{D20D3E9C-5966-4C5A-8DE2-4ED36A194E5A}" type="pres">
      <dgm:prSet presAssocID="{5AFDB27C-66F5-486F-BCD8-30AF0C0B9813}" presName="node" presStyleLbl="node1" presStyleIdx="6" presStyleCnt="10" custLinFactY="-52482" custLinFactNeighborX="-1605" custLinFactNeighborY="-100000">
        <dgm:presLayoutVars>
          <dgm:bulletEnabled val="1"/>
        </dgm:presLayoutVars>
      </dgm:prSet>
      <dgm:spPr/>
    </dgm:pt>
    <dgm:pt modelId="{1DE3EBB9-FFBC-4D3F-8D4A-8F361E18D9C7}" type="pres">
      <dgm:prSet presAssocID="{2A1BA812-819A-48DA-A4C9-F7EED9D1486D}" presName="sibTrans" presStyleCnt="0"/>
      <dgm:spPr/>
    </dgm:pt>
    <dgm:pt modelId="{640F4C7B-FDF5-46D1-8D1F-4C1F4113DD82}" type="pres">
      <dgm:prSet presAssocID="{BF447822-1C72-440B-BF22-8A499486280F}" presName="node" presStyleLbl="node1" presStyleIdx="7" presStyleCnt="10" custLinFactX="-11605" custLinFactNeighborX="-100000" custLinFactNeighborY="-44746">
        <dgm:presLayoutVars>
          <dgm:bulletEnabled val="1"/>
        </dgm:presLayoutVars>
      </dgm:prSet>
      <dgm:spPr/>
    </dgm:pt>
    <dgm:pt modelId="{0AADA305-AFA8-4CAC-A1B4-C140590AB31E}" type="pres">
      <dgm:prSet presAssocID="{46F58477-B431-4E8A-8457-111966CB04CB}" presName="sibTrans" presStyleCnt="0"/>
      <dgm:spPr/>
    </dgm:pt>
    <dgm:pt modelId="{0B25B888-F5A0-4139-98D9-57822762845B}" type="pres">
      <dgm:prSet presAssocID="{8D38E95E-1514-4038-AFFD-DD74D46A0042}" presName="node" presStyleLbl="node1" presStyleIdx="8" presStyleCnt="10" custLinFactX="-10000" custLinFactNeighborX="-100000" custLinFactNeighborY="-44746">
        <dgm:presLayoutVars>
          <dgm:bulletEnabled val="1"/>
        </dgm:presLayoutVars>
      </dgm:prSet>
      <dgm:spPr/>
    </dgm:pt>
    <dgm:pt modelId="{C1FE0E86-3750-4813-B91D-6D25CB7013BE}" type="pres">
      <dgm:prSet presAssocID="{979E0CF2-C219-49E5-83FF-10AC8DCFF40A}" presName="sibTrans" presStyleCnt="0"/>
      <dgm:spPr/>
    </dgm:pt>
    <dgm:pt modelId="{6AB9FD78-87EF-44CD-B9CD-FFA69D21F3B7}" type="pres">
      <dgm:prSet presAssocID="{C7FC1B60-E4F2-4124-B65E-CD3ABBE11F36}" presName="node" presStyleLbl="node1" presStyleIdx="9" presStyleCnt="10" custLinFactX="11051" custLinFactY="-57178" custLinFactNeighborX="100000" custLinFactNeighborY="-100000">
        <dgm:presLayoutVars>
          <dgm:bulletEnabled val="1"/>
        </dgm:presLayoutVars>
      </dgm:prSet>
      <dgm:spPr/>
    </dgm:pt>
  </dgm:ptLst>
  <dgm:cxnLst>
    <dgm:cxn modelId="{B2A0CC05-484D-4021-AAFB-1E1894974673}" type="presOf" srcId="{F2A03E7D-D0F0-4580-AE5F-BC91370D26BD}" destId="{D5D90D9B-5BC4-4E76-9A50-1E2A5005AAF6}" srcOrd="0" destOrd="0" presId="urn:microsoft.com/office/officeart/2005/8/layout/default"/>
    <dgm:cxn modelId="{F971361E-554F-49C2-B896-8E291EE6CE9D}" srcId="{A7CF51A9-6AEC-4D75-B17B-14DD60A6C62A}" destId="{BF447822-1C72-440B-BF22-8A499486280F}" srcOrd="7" destOrd="0" parTransId="{4E9EC35D-291E-41D8-92CA-B2D410563A05}" sibTransId="{46F58477-B431-4E8A-8457-111966CB04CB}"/>
    <dgm:cxn modelId="{D5E70E28-5440-4CA4-BF46-C9F291A078C6}" type="presOf" srcId="{A309494E-186B-4935-ADB6-2BC27FAB3B0A}" destId="{7D4855E8-B42B-4675-9660-8CD166EF7ADD}" srcOrd="0" destOrd="0" presId="urn:microsoft.com/office/officeart/2005/8/layout/default"/>
    <dgm:cxn modelId="{75946E34-BEBA-4A0D-9CE6-5E93E7F120E5}" type="presOf" srcId="{2985BFC8-05F4-47A6-A86A-23B423A40589}" destId="{AB3DEC6C-1E60-459E-8C45-C2FD1DDABE77}" srcOrd="0" destOrd="0" presId="urn:microsoft.com/office/officeart/2005/8/layout/default"/>
    <dgm:cxn modelId="{DE3FF935-8132-4489-BD23-50A763642323}" srcId="{A7CF51A9-6AEC-4D75-B17B-14DD60A6C62A}" destId="{2985BFC8-05F4-47A6-A86A-23B423A40589}" srcOrd="0" destOrd="0" parTransId="{9C854E83-20AB-4C6F-9BF2-E13B6AC55866}" sibTransId="{98EEDC98-279C-4CCC-AC17-5666C9A6C278}"/>
    <dgm:cxn modelId="{08331A37-B42D-4CB1-A450-C83FC0989D82}" srcId="{A7CF51A9-6AEC-4D75-B17B-14DD60A6C62A}" destId="{10E6C589-AB4E-492F-B371-CC0F980F72F3}" srcOrd="4" destOrd="0" parTransId="{23CF7023-403C-49A4-A33D-BF152C32401E}" sibTransId="{1E386607-EB3C-4736-805B-CB5B9FF819E4}"/>
    <dgm:cxn modelId="{BF92523E-AD8B-49D7-8E23-2BEC4CAE591B}" type="presOf" srcId="{A7CF51A9-6AEC-4D75-B17B-14DD60A6C62A}" destId="{0B3B64A8-7337-4124-BEA1-93473245E233}" srcOrd="0" destOrd="0" presId="urn:microsoft.com/office/officeart/2005/8/layout/default"/>
    <dgm:cxn modelId="{B983835D-FB3A-439A-BCD9-A3F477E1A68E}" srcId="{A7CF51A9-6AEC-4D75-B17B-14DD60A6C62A}" destId="{7500A7D1-FB59-445B-BF7D-88E9522BD839}" srcOrd="1" destOrd="0" parTransId="{B41EEACB-EEB1-49E2-AC00-FCF4B4742602}" sibTransId="{2355F677-DC7A-4941-AA39-49ED64B13AE7}"/>
    <dgm:cxn modelId="{821E295E-8303-4958-A29E-C4B20C158626}" srcId="{A7CF51A9-6AEC-4D75-B17B-14DD60A6C62A}" destId="{C7FC1B60-E4F2-4124-B65E-CD3ABBE11F36}" srcOrd="9" destOrd="0" parTransId="{476413D0-23E8-45E5-AB6F-3C0B156101D4}" sibTransId="{6993FD1F-29D8-441B-A81B-CEBD27974518}"/>
    <dgm:cxn modelId="{D0C08946-3574-4080-9F9B-148B9D70DB7B}" type="presOf" srcId="{7500A7D1-FB59-445B-BF7D-88E9522BD839}" destId="{211F0E69-8FAB-48A8-8658-AC00F03A9129}" srcOrd="0" destOrd="0" presId="urn:microsoft.com/office/officeart/2005/8/layout/default"/>
    <dgm:cxn modelId="{A6564A74-C30F-49CE-BA77-5480E14E60EE}" type="presOf" srcId="{5FE96288-9316-4D2D-89FF-8A9015C1557B}" destId="{98B19C43-CA32-496D-9A95-4E42ED691C89}" srcOrd="0" destOrd="0" presId="urn:microsoft.com/office/officeart/2005/8/layout/default"/>
    <dgm:cxn modelId="{FEC1EC92-D0D8-49C0-BF0F-BDF6A0DB3217}" srcId="{A7CF51A9-6AEC-4D75-B17B-14DD60A6C62A}" destId="{8D38E95E-1514-4038-AFFD-DD74D46A0042}" srcOrd="8" destOrd="0" parTransId="{0566EA00-84E4-430E-A21B-B0C068061513}" sibTransId="{979E0CF2-C219-49E5-83FF-10AC8DCFF40A}"/>
    <dgm:cxn modelId="{CB9975AA-63F6-4F5A-8C87-F1E10CC18C07}" type="presOf" srcId="{C7FC1B60-E4F2-4124-B65E-CD3ABBE11F36}" destId="{6AB9FD78-87EF-44CD-B9CD-FFA69D21F3B7}" srcOrd="0" destOrd="0" presId="urn:microsoft.com/office/officeart/2005/8/layout/default"/>
    <dgm:cxn modelId="{430D60C2-074D-4E15-BD3D-32E78D5B9220}" srcId="{A7CF51A9-6AEC-4D75-B17B-14DD60A6C62A}" destId="{F2A03E7D-D0F0-4580-AE5F-BC91370D26BD}" srcOrd="2" destOrd="0" parTransId="{6CE9C305-6E0F-4DCF-8813-03E54B066C4C}" sibTransId="{2A191B40-1EEE-4599-8FC7-740368F54861}"/>
    <dgm:cxn modelId="{6F4968C4-89E0-44CC-A9D5-5844C5FA9B60}" type="presOf" srcId="{BF447822-1C72-440B-BF22-8A499486280F}" destId="{640F4C7B-FDF5-46D1-8D1F-4C1F4113DD82}" srcOrd="0" destOrd="0" presId="urn:microsoft.com/office/officeart/2005/8/layout/default"/>
    <dgm:cxn modelId="{FEC1BBC8-C3E8-4B8F-899C-F3FCE451EBDA}" type="presOf" srcId="{5AFDB27C-66F5-486F-BCD8-30AF0C0B9813}" destId="{D20D3E9C-5966-4C5A-8DE2-4ED36A194E5A}" srcOrd="0" destOrd="0" presId="urn:microsoft.com/office/officeart/2005/8/layout/default"/>
    <dgm:cxn modelId="{718236CB-BBE7-469B-B06E-97D83FD806FB}" srcId="{A7CF51A9-6AEC-4D75-B17B-14DD60A6C62A}" destId="{5AFDB27C-66F5-486F-BCD8-30AF0C0B9813}" srcOrd="6" destOrd="0" parTransId="{91B9F41E-1CD7-4C18-8CDB-4239F5118043}" sibTransId="{2A1BA812-819A-48DA-A4C9-F7EED9D1486D}"/>
    <dgm:cxn modelId="{0A2F67E0-ED35-47D1-8BA8-7033F10A7670}" srcId="{A7CF51A9-6AEC-4D75-B17B-14DD60A6C62A}" destId="{A309494E-186B-4935-ADB6-2BC27FAB3B0A}" srcOrd="3" destOrd="0" parTransId="{6366204E-1BAA-4AF8-91FA-B441A96BDE86}" sibTransId="{FA3B132F-77DF-4DAB-9860-4751EC0D6359}"/>
    <dgm:cxn modelId="{0779FCF5-2BD3-4A5B-9387-551FE5957E14}" type="presOf" srcId="{10E6C589-AB4E-492F-B371-CC0F980F72F3}" destId="{449D8BD5-DB6A-431B-8EC3-A9393A37740D}" srcOrd="0" destOrd="0" presId="urn:microsoft.com/office/officeart/2005/8/layout/default"/>
    <dgm:cxn modelId="{A2F944F7-A19D-43F7-9E12-4EC6555357D6}" type="presOf" srcId="{8D38E95E-1514-4038-AFFD-DD74D46A0042}" destId="{0B25B888-F5A0-4139-98D9-57822762845B}" srcOrd="0" destOrd="0" presId="urn:microsoft.com/office/officeart/2005/8/layout/default"/>
    <dgm:cxn modelId="{D42789F9-C75A-487F-B5BA-FF0AA8B6DCF4}" srcId="{A7CF51A9-6AEC-4D75-B17B-14DD60A6C62A}" destId="{5FE96288-9316-4D2D-89FF-8A9015C1557B}" srcOrd="5" destOrd="0" parTransId="{7A610000-847B-404C-ACA9-B5A089EEC54B}" sibTransId="{53496690-268F-4E7B-9C8B-A6A31954BA05}"/>
    <dgm:cxn modelId="{24CFD3D6-2D35-494F-8D9F-CA76F159C56C}" type="presParOf" srcId="{0B3B64A8-7337-4124-BEA1-93473245E233}" destId="{AB3DEC6C-1E60-459E-8C45-C2FD1DDABE77}" srcOrd="0" destOrd="0" presId="urn:microsoft.com/office/officeart/2005/8/layout/default"/>
    <dgm:cxn modelId="{CA2E036E-82ED-442A-8235-35AA11B0ABE5}" type="presParOf" srcId="{0B3B64A8-7337-4124-BEA1-93473245E233}" destId="{6BD74300-CD7F-49D7-9C32-61D6EFC66DB9}" srcOrd="1" destOrd="0" presId="urn:microsoft.com/office/officeart/2005/8/layout/default"/>
    <dgm:cxn modelId="{2065B2F9-2E8B-4B92-A34F-59C461E2C302}" type="presParOf" srcId="{0B3B64A8-7337-4124-BEA1-93473245E233}" destId="{211F0E69-8FAB-48A8-8658-AC00F03A9129}" srcOrd="2" destOrd="0" presId="urn:microsoft.com/office/officeart/2005/8/layout/default"/>
    <dgm:cxn modelId="{116D149A-8197-415B-AAD9-212C351CDF01}" type="presParOf" srcId="{0B3B64A8-7337-4124-BEA1-93473245E233}" destId="{1745B9BA-78D9-492B-B530-CEB2783276AF}" srcOrd="3" destOrd="0" presId="urn:microsoft.com/office/officeart/2005/8/layout/default"/>
    <dgm:cxn modelId="{46AB24C5-9FE9-4B1B-A1FD-430D93C7D113}" type="presParOf" srcId="{0B3B64A8-7337-4124-BEA1-93473245E233}" destId="{D5D90D9B-5BC4-4E76-9A50-1E2A5005AAF6}" srcOrd="4" destOrd="0" presId="urn:microsoft.com/office/officeart/2005/8/layout/default"/>
    <dgm:cxn modelId="{EA9E8B2D-0F1A-441C-A34A-F22D065D0834}" type="presParOf" srcId="{0B3B64A8-7337-4124-BEA1-93473245E233}" destId="{84E18DC8-8C98-42EA-B630-C564CD97E5D5}" srcOrd="5" destOrd="0" presId="urn:microsoft.com/office/officeart/2005/8/layout/default"/>
    <dgm:cxn modelId="{8BC08754-5290-498C-A77A-6E1A3DBDBB04}" type="presParOf" srcId="{0B3B64A8-7337-4124-BEA1-93473245E233}" destId="{7D4855E8-B42B-4675-9660-8CD166EF7ADD}" srcOrd="6" destOrd="0" presId="urn:microsoft.com/office/officeart/2005/8/layout/default"/>
    <dgm:cxn modelId="{1FB7122A-1A9B-41E7-8F1A-6B358A23EF74}" type="presParOf" srcId="{0B3B64A8-7337-4124-BEA1-93473245E233}" destId="{D0ED48F2-9694-4A9B-94BB-0947A72E3A61}" srcOrd="7" destOrd="0" presId="urn:microsoft.com/office/officeart/2005/8/layout/default"/>
    <dgm:cxn modelId="{A77720AF-DFB6-4B5D-A924-48C371CB0A4B}" type="presParOf" srcId="{0B3B64A8-7337-4124-BEA1-93473245E233}" destId="{449D8BD5-DB6A-431B-8EC3-A9393A37740D}" srcOrd="8" destOrd="0" presId="urn:microsoft.com/office/officeart/2005/8/layout/default"/>
    <dgm:cxn modelId="{4C5E2DAF-51AC-45E3-82AF-6B14C8E48A18}" type="presParOf" srcId="{0B3B64A8-7337-4124-BEA1-93473245E233}" destId="{E81E931D-51A5-4C70-A8E2-AAF953347FFE}" srcOrd="9" destOrd="0" presId="urn:microsoft.com/office/officeart/2005/8/layout/default"/>
    <dgm:cxn modelId="{9038D823-17E4-4C30-8BCD-E9DD0D7D948C}" type="presParOf" srcId="{0B3B64A8-7337-4124-BEA1-93473245E233}" destId="{98B19C43-CA32-496D-9A95-4E42ED691C89}" srcOrd="10" destOrd="0" presId="urn:microsoft.com/office/officeart/2005/8/layout/default"/>
    <dgm:cxn modelId="{90D6D1A3-D0CD-40B3-BEB8-95549FE6B46E}" type="presParOf" srcId="{0B3B64A8-7337-4124-BEA1-93473245E233}" destId="{347AC02C-6CBE-4746-885D-33E65570CD01}" srcOrd="11" destOrd="0" presId="urn:microsoft.com/office/officeart/2005/8/layout/default"/>
    <dgm:cxn modelId="{A46EADF8-B041-47A0-B789-7FCD4E7C7BE7}" type="presParOf" srcId="{0B3B64A8-7337-4124-BEA1-93473245E233}" destId="{D20D3E9C-5966-4C5A-8DE2-4ED36A194E5A}" srcOrd="12" destOrd="0" presId="urn:microsoft.com/office/officeart/2005/8/layout/default"/>
    <dgm:cxn modelId="{E78A0808-EE5D-4579-AB01-97071932834F}" type="presParOf" srcId="{0B3B64A8-7337-4124-BEA1-93473245E233}" destId="{1DE3EBB9-FFBC-4D3F-8D4A-8F361E18D9C7}" srcOrd="13" destOrd="0" presId="urn:microsoft.com/office/officeart/2005/8/layout/default"/>
    <dgm:cxn modelId="{69C9633C-2266-4618-9CCF-F61071FC2E91}" type="presParOf" srcId="{0B3B64A8-7337-4124-BEA1-93473245E233}" destId="{640F4C7B-FDF5-46D1-8D1F-4C1F4113DD82}" srcOrd="14" destOrd="0" presId="urn:microsoft.com/office/officeart/2005/8/layout/default"/>
    <dgm:cxn modelId="{080863DC-8960-4315-AED5-7CC89229DB99}" type="presParOf" srcId="{0B3B64A8-7337-4124-BEA1-93473245E233}" destId="{0AADA305-AFA8-4CAC-A1B4-C140590AB31E}" srcOrd="15" destOrd="0" presId="urn:microsoft.com/office/officeart/2005/8/layout/default"/>
    <dgm:cxn modelId="{EA01BF96-B7B3-46C4-A52D-A0C3B7E0CFDE}" type="presParOf" srcId="{0B3B64A8-7337-4124-BEA1-93473245E233}" destId="{0B25B888-F5A0-4139-98D9-57822762845B}" srcOrd="16" destOrd="0" presId="urn:microsoft.com/office/officeart/2005/8/layout/default"/>
    <dgm:cxn modelId="{D3648488-1A25-4B80-8515-35650762B618}" type="presParOf" srcId="{0B3B64A8-7337-4124-BEA1-93473245E233}" destId="{C1FE0E86-3750-4813-B91D-6D25CB7013BE}" srcOrd="17" destOrd="0" presId="urn:microsoft.com/office/officeart/2005/8/layout/default"/>
    <dgm:cxn modelId="{4C988527-E215-4462-8044-A2D56F523A07}" type="presParOf" srcId="{0B3B64A8-7337-4124-BEA1-93473245E233}" destId="{6AB9FD78-87EF-44CD-B9CD-FFA69D21F3B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CF51A9-6AEC-4D75-B17B-14DD60A6C6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85BFC8-05F4-47A6-A86A-23B423A40589}">
      <dgm:prSet phldrT="[Text]" custT="1"/>
      <dgm:spPr/>
      <dgm:t>
        <a:bodyPr/>
        <a:lstStyle/>
        <a:p>
          <a:r>
            <a:rPr lang="en-US" sz="2400" dirty="0"/>
            <a:t>Same Store Sales Increase</a:t>
          </a:r>
        </a:p>
      </dgm:t>
    </dgm:pt>
    <dgm:pt modelId="{9C854E83-20AB-4C6F-9BF2-E13B6AC55866}" type="parTrans" cxnId="{DE3FF935-8132-4489-BD23-50A763642323}">
      <dgm:prSet/>
      <dgm:spPr/>
      <dgm:t>
        <a:bodyPr/>
        <a:lstStyle/>
        <a:p>
          <a:endParaRPr lang="en-US"/>
        </a:p>
      </dgm:t>
    </dgm:pt>
    <dgm:pt modelId="{98EEDC98-279C-4CCC-AC17-5666C9A6C278}" type="sibTrans" cxnId="{DE3FF935-8132-4489-BD23-50A763642323}">
      <dgm:prSet/>
      <dgm:spPr/>
      <dgm:t>
        <a:bodyPr/>
        <a:lstStyle/>
        <a:p>
          <a:endParaRPr lang="en-US"/>
        </a:p>
      </dgm:t>
    </dgm:pt>
    <dgm:pt modelId="{7500A7D1-FB59-445B-BF7D-88E9522BD839}">
      <dgm:prSet phldrT="[Text]" custT="1"/>
      <dgm:spPr/>
      <dgm:t>
        <a:bodyPr/>
        <a:lstStyle/>
        <a:p>
          <a:r>
            <a:rPr lang="en-US" sz="2400" dirty="0"/>
            <a:t>NOI Increase</a:t>
          </a:r>
        </a:p>
      </dgm:t>
    </dgm:pt>
    <dgm:pt modelId="{B41EEACB-EEB1-49E2-AC00-FCF4B4742602}" type="parTrans" cxnId="{B983835D-FB3A-439A-BCD9-A3F477E1A68E}">
      <dgm:prSet/>
      <dgm:spPr/>
      <dgm:t>
        <a:bodyPr/>
        <a:lstStyle/>
        <a:p>
          <a:endParaRPr lang="en-US"/>
        </a:p>
      </dgm:t>
    </dgm:pt>
    <dgm:pt modelId="{2355F677-DC7A-4941-AA39-49ED64B13AE7}" type="sibTrans" cxnId="{B983835D-FB3A-439A-BCD9-A3F477E1A68E}">
      <dgm:prSet/>
      <dgm:spPr/>
      <dgm:t>
        <a:bodyPr/>
        <a:lstStyle/>
        <a:p>
          <a:endParaRPr lang="en-US"/>
        </a:p>
      </dgm:t>
    </dgm:pt>
    <dgm:pt modelId="{F2A03E7D-D0F0-4580-AE5F-BC91370D26BD}">
      <dgm:prSet phldrT="[Text]" custT="1"/>
      <dgm:spPr/>
      <dgm:t>
        <a:bodyPr/>
        <a:lstStyle/>
        <a:p>
          <a:r>
            <a:rPr lang="en-US" sz="2400" dirty="0"/>
            <a:t>Gross Potential &amp; Street Rates</a:t>
          </a:r>
        </a:p>
      </dgm:t>
    </dgm:pt>
    <dgm:pt modelId="{6CE9C305-6E0F-4DCF-8813-03E54B066C4C}" type="parTrans" cxnId="{430D60C2-074D-4E15-BD3D-32E78D5B9220}">
      <dgm:prSet/>
      <dgm:spPr/>
      <dgm:t>
        <a:bodyPr/>
        <a:lstStyle/>
        <a:p>
          <a:endParaRPr lang="en-US"/>
        </a:p>
      </dgm:t>
    </dgm:pt>
    <dgm:pt modelId="{2A191B40-1EEE-4599-8FC7-740368F54861}" type="sibTrans" cxnId="{430D60C2-074D-4E15-BD3D-32E78D5B9220}">
      <dgm:prSet/>
      <dgm:spPr/>
      <dgm:t>
        <a:bodyPr/>
        <a:lstStyle/>
        <a:p>
          <a:endParaRPr lang="en-US"/>
        </a:p>
      </dgm:t>
    </dgm:pt>
    <dgm:pt modelId="{A309494E-186B-4935-ADB6-2BC27FAB3B0A}">
      <dgm:prSet phldrT="[Text]" custT="1"/>
      <dgm:spPr/>
      <dgm:t>
        <a:bodyPr/>
        <a:lstStyle/>
        <a:p>
          <a:r>
            <a:rPr lang="en-US" sz="2400" dirty="0"/>
            <a:t>Economic Occupancy &amp; Customer Rates</a:t>
          </a:r>
        </a:p>
      </dgm:t>
    </dgm:pt>
    <dgm:pt modelId="{6366204E-1BAA-4AF8-91FA-B441A96BDE86}" type="parTrans" cxnId="{0A2F67E0-ED35-47D1-8BA8-7033F10A7670}">
      <dgm:prSet/>
      <dgm:spPr/>
      <dgm:t>
        <a:bodyPr/>
        <a:lstStyle/>
        <a:p>
          <a:endParaRPr lang="en-US"/>
        </a:p>
      </dgm:t>
    </dgm:pt>
    <dgm:pt modelId="{FA3B132F-77DF-4DAB-9860-4751EC0D6359}" type="sibTrans" cxnId="{0A2F67E0-ED35-47D1-8BA8-7033F10A7670}">
      <dgm:prSet/>
      <dgm:spPr/>
      <dgm:t>
        <a:bodyPr/>
        <a:lstStyle/>
        <a:p>
          <a:endParaRPr lang="en-US"/>
        </a:p>
      </dgm:t>
    </dgm:pt>
    <dgm:pt modelId="{10E6C589-AB4E-492F-B371-CC0F980F72F3}">
      <dgm:prSet phldrT="[Text]"/>
      <dgm:spPr/>
      <dgm:t>
        <a:bodyPr/>
        <a:lstStyle/>
        <a:p>
          <a:r>
            <a:rPr lang="en-US" dirty="0"/>
            <a:t>Discount %</a:t>
          </a:r>
        </a:p>
      </dgm:t>
    </dgm:pt>
    <dgm:pt modelId="{23CF7023-403C-49A4-A33D-BF152C32401E}" type="parTrans" cxnId="{08331A37-B42D-4CB1-A450-C83FC0989D82}">
      <dgm:prSet/>
      <dgm:spPr/>
      <dgm:t>
        <a:bodyPr/>
        <a:lstStyle/>
        <a:p>
          <a:endParaRPr lang="en-US"/>
        </a:p>
      </dgm:t>
    </dgm:pt>
    <dgm:pt modelId="{1E386607-EB3C-4736-805B-CB5B9FF819E4}" type="sibTrans" cxnId="{08331A37-B42D-4CB1-A450-C83FC0989D82}">
      <dgm:prSet/>
      <dgm:spPr/>
      <dgm:t>
        <a:bodyPr/>
        <a:lstStyle/>
        <a:p>
          <a:endParaRPr lang="en-US"/>
        </a:p>
      </dgm:t>
    </dgm:pt>
    <dgm:pt modelId="{5FE96288-9316-4D2D-89FF-8A9015C1557B}">
      <dgm:prSet phldrT="[Text]"/>
      <dgm:spPr/>
      <dgm:t>
        <a:bodyPr/>
        <a:lstStyle/>
        <a:p>
          <a:r>
            <a:rPr lang="en-US" dirty="0"/>
            <a:t>Box Sales Per Lease</a:t>
          </a:r>
        </a:p>
      </dgm:t>
    </dgm:pt>
    <dgm:pt modelId="{7A610000-847B-404C-ACA9-B5A089EEC54B}" type="parTrans" cxnId="{D42789F9-C75A-487F-B5BA-FF0AA8B6DCF4}">
      <dgm:prSet/>
      <dgm:spPr/>
      <dgm:t>
        <a:bodyPr/>
        <a:lstStyle/>
        <a:p>
          <a:endParaRPr lang="en-US"/>
        </a:p>
      </dgm:t>
    </dgm:pt>
    <dgm:pt modelId="{53496690-268F-4E7B-9C8B-A6A31954BA05}" type="sibTrans" cxnId="{D42789F9-C75A-487F-B5BA-FF0AA8B6DCF4}">
      <dgm:prSet/>
      <dgm:spPr/>
      <dgm:t>
        <a:bodyPr/>
        <a:lstStyle/>
        <a:p>
          <a:endParaRPr lang="en-US"/>
        </a:p>
      </dgm:t>
    </dgm:pt>
    <dgm:pt modelId="{5AFDB27C-66F5-486F-BCD8-30AF0C0B9813}">
      <dgm:prSet phldrT="[Text]"/>
      <dgm:spPr/>
      <dgm:t>
        <a:bodyPr/>
        <a:lstStyle/>
        <a:p>
          <a:r>
            <a:rPr lang="en-US" dirty="0"/>
            <a:t>Insurance Sales</a:t>
          </a:r>
        </a:p>
      </dgm:t>
    </dgm:pt>
    <dgm:pt modelId="{91B9F41E-1CD7-4C18-8CDB-4239F5118043}" type="parTrans" cxnId="{718236CB-BBE7-469B-B06E-97D83FD806FB}">
      <dgm:prSet/>
      <dgm:spPr/>
      <dgm:t>
        <a:bodyPr/>
        <a:lstStyle/>
        <a:p>
          <a:endParaRPr lang="en-US"/>
        </a:p>
      </dgm:t>
    </dgm:pt>
    <dgm:pt modelId="{2A1BA812-819A-48DA-A4C9-F7EED9D1486D}" type="sibTrans" cxnId="{718236CB-BBE7-469B-B06E-97D83FD806FB}">
      <dgm:prSet/>
      <dgm:spPr/>
      <dgm:t>
        <a:bodyPr/>
        <a:lstStyle/>
        <a:p>
          <a:endParaRPr lang="en-US"/>
        </a:p>
      </dgm:t>
    </dgm:pt>
    <dgm:pt modelId="{BF447822-1C72-440B-BF22-8A499486280F}">
      <dgm:prSet phldrT="[Text]"/>
      <dgm:spPr/>
      <dgm:t>
        <a:bodyPr/>
        <a:lstStyle/>
        <a:p>
          <a:r>
            <a:rPr lang="en-US" dirty="0"/>
            <a:t>Fees Waived %</a:t>
          </a:r>
        </a:p>
      </dgm:t>
    </dgm:pt>
    <dgm:pt modelId="{4E9EC35D-291E-41D8-92CA-B2D410563A05}" type="parTrans" cxnId="{F971361E-554F-49C2-B896-8E291EE6CE9D}">
      <dgm:prSet/>
      <dgm:spPr/>
      <dgm:t>
        <a:bodyPr/>
        <a:lstStyle/>
        <a:p>
          <a:endParaRPr lang="en-US"/>
        </a:p>
      </dgm:t>
    </dgm:pt>
    <dgm:pt modelId="{46F58477-B431-4E8A-8457-111966CB04CB}" type="sibTrans" cxnId="{F971361E-554F-49C2-B896-8E291EE6CE9D}">
      <dgm:prSet/>
      <dgm:spPr/>
      <dgm:t>
        <a:bodyPr/>
        <a:lstStyle/>
        <a:p>
          <a:endParaRPr lang="en-US"/>
        </a:p>
      </dgm:t>
    </dgm:pt>
    <dgm:pt modelId="{8D38E95E-1514-4038-AFFD-DD74D46A0042}">
      <dgm:prSet phldrT="[Text]"/>
      <dgm:spPr/>
      <dgm:t>
        <a:bodyPr/>
        <a:lstStyle/>
        <a:p>
          <a:r>
            <a:rPr lang="en-US" dirty="0"/>
            <a:t>Delinquent %</a:t>
          </a:r>
        </a:p>
      </dgm:t>
    </dgm:pt>
    <dgm:pt modelId="{0566EA00-84E4-430E-A21B-B0C068061513}" type="parTrans" cxnId="{FEC1EC92-D0D8-49C0-BF0F-BDF6A0DB3217}">
      <dgm:prSet/>
      <dgm:spPr/>
      <dgm:t>
        <a:bodyPr/>
        <a:lstStyle/>
        <a:p>
          <a:endParaRPr lang="en-US"/>
        </a:p>
      </dgm:t>
    </dgm:pt>
    <dgm:pt modelId="{979E0CF2-C219-49E5-83FF-10AC8DCFF40A}" type="sibTrans" cxnId="{FEC1EC92-D0D8-49C0-BF0F-BDF6A0DB3217}">
      <dgm:prSet/>
      <dgm:spPr/>
      <dgm:t>
        <a:bodyPr/>
        <a:lstStyle/>
        <a:p>
          <a:endParaRPr lang="en-US"/>
        </a:p>
      </dgm:t>
    </dgm:pt>
    <dgm:pt modelId="{C7FC1B60-E4F2-4124-B65E-CD3ABBE11F36}">
      <dgm:prSet phldrT="[Text]"/>
      <dgm:spPr/>
      <dgm:t>
        <a:bodyPr/>
        <a:lstStyle/>
        <a:p>
          <a:r>
            <a:rPr lang="en-US" dirty="0"/>
            <a:t>Expense %</a:t>
          </a:r>
        </a:p>
      </dgm:t>
    </dgm:pt>
    <dgm:pt modelId="{476413D0-23E8-45E5-AB6F-3C0B156101D4}" type="parTrans" cxnId="{821E295E-8303-4958-A29E-C4B20C158626}">
      <dgm:prSet/>
      <dgm:spPr/>
      <dgm:t>
        <a:bodyPr/>
        <a:lstStyle/>
        <a:p>
          <a:endParaRPr lang="en-US"/>
        </a:p>
      </dgm:t>
    </dgm:pt>
    <dgm:pt modelId="{6993FD1F-29D8-441B-A81B-CEBD27974518}" type="sibTrans" cxnId="{821E295E-8303-4958-A29E-C4B20C158626}">
      <dgm:prSet/>
      <dgm:spPr/>
      <dgm:t>
        <a:bodyPr/>
        <a:lstStyle/>
        <a:p>
          <a:endParaRPr lang="en-US"/>
        </a:p>
      </dgm:t>
    </dgm:pt>
    <dgm:pt modelId="{0B3B64A8-7337-4124-BEA1-93473245E233}" type="pres">
      <dgm:prSet presAssocID="{A7CF51A9-6AEC-4D75-B17B-14DD60A6C62A}" presName="diagram" presStyleCnt="0">
        <dgm:presLayoutVars>
          <dgm:dir/>
          <dgm:resizeHandles val="exact"/>
        </dgm:presLayoutVars>
      </dgm:prSet>
      <dgm:spPr/>
    </dgm:pt>
    <dgm:pt modelId="{AB3DEC6C-1E60-459E-8C45-C2FD1DDABE77}" type="pres">
      <dgm:prSet presAssocID="{2985BFC8-05F4-47A6-A86A-23B423A40589}" presName="node" presStyleLbl="node1" presStyleIdx="0" presStyleCnt="10">
        <dgm:presLayoutVars>
          <dgm:bulletEnabled val="1"/>
        </dgm:presLayoutVars>
      </dgm:prSet>
      <dgm:spPr/>
    </dgm:pt>
    <dgm:pt modelId="{6BD74300-CD7F-49D7-9C32-61D6EFC66DB9}" type="pres">
      <dgm:prSet presAssocID="{98EEDC98-279C-4CCC-AC17-5666C9A6C278}" presName="sibTrans" presStyleCnt="0"/>
      <dgm:spPr/>
    </dgm:pt>
    <dgm:pt modelId="{211F0E69-8FAB-48A8-8658-AC00F03A9129}" type="pres">
      <dgm:prSet presAssocID="{7500A7D1-FB59-445B-BF7D-88E9522BD839}" presName="node" presStyleLbl="node1" presStyleIdx="1" presStyleCnt="10">
        <dgm:presLayoutVars>
          <dgm:bulletEnabled val="1"/>
        </dgm:presLayoutVars>
      </dgm:prSet>
      <dgm:spPr/>
    </dgm:pt>
    <dgm:pt modelId="{1745B9BA-78D9-492B-B530-CEB2783276AF}" type="pres">
      <dgm:prSet presAssocID="{2355F677-DC7A-4941-AA39-49ED64B13AE7}" presName="sibTrans" presStyleCnt="0"/>
      <dgm:spPr/>
    </dgm:pt>
    <dgm:pt modelId="{D5D90D9B-5BC4-4E76-9A50-1E2A5005AAF6}" type="pres">
      <dgm:prSet presAssocID="{F2A03E7D-D0F0-4580-AE5F-BC91370D26BD}" presName="node" presStyleLbl="node1" presStyleIdx="2" presStyleCnt="10">
        <dgm:presLayoutVars>
          <dgm:bulletEnabled val="1"/>
        </dgm:presLayoutVars>
      </dgm:prSet>
      <dgm:spPr/>
    </dgm:pt>
    <dgm:pt modelId="{84E18DC8-8C98-42EA-B630-C564CD97E5D5}" type="pres">
      <dgm:prSet presAssocID="{2A191B40-1EEE-4599-8FC7-740368F54861}" presName="sibTrans" presStyleCnt="0"/>
      <dgm:spPr/>
    </dgm:pt>
    <dgm:pt modelId="{7D4855E8-B42B-4675-9660-8CD166EF7ADD}" type="pres">
      <dgm:prSet presAssocID="{A309494E-186B-4935-ADB6-2BC27FAB3B0A}" presName="node" presStyleLbl="node1" presStyleIdx="3" presStyleCnt="10" custScaleY="127556" custLinFactX="10933" custLinFactY="100000" custLinFactNeighborX="100000" custLinFactNeighborY="161222">
        <dgm:presLayoutVars>
          <dgm:bulletEnabled val="1"/>
        </dgm:presLayoutVars>
      </dgm:prSet>
      <dgm:spPr/>
    </dgm:pt>
    <dgm:pt modelId="{D0ED48F2-9694-4A9B-94BB-0947A72E3A61}" type="pres">
      <dgm:prSet presAssocID="{FA3B132F-77DF-4DAB-9860-4751EC0D6359}" presName="sibTrans" presStyleCnt="0"/>
      <dgm:spPr/>
    </dgm:pt>
    <dgm:pt modelId="{449D8BD5-DB6A-431B-8EC3-A9393A37740D}" type="pres">
      <dgm:prSet presAssocID="{10E6C589-AB4E-492F-B371-CC0F980F72F3}" presName="node" presStyleLbl="node1" presStyleIdx="4" presStyleCnt="10" custLinFactX="10000" custLinFactNeighborX="100000" custLinFactNeighborY="-1889">
        <dgm:presLayoutVars>
          <dgm:bulletEnabled val="1"/>
        </dgm:presLayoutVars>
      </dgm:prSet>
      <dgm:spPr/>
    </dgm:pt>
    <dgm:pt modelId="{E81E931D-51A5-4C70-A8E2-AAF953347FFE}" type="pres">
      <dgm:prSet presAssocID="{1E386607-EB3C-4736-805B-CB5B9FF819E4}" presName="sibTrans" presStyleCnt="0"/>
      <dgm:spPr/>
    </dgm:pt>
    <dgm:pt modelId="{98B19C43-CA32-496D-9A95-4E42ED691C89}" type="pres">
      <dgm:prSet presAssocID="{5FE96288-9316-4D2D-89FF-8A9015C1557B}" presName="node" presStyleLbl="node1" presStyleIdx="5" presStyleCnt="10" custLinFactX="-9067" custLinFactNeighborX="-100000" custLinFactNeighborY="-1889">
        <dgm:presLayoutVars>
          <dgm:bulletEnabled val="1"/>
        </dgm:presLayoutVars>
      </dgm:prSet>
      <dgm:spPr/>
    </dgm:pt>
    <dgm:pt modelId="{347AC02C-6CBE-4746-885D-33E65570CD01}" type="pres">
      <dgm:prSet presAssocID="{53496690-268F-4E7B-9C8B-A6A31954BA05}" presName="sibTrans" presStyleCnt="0"/>
      <dgm:spPr/>
    </dgm:pt>
    <dgm:pt modelId="{D20D3E9C-5966-4C5A-8DE2-4ED36A194E5A}" type="pres">
      <dgm:prSet presAssocID="{5AFDB27C-66F5-486F-BCD8-30AF0C0B9813}" presName="node" presStyleLbl="node1" presStyleIdx="6" presStyleCnt="10" custLinFactY="-32334" custLinFactNeighborY="-100000">
        <dgm:presLayoutVars>
          <dgm:bulletEnabled val="1"/>
        </dgm:presLayoutVars>
      </dgm:prSet>
      <dgm:spPr/>
    </dgm:pt>
    <dgm:pt modelId="{1DE3EBB9-FFBC-4D3F-8D4A-8F361E18D9C7}" type="pres">
      <dgm:prSet presAssocID="{2A1BA812-819A-48DA-A4C9-F7EED9D1486D}" presName="sibTrans" presStyleCnt="0"/>
      <dgm:spPr/>
    </dgm:pt>
    <dgm:pt modelId="{640F4C7B-FDF5-46D1-8D1F-4C1F4113DD82}" type="pres">
      <dgm:prSet presAssocID="{BF447822-1C72-440B-BF22-8A499486280F}" presName="node" presStyleLbl="node1" presStyleIdx="7" presStyleCnt="10" custLinFactX="-10000" custLinFactNeighborX="-100000" custLinFactNeighborY="1965">
        <dgm:presLayoutVars>
          <dgm:bulletEnabled val="1"/>
        </dgm:presLayoutVars>
      </dgm:prSet>
      <dgm:spPr/>
    </dgm:pt>
    <dgm:pt modelId="{0AADA305-AFA8-4CAC-A1B4-C140590AB31E}" type="pres">
      <dgm:prSet presAssocID="{46F58477-B431-4E8A-8457-111966CB04CB}" presName="sibTrans" presStyleCnt="0"/>
      <dgm:spPr/>
    </dgm:pt>
    <dgm:pt modelId="{0B25B888-F5A0-4139-98D9-57822762845B}" type="pres">
      <dgm:prSet presAssocID="{8D38E95E-1514-4038-AFFD-DD74D46A0042}" presName="node" presStyleLbl="node1" presStyleIdx="8" presStyleCnt="10" custLinFactX="-9067" custLinFactNeighborX="-100000" custLinFactNeighborY="1965">
        <dgm:presLayoutVars>
          <dgm:bulletEnabled val="1"/>
        </dgm:presLayoutVars>
      </dgm:prSet>
      <dgm:spPr/>
    </dgm:pt>
    <dgm:pt modelId="{C1FE0E86-3750-4813-B91D-6D25CB7013BE}" type="pres">
      <dgm:prSet presAssocID="{979E0CF2-C219-49E5-83FF-10AC8DCFF40A}" presName="sibTrans" presStyleCnt="0"/>
      <dgm:spPr/>
    </dgm:pt>
    <dgm:pt modelId="{6AB9FD78-87EF-44CD-B9CD-FFA69D21F3B7}" type="pres">
      <dgm:prSet presAssocID="{C7FC1B60-E4F2-4124-B65E-CD3ABBE11F36}" presName="node" presStyleLbl="node1" presStyleIdx="9" presStyleCnt="10" custLinFactX="10000" custLinFactY="-14702" custLinFactNeighborX="100000" custLinFactNeighborY="-100000">
        <dgm:presLayoutVars>
          <dgm:bulletEnabled val="1"/>
        </dgm:presLayoutVars>
      </dgm:prSet>
      <dgm:spPr/>
    </dgm:pt>
  </dgm:ptLst>
  <dgm:cxnLst>
    <dgm:cxn modelId="{B2A0CC05-484D-4021-AAFB-1E1894974673}" type="presOf" srcId="{F2A03E7D-D0F0-4580-AE5F-BC91370D26BD}" destId="{D5D90D9B-5BC4-4E76-9A50-1E2A5005AAF6}" srcOrd="0" destOrd="0" presId="urn:microsoft.com/office/officeart/2005/8/layout/default"/>
    <dgm:cxn modelId="{F971361E-554F-49C2-B896-8E291EE6CE9D}" srcId="{A7CF51A9-6AEC-4D75-B17B-14DD60A6C62A}" destId="{BF447822-1C72-440B-BF22-8A499486280F}" srcOrd="7" destOrd="0" parTransId="{4E9EC35D-291E-41D8-92CA-B2D410563A05}" sibTransId="{46F58477-B431-4E8A-8457-111966CB04CB}"/>
    <dgm:cxn modelId="{D5E70E28-5440-4CA4-BF46-C9F291A078C6}" type="presOf" srcId="{A309494E-186B-4935-ADB6-2BC27FAB3B0A}" destId="{7D4855E8-B42B-4675-9660-8CD166EF7ADD}" srcOrd="0" destOrd="0" presId="urn:microsoft.com/office/officeart/2005/8/layout/default"/>
    <dgm:cxn modelId="{75946E34-BEBA-4A0D-9CE6-5E93E7F120E5}" type="presOf" srcId="{2985BFC8-05F4-47A6-A86A-23B423A40589}" destId="{AB3DEC6C-1E60-459E-8C45-C2FD1DDABE77}" srcOrd="0" destOrd="0" presId="urn:microsoft.com/office/officeart/2005/8/layout/default"/>
    <dgm:cxn modelId="{DE3FF935-8132-4489-BD23-50A763642323}" srcId="{A7CF51A9-6AEC-4D75-B17B-14DD60A6C62A}" destId="{2985BFC8-05F4-47A6-A86A-23B423A40589}" srcOrd="0" destOrd="0" parTransId="{9C854E83-20AB-4C6F-9BF2-E13B6AC55866}" sibTransId="{98EEDC98-279C-4CCC-AC17-5666C9A6C278}"/>
    <dgm:cxn modelId="{08331A37-B42D-4CB1-A450-C83FC0989D82}" srcId="{A7CF51A9-6AEC-4D75-B17B-14DD60A6C62A}" destId="{10E6C589-AB4E-492F-B371-CC0F980F72F3}" srcOrd="4" destOrd="0" parTransId="{23CF7023-403C-49A4-A33D-BF152C32401E}" sibTransId="{1E386607-EB3C-4736-805B-CB5B9FF819E4}"/>
    <dgm:cxn modelId="{BF92523E-AD8B-49D7-8E23-2BEC4CAE591B}" type="presOf" srcId="{A7CF51A9-6AEC-4D75-B17B-14DD60A6C62A}" destId="{0B3B64A8-7337-4124-BEA1-93473245E233}" srcOrd="0" destOrd="0" presId="urn:microsoft.com/office/officeart/2005/8/layout/default"/>
    <dgm:cxn modelId="{B983835D-FB3A-439A-BCD9-A3F477E1A68E}" srcId="{A7CF51A9-6AEC-4D75-B17B-14DD60A6C62A}" destId="{7500A7D1-FB59-445B-BF7D-88E9522BD839}" srcOrd="1" destOrd="0" parTransId="{B41EEACB-EEB1-49E2-AC00-FCF4B4742602}" sibTransId="{2355F677-DC7A-4941-AA39-49ED64B13AE7}"/>
    <dgm:cxn modelId="{821E295E-8303-4958-A29E-C4B20C158626}" srcId="{A7CF51A9-6AEC-4D75-B17B-14DD60A6C62A}" destId="{C7FC1B60-E4F2-4124-B65E-CD3ABBE11F36}" srcOrd="9" destOrd="0" parTransId="{476413D0-23E8-45E5-AB6F-3C0B156101D4}" sibTransId="{6993FD1F-29D8-441B-A81B-CEBD27974518}"/>
    <dgm:cxn modelId="{D0C08946-3574-4080-9F9B-148B9D70DB7B}" type="presOf" srcId="{7500A7D1-FB59-445B-BF7D-88E9522BD839}" destId="{211F0E69-8FAB-48A8-8658-AC00F03A9129}" srcOrd="0" destOrd="0" presId="urn:microsoft.com/office/officeart/2005/8/layout/default"/>
    <dgm:cxn modelId="{A6564A74-C30F-49CE-BA77-5480E14E60EE}" type="presOf" srcId="{5FE96288-9316-4D2D-89FF-8A9015C1557B}" destId="{98B19C43-CA32-496D-9A95-4E42ED691C89}" srcOrd="0" destOrd="0" presId="urn:microsoft.com/office/officeart/2005/8/layout/default"/>
    <dgm:cxn modelId="{FEC1EC92-D0D8-49C0-BF0F-BDF6A0DB3217}" srcId="{A7CF51A9-6AEC-4D75-B17B-14DD60A6C62A}" destId="{8D38E95E-1514-4038-AFFD-DD74D46A0042}" srcOrd="8" destOrd="0" parTransId="{0566EA00-84E4-430E-A21B-B0C068061513}" sibTransId="{979E0CF2-C219-49E5-83FF-10AC8DCFF40A}"/>
    <dgm:cxn modelId="{CB9975AA-63F6-4F5A-8C87-F1E10CC18C07}" type="presOf" srcId="{C7FC1B60-E4F2-4124-B65E-CD3ABBE11F36}" destId="{6AB9FD78-87EF-44CD-B9CD-FFA69D21F3B7}" srcOrd="0" destOrd="0" presId="urn:microsoft.com/office/officeart/2005/8/layout/default"/>
    <dgm:cxn modelId="{430D60C2-074D-4E15-BD3D-32E78D5B9220}" srcId="{A7CF51A9-6AEC-4D75-B17B-14DD60A6C62A}" destId="{F2A03E7D-D0F0-4580-AE5F-BC91370D26BD}" srcOrd="2" destOrd="0" parTransId="{6CE9C305-6E0F-4DCF-8813-03E54B066C4C}" sibTransId="{2A191B40-1EEE-4599-8FC7-740368F54861}"/>
    <dgm:cxn modelId="{6F4968C4-89E0-44CC-A9D5-5844C5FA9B60}" type="presOf" srcId="{BF447822-1C72-440B-BF22-8A499486280F}" destId="{640F4C7B-FDF5-46D1-8D1F-4C1F4113DD82}" srcOrd="0" destOrd="0" presId="urn:microsoft.com/office/officeart/2005/8/layout/default"/>
    <dgm:cxn modelId="{FEC1BBC8-C3E8-4B8F-899C-F3FCE451EBDA}" type="presOf" srcId="{5AFDB27C-66F5-486F-BCD8-30AF0C0B9813}" destId="{D20D3E9C-5966-4C5A-8DE2-4ED36A194E5A}" srcOrd="0" destOrd="0" presId="urn:microsoft.com/office/officeart/2005/8/layout/default"/>
    <dgm:cxn modelId="{718236CB-BBE7-469B-B06E-97D83FD806FB}" srcId="{A7CF51A9-6AEC-4D75-B17B-14DD60A6C62A}" destId="{5AFDB27C-66F5-486F-BCD8-30AF0C0B9813}" srcOrd="6" destOrd="0" parTransId="{91B9F41E-1CD7-4C18-8CDB-4239F5118043}" sibTransId="{2A1BA812-819A-48DA-A4C9-F7EED9D1486D}"/>
    <dgm:cxn modelId="{0A2F67E0-ED35-47D1-8BA8-7033F10A7670}" srcId="{A7CF51A9-6AEC-4D75-B17B-14DD60A6C62A}" destId="{A309494E-186B-4935-ADB6-2BC27FAB3B0A}" srcOrd="3" destOrd="0" parTransId="{6366204E-1BAA-4AF8-91FA-B441A96BDE86}" sibTransId="{FA3B132F-77DF-4DAB-9860-4751EC0D6359}"/>
    <dgm:cxn modelId="{0779FCF5-2BD3-4A5B-9387-551FE5957E14}" type="presOf" srcId="{10E6C589-AB4E-492F-B371-CC0F980F72F3}" destId="{449D8BD5-DB6A-431B-8EC3-A9393A37740D}" srcOrd="0" destOrd="0" presId="urn:microsoft.com/office/officeart/2005/8/layout/default"/>
    <dgm:cxn modelId="{A2F944F7-A19D-43F7-9E12-4EC6555357D6}" type="presOf" srcId="{8D38E95E-1514-4038-AFFD-DD74D46A0042}" destId="{0B25B888-F5A0-4139-98D9-57822762845B}" srcOrd="0" destOrd="0" presId="urn:microsoft.com/office/officeart/2005/8/layout/default"/>
    <dgm:cxn modelId="{D42789F9-C75A-487F-B5BA-FF0AA8B6DCF4}" srcId="{A7CF51A9-6AEC-4D75-B17B-14DD60A6C62A}" destId="{5FE96288-9316-4D2D-89FF-8A9015C1557B}" srcOrd="5" destOrd="0" parTransId="{7A610000-847B-404C-ACA9-B5A089EEC54B}" sibTransId="{53496690-268F-4E7B-9C8B-A6A31954BA05}"/>
    <dgm:cxn modelId="{24CFD3D6-2D35-494F-8D9F-CA76F159C56C}" type="presParOf" srcId="{0B3B64A8-7337-4124-BEA1-93473245E233}" destId="{AB3DEC6C-1E60-459E-8C45-C2FD1DDABE77}" srcOrd="0" destOrd="0" presId="urn:microsoft.com/office/officeart/2005/8/layout/default"/>
    <dgm:cxn modelId="{CA2E036E-82ED-442A-8235-35AA11B0ABE5}" type="presParOf" srcId="{0B3B64A8-7337-4124-BEA1-93473245E233}" destId="{6BD74300-CD7F-49D7-9C32-61D6EFC66DB9}" srcOrd="1" destOrd="0" presId="urn:microsoft.com/office/officeart/2005/8/layout/default"/>
    <dgm:cxn modelId="{2065B2F9-2E8B-4B92-A34F-59C461E2C302}" type="presParOf" srcId="{0B3B64A8-7337-4124-BEA1-93473245E233}" destId="{211F0E69-8FAB-48A8-8658-AC00F03A9129}" srcOrd="2" destOrd="0" presId="urn:microsoft.com/office/officeart/2005/8/layout/default"/>
    <dgm:cxn modelId="{116D149A-8197-415B-AAD9-212C351CDF01}" type="presParOf" srcId="{0B3B64A8-7337-4124-BEA1-93473245E233}" destId="{1745B9BA-78D9-492B-B530-CEB2783276AF}" srcOrd="3" destOrd="0" presId="urn:microsoft.com/office/officeart/2005/8/layout/default"/>
    <dgm:cxn modelId="{46AB24C5-9FE9-4B1B-A1FD-430D93C7D113}" type="presParOf" srcId="{0B3B64A8-7337-4124-BEA1-93473245E233}" destId="{D5D90D9B-5BC4-4E76-9A50-1E2A5005AAF6}" srcOrd="4" destOrd="0" presId="urn:microsoft.com/office/officeart/2005/8/layout/default"/>
    <dgm:cxn modelId="{EA9E8B2D-0F1A-441C-A34A-F22D065D0834}" type="presParOf" srcId="{0B3B64A8-7337-4124-BEA1-93473245E233}" destId="{84E18DC8-8C98-42EA-B630-C564CD97E5D5}" srcOrd="5" destOrd="0" presId="urn:microsoft.com/office/officeart/2005/8/layout/default"/>
    <dgm:cxn modelId="{8BC08754-5290-498C-A77A-6E1A3DBDBB04}" type="presParOf" srcId="{0B3B64A8-7337-4124-BEA1-93473245E233}" destId="{7D4855E8-B42B-4675-9660-8CD166EF7ADD}" srcOrd="6" destOrd="0" presId="urn:microsoft.com/office/officeart/2005/8/layout/default"/>
    <dgm:cxn modelId="{1FB7122A-1A9B-41E7-8F1A-6B358A23EF74}" type="presParOf" srcId="{0B3B64A8-7337-4124-BEA1-93473245E233}" destId="{D0ED48F2-9694-4A9B-94BB-0947A72E3A61}" srcOrd="7" destOrd="0" presId="urn:microsoft.com/office/officeart/2005/8/layout/default"/>
    <dgm:cxn modelId="{A77720AF-DFB6-4B5D-A924-48C371CB0A4B}" type="presParOf" srcId="{0B3B64A8-7337-4124-BEA1-93473245E233}" destId="{449D8BD5-DB6A-431B-8EC3-A9393A37740D}" srcOrd="8" destOrd="0" presId="urn:microsoft.com/office/officeart/2005/8/layout/default"/>
    <dgm:cxn modelId="{4C5E2DAF-51AC-45E3-82AF-6B14C8E48A18}" type="presParOf" srcId="{0B3B64A8-7337-4124-BEA1-93473245E233}" destId="{E81E931D-51A5-4C70-A8E2-AAF953347FFE}" srcOrd="9" destOrd="0" presId="urn:microsoft.com/office/officeart/2005/8/layout/default"/>
    <dgm:cxn modelId="{9038D823-17E4-4C30-8BCD-E9DD0D7D948C}" type="presParOf" srcId="{0B3B64A8-7337-4124-BEA1-93473245E233}" destId="{98B19C43-CA32-496D-9A95-4E42ED691C89}" srcOrd="10" destOrd="0" presId="urn:microsoft.com/office/officeart/2005/8/layout/default"/>
    <dgm:cxn modelId="{90D6D1A3-D0CD-40B3-BEB8-95549FE6B46E}" type="presParOf" srcId="{0B3B64A8-7337-4124-BEA1-93473245E233}" destId="{347AC02C-6CBE-4746-885D-33E65570CD01}" srcOrd="11" destOrd="0" presId="urn:microsoft.com/office/officeart/2005/8/layout/default"/>
    <dgm:cxn modelId="{A46EADF8-B041-47A0-B789-7FCD4E7C7BE7}" type="presParOf" srcId="{0B3B64A8-7337-4124-BEA1-93473245E233}" destId="{D20D3E9C-5966-4C5A-8DE2-4ED36A194E5A}" srcOrd="12" destOrd="0" presId="urn:microsoft.com/office/officeart/2005/8/layout/default"/>
    <dgm:cxn modelId="{E78A0808-EE5D-4579-AB01-97071932834F}" type="presParOf" srcId="{0B3B64A8-7337-4124-BEA1-93473245E233}" destId="{1DE3EBB9-FFBC-4D3F-8D4A-8F361E18D9C7}" srcOrd="13" destOrd="0" presId="urn:microsoft.com/office/officeart/2005/8/layout/default"/>
    <dgm:cxn modelId="{69C9633C-2266-4618-9CCF-F61071FC2E91}" type="presParOf" srcId="{0B3B64A8-7337-4124-BEA1-93473245E233}" destId="{640F4C7B-FDF5-46D1-8D1F-4C1F4113DD82}" srcOrd="14" destOrd="0" presId="urn:microsoft.com/office/officeart/2005/8/layout/default"/>
    <dgm:cxn modelId="{080863DC-8960-4315-AED5-7CC89229DB99}" type="presParOf" srcId="{0B3B64A8-7337-4124-BEA1-93473245E233}" destId="{0AADA305-AFA8-4CAC-A1B4-C140590AB31E}" srcOrd="15" destOrd="0" presId="urn:microsoft.com/office/officeart/2005/8/layout/default"/>
    <dgm:cxn modelId="{EA01BF96-B7B3-46C4-A52D-A0C3B7E0CFDE}" type="presParOf" srcId="{0B3B64A8-7337-4124-BEA1-93473245E233}" destId="{0B25B888-F5A0-4139-98D9-57822762845B}" srcOrd="16" destOrd="0" presId="urn:microsoft.com/office/officeart/2005/8/layout/default"/>
    <dgm:cxn modelId="{D3648488-1A25-4B80-8515-35650762B618}" type="presParOf" srcId="{0B3B64A8-7337-4124-BEA1-93473245E233}" destId="{C1FE0E86-3750-4813-B91D-6D25CB7013BE}" srcOrd="17" destOrd="0" presId="urn:microsoft.com/office/officeart/2005/8/layout/default"/>
    <dgm:cxn modelId="{4C988527-E215-4462-8044-A2D56F523A07}" type="presParOf" srcId="{0B3B64A8-7337-4124-BEA1-93473245E233}" destId="{6AB9FD78-87EF-44CD-B9CD-FFA69D21F3B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CF51A9-6AEC-4D75-B17B-14DD60A6C6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85BFC8-05F4-47A6-A86A-23B423A40589}">
      <dgm:prSet phldrT="[Text]" custT="1"/>
      <dgm:spPr/>
      <dgm:t>
        <a:bodyPr/>
        <a:lstStyle/>
        <a:p>
          <a:r>
            <a:rPr lang="en-US" sz="2400" dirty="0"/>
            <a:t>Conversion</a:t>
          </a:r>
        </a:p>
        <a:p>
          <a:r>
            <a:rPr lang="en-US" sz="2400" dirty="0"/>
            <a:t>Calls-Walk Ins- Leases</a:t>
          </a:r>
        </a:p>
      </dgm:t>
    </dgm:pt>
    <dgm:pt modelId="{9C854E83-20AB-4C6F-9BF2-E13B6AC55866}" type="parTrans" cxnId="{DE3FF935-8132-4489-BD23-50A763642323}">
      <dgm:prSet/>
      <dgm:spPr/>
      <dgm:t>
        <a:bodyPr/>
        <a:lstStyle/>
        <a:p>
          <a:endParaRPr lang="en-US"/>
        </a:p>
      </dgm:t>
    </dgm:pt>
    <dgm:pt modelId="{98EEDC98-279C-4CCC-AC17-5666C9A6C278}" type="sibTrans" cxnId="{DE3FF935-8132-4489-BD23-50A763642323}">
      <dgm:prSet/>
      <dgm:spPr/>
      <dgm:t>
        <a:bodyPr/>
        <a:lstStyle/>
        <a:p>
          <a:endParaRPr lang="en-US"/>
        </a:p>
      </dgm:t>
    </dgm:pt>
    <dgm:pt modelId="{7500A7D1-FB59-445B-BF7D-88E9522BD839}">
      <dgm:prSet phldrT="[Text]" custT="1"/>
      <dgm:spPr/>
      <dgm:t>
        <a:bodyPr/>
        <a:lstStyle/>
        <a:p>
          <a:r>
            <a:rPr lang="en-US" sz="2400" dirty="0"/>
            <a:t>Phone Shop Scores</a:t>
          </a:r>
        </a:p>
      </dgm:t>
    </dgm:pt>
    <dgm:pt modelId="{B41EEACB-EEB1-49E2-AC00-FCF4B4742602}" type="parTrans" cxnId="{B983835D-FB3A-439A-BCD9-A3F477E1A68E}">
      <dgm:prSet/>
      <dgm:spPr/>
      <dgm:t>
        <a:bodyPr/>
        <a:lstStyle/>
        <a:p>
          <a:endParaRPr lang="en-US"/>
        </a:p>
      </dgm:t>
    </dgm:pt>
    <dgm:pt modelId="{2355F677-DC7A-4941-AA39-49ED64B13AE7}" type="sibTrans" cxnId="{B983835D-FB3A-439A-BCD9-A3F477E1A68E}">
      <dgm:prSet/>
      <dgm:spPr/>
      <dgm:t>
        <a:bodyPr/>
        <a:lstStyle/>
        <a:p>
          <a:endParaRPr lang="en-US"/>
        </a:p>
      </dgm:t>
    </dgm:pt>
    <dgm:pt modelId="{F2A03E7D-D0F0-4580-AE5F-BC91370D26BD}">
      <dgm:prSet phldrT="[Text]" custT="1"/>
      <dgm:spPr/>
      <dgm:t>
        <a:bodyPr/>
        <a:lstStyle/>
        <a:p>
          <a:r>
            <a:rPr lang="en-US" sz="2400" dirty="0"/>
            <a:t>Cost Per Lease</a:t>
          </a:r>
        </a:p>
      </dgm:t>
    </dgm:pt>
    <dgm:pt modelId="{6CE9C305-6E0F-4DCF-8813-03E54B066C4C}" type="parTrans" cxnId="{430D60C2-074D-4E15-BD3D-32E78D5B9220}">
      <dgm:prSet/>
      <dgm:spPr/>
      <dgm:t>
        <a:bodyPr/>
        <a:lstStyle/>
        <a:p>
          <a:endParaRPr lang="en-US"/>
        </a:p>
      </dgm:t>
    </dgm:pt>
    <dgm:pt modelId="{2A191B40-1EEE-4599-8FC7-740368F54861}" type="sibTrans" cxnId="{430D60C2-074D-4E15-BD3D-32E78D5B9220}">
      <dgm:prSet/>
      <dgm:spPr/>
      <dgm:t>
        <a:bodyPr/>
        <a:lstStyle/>
        <a:p>
          <a:endParaRPr lang="en-US"/>
        </a:p>
      </dgm:t>
    </dgm:pt>
    <dgm:pt modelId="{A309494E-186B-4935-ADB6-2BC27FAB3B0A}">
      <dgm:prSet phldrT="[Text]" custT="1"/>
      <dgm:spPr/>
      <dgm:t>
        <a:bodyPr/>
        <a:lstStyle/>
        <a:p>
          <a:r>
            <a:rPr lang="en-US" sz="2400" dirty="0"/>
            <a:t>Source % DB, INT,</a:t>
          </a:r>
        </a:p>
        <a:p>
          <a:r>
            <a:rPr lang="en-US" sz="2400" dirty="0"/>
            <a:t>RREM, ADS, and Other</a:t>
          </a:r>
        </a:p>
      </dgm:t>
    </dgm:pt>
    <dgm:pt modelId="{6366204E-1BAA-4AF8-91FA-B441A96BDE86}" type="parTrans" cxnId="{0A2F67E0-ED35-47D1-8BA8-7033F10A7670}">
      <dgm:prSet/>
      <dgm:spPr/>
      <dgm:t>
        <a:bodyPr/>
        <a:lstStyle/>
        <a:p>
          <a:endParaRPr lang="en-US"/>
        </a:p>
      </dgm:t>
    </dgm:pt>
    <dgm:pt modelId="{FA3B132F-77DF-4DAB-9860-4751EC0D6359}" type="sibTrans" cxnId="{0A2F67E0-ED35-47D1-8BA8-7033F10A7670}">
      <dgm:prSet/>
      <dgm:spPr/>
      <dgm:t>
        <a:bodyPr/>
        <a:lstStyle/>
        <a:p>
          <a:endParaRPr lang="en-US"/>
        </a:p>
      </dgm:t>
    </dgm:pt>
    <dgm:pt modelId="{10E6C589-AB4E-492F-B371-CC0F980F72F3}">
      <dgm:prSet phldrT="[Text]"/>
      <dgm:spPr/>
      <dgm:t>
        <a:bodyPr/>
        <a:lstStyle/>
        <a:p>
          <a:r>
            <a:rPr lang="en-US" dirty="0"/>
            <a:t>Marketing Visits #</a:t>
          </a:r>
        </a:p>
      </dgm:t>
    </dgm:pt>
    <dgm:pt modelId="{23CF7023-403C-49A4-A33D-BF152C32401E}" type="parTrans" cxnId="{08331A37-B42D-4CB1-A450-C83FC0989D82}">
      <dgm:prSet/>
      <dgm:spPr/>
      <dgm:t>
        <a:bodyPr/>
        <a:lstStyle/>
        <a:p>
          <a:endParaRPr lang="en-US"/>
        </a:p>
      </dgm:t>
    </dgm:pt>
    <dgm:pt modelId="{1E386607-EB3C-4736-805B-CB5B9FF819E4}" type="sibTrans" cxnId="{08331A37-B42D-4CB1-A450-C83FC0989D82}">
      <dgm:prSet/>
      <dgm:spPr/>
      <dgm:t>
        <a:bodyPr/>
        <a:lstStyle/>
        <a:p>
          <a:endParaRPr lang="en-US"/>
        </a:p>
      </dgm:t>
    </dgm:pt>
    <dgm:pt modelId="{5FE96288-9316-4D2D-89FF-8A9015C1557B}">
      <dgm:prSet phldrT="[Text]"/>
      <dgm:spPr/>
      <dgm:t>
        <a:bodyPr/>
        <a:lstStyle/>
        <a:p>
          <a:r>
            <a:rPr lang="en-US" dirty="0"/>
            <a:t>Email # Sent &amp; Open Rate</a:t>
          </a:r>
        </a:p>
      </dgm:t>
    </dgm:pt>
    <dgm:pt modelId="{7A610000-847B-404C-ACA9-B5A089EEC54B}" type="parTrans" cxnId="{D42789F9-C75A-487F-B5BA-FF0AA8B6DCF4}">
      <dgm:prSet/>
      <dgm:spPr/>
      <dgm:t>
        <a:bodyPr/>
        <a:lstStyle/>
        <a:p>
          <a:endParaRPr lang="en-US"/>
        </a:p>
      </dgm:t>
    </dgm:pt>
    <dgm:pt modelId="{53496690-268F-4E7B-9C8B-A6A31954BA05}" type="sibTrans" cxnId="{D42789F9-C75A-487F-B5BA-FF0AA8B6DCF4}">
      <dgm:prSet/>
      <dgm:spPr/>
      <dgm:t>
        <a:bodyPr/>
        <a:lstStyle/>
        <a:p>
          <a:endParaRPr lang="en-US"/>
        </a:p>
      </dgm:t>
    </dgm:pt>
    <dgm:pt modelId="{5AFDB27C-66F5-486F-BCD8-30AF0C0B9813}">
      <dgm:prSet phldrT="[Text]"/>
      <dgm:spPr/>
      <dgm:t>
        <a:bodyPr/>
        <a:lstStyle/>
        <a:p>
          <a:r>
            <a:rPr lang="en-US" dirty="0"/>
            <a:t>Web / Smartphone %</a:t>
          </a:r>
        </a:p>
      </dgm:t>
    </dgm:pt>
    <dgm:pt modelId="{91B9F41E-1CD7-4C18-8CDB-4239F5118043}" type="parTrans" cxnId="{718236CB-BBE7-469B-B06E-97D83FD806FB}">
      <dgm:prSet/>
      <dgm:spPr/>
      <dgm:t>
        <a:bodyPr/>
        <a:lstStyle/>
        <a:p>
          <a:endParaRPr lang="en-US"/>
        </a:p>
      </dgm:t>
    </dgm:pt>
    <dgm:pt modelId="{2A1BA812-819A-48DA-A4C9-F7EED9D1486D}" type="sibTrans" cxnId="{718236CB-BBE7-469B-B06E-97D83FD806FB}">
      <dgm:prSet/>
      <dgm:spPr/>
      <dgm:t>
        <a:bodyPr/>
        <a:lstStyle/>
        <a:p>
          <a:endParaRPr lang="en-US"/>
        </a:p>
      </dgm:t>
    </dgm:pt>
    <dgm:pt modelId="{BF447822-1C72-440B-BF22-8A499486280F}">
      <dgm:prSet phldrT="[Text]"/>
      <dgm:spPr/>
      <dgm:t>
        <a:bodyPr/>
        <a:lstStyle/>
        <a:p>
          <a:r>
            <a:rPr lang="en-US" dirty="0"/>
            <a:t>Referrals #</a:t>
          </a:r>
        </a:p>
      </dgm:t>
    </dgm:pt>
    <dgm:pt modelId="{4E9EC35D-291E-41D8-92CA-B2D410563A05}" type="parTrans" cxnId="{F971361E-554F-49C2-B896-8E291EE6CE9D}">
      <dgm:prSet/>
      <dgm:spPr/>
      <dgm:t>
        <a:bodyPr/>
        <a:lstStyle/>
        <a:p>
          <a:endParaRPr lang="en-US"/>
        </a:p>
      </dgm:t>
    </dgm:pt>
    <dgm:pt modelId="{46F58477-B431-4E8A-8457-111966CB04CB}" type="sibTrans" cxnId="{F971361E-554F-49C2-B896-8E291EE6CE9D}">
      <dgm:prSet/>
      <dgm:spPr/>
      <dgm:t>
        <a:bodyPr/>
        <a:lstStyle/>
        <a:p>
          <a:endParaRPr lang="en-US"/>
        </a:p>
      </dgm:t>
    </dgm:pt>
    <dgm:pt modelId="{8D38E95E-1514-4038-AFFD-DD74D46A0042}">
      <dgm:prSet phldrT="[Text]"/>
      <dgm:spPr/>
      <dgm:t>
        <a:bodyPr/>
        <a:lstStyle/>
        <a:p>
          <a:r>
            <a:rPr lang="en-US" dirty="0"/>
            <a:t>Online Visitor &amp; Reservations #</a:t>
          </a:r>
        </a:p>
      </dgm:t>
    </dgm:pt>
    <dgm:pt modelId="{0566EA00-84E4-430E-A21B-B0C068061513}" type="parTrans" cxnId="{FEC1EC92-D0D8-49C0-BF0F-BDF6A0DB3217}">
      <dgm:prSet/>
      <dgm:spPr/>
      <dgm:t>
        <a:bodyPr/>
        <a:lstStyle/>
        <a:p>
          <a:endParaRPr lang="en-US"/>
        </a:p>
      </dgm:t>
    </dgm:pt>
    <dgm:pt modelId="{979E0CF2-C219-49E5-83FF-10AC8DCFF40A}" type="sibTrans" cxnId="{FEC1EC92-D0D8-49C0-BF0F-BDF6A0DB3217}">
      <dgm:prSet/>
      <dgm:spPr/>
      <dgm:t>
        <a:bodyPr/>
        <a:lstStyle/>
        <a:p>
          <a:endParaRPr lang="en-US"/>
        </a:p>
      </dgm:t>
    </dgm:pt>
    <dgm:pt modelId="{C7FC1B60-E4F2-4124-B65E-CD3ABBE11F36}">
      <dgm:prSet phldrT="[Text]"/>
      <dgm:spPr/>
      <dgm:t>
        <a:bodyPr/>
        <a:lstStyle/>
        <a:p>
          <a:r>
            <a:rPr lang="en-US" dirty="0"/>
            <a:t>Net Gain Rentals</a:t>
          </a:r>
        </a:p>
      </dgm:t>
    </dgm:pt>
    <dgm:pt modelId="{476413D0-23E8-45E5-AB6F-3C0B156101D4}" type="parTrans" cxnId="{821E295E-8303-4958-A29E-C4B20C158626}">
      <dgm:prSet/>
      <dgm:spPr/>
      <dgm:t>
        <a:bodyPr/>
        <a:lstStyle/>
        <a:p>
          <a:endParaRPr lang="en-US"/>
        </a:p>
      </dgm:t>
    </dgm:pt>
    <dgm:pt modelId="{6993FD1F-29D8-441B-A81B-CEBD27974518}" type="sibTrans" cxnId="{821E295E-8303-4958-A29E-C4B20C158626}">
      <dgm:prSet/>
      <dgm:spPr/>
      <dgm:t>
        <a:bodyPr/>
        <a:lstStyle/>
        <a:p>
          <a:endParaRPr lang="en-US"/>
        </a:p>
      </dgm:t>
    </dgm:pt>
    <dgm:pt modelId="{0B3B64A8-7337-4124-BEA1-93473245E233}" type="pres">
      <dgm:prSet presAssocID="{A7CF51A9-6AEC-4D75-B17B-14DD60A6C62A}" presName="diagram" presStyleCnt="0">
        <dgm:presLayoutVars>
          <dgm:dir/>
          <dgm:resizeHandles val="exact"/>
        </dgm:presLayoutVars>
      </dgm:prSet>
      <dgm:spPr/>
    </dgm:pt>
    <dgm:pt modelId="{AB3DEC6C-1E60-459E-8C45-C2FD1DDABE77}" type="pres">
      <dgm:prSet presAssocID="{2985BFC8-05F4-47A6-A86A-23B423A40589}" presName="node" presStyleLbl="node1" presStyleIdx="0" presStyleCnt="10">
        <dgm:presLayoutVars>
          <dgm:bulletEnabled val="1"/>
        </dgm:presLayoutVars>
      </dgm:prSet>
      <dgm:spPr/>
    </dgm:pt>
    <dgm:pt modelId="{6BD74300-CD7F-49D7-9C32-61D6EFC66DB9}" type="pres">
      <dgm:prSet presAssocID="{98EEDC98-279C-4CCC-AC17-5666C9A6C278}" presName="sibTrans" presStyleCnt="0"/>
      <dgm:spPr/>
    </dgm:pt>
    <dgm:pt modelId="{211F0E69-8FAB-48A8-8658-AC00F03A9129}" type="pres">
      <dgm:prSet presAssocID="{7500A7D1-FB59-445B-BF7D-88E9522BD839}" presName="node" presStyleLbl="node1" presStyleIdx="1" presStyleCnt="10">
        <dgm:presLayoutVars>
          <dgm:bulletEnabled val="1"/>
        </dgm:presLayoutVars>
      </dgm:prSet>
      <dgm:spPr/>
    </dgm:pt>
    <dgm:pt modelId="{1745B9BA-78D9-492B-B530-CEB2783276AF}" type="pres">
      <dgm:prSet presAssocID="{2355F677-DC7A-4941-AA39-49ED64B13AE7}" presName="sibTrans" presStyleCnt="0"/>
      <dgm:spPr/>
    </dgm:pt>
    <dgm:pt modelId="{D5D90D9B-5BC4-4E76-9A50-1E2A5005AAF6}" type="pres">
      <dgm:prSet presAssocID="{F2A03E7D-D0F0-4580-AE5F-BC91370D26BD}" presName="node" presStyleLbl="node1" presStyleIdx="2" presStyleCnt="10">
        <dgm:presLayoutVars>
          <dgm:bulletEnabled val="1"/>
        </dgm:presLayoutVars>
      </dgm:prSet>
      <dgm:spPr/>
    </dgm:pt>
    <dgm:pt modelId="{84E18DC8-8C98-42EA-B630-C564CD97E5D5}" type="pres">
      <dgm:prSet presAssocID="{2A191B40-1EEE-4599-8FC7-740368F54861}" presName="sibTrans" presStyleCnt="0"/>
      <dgm:spPr/>
    </dgm:pt>
    <dgm:pt modelId="{7D4855E8-B42B-4675-9660-8CD166EF7ADD}" type="pres">
      <dgm:prSet presAssocID="{A309494E-186B-4935-ADB6-2BC27FAB3B0A}" presName="node" presStyleLbl="node1" presStyleIdx="3" presStyleCnt="10" custScaleX="172379" custScaleY="128444" custLinFactX="10000" custLinFactY="100000" custLinFactNeighborX="100000" custLinFactNeighborY="112336">
        <dgm:presLayoutVars>
          <dgm:bulletEnabled val="1"/>
        </dgm:presLayoutVars>
      </dgm:prSet>
      <dgm:spPr/>
    </dgm:pt>
    <dgm:pt modelId="{D0ED48F2-9694-4A9B-94BB-0947A72E3A61}" type="pres">
      <dgm:prSet presAssocID="{FA3B132F-77DF-4DAB-9860-4751EC0D6359}" presName="sibTrans" presStyleCnt="0"/>
      <dgm:spPr/>
    </dgm:pt>
    <dgm:pt modelId="{449D8BD5-DB6A-431B-8EC3-A9393A37740D}" type="pres">
      <dgm:prSet presAssocID="{10E6C589-AB4E-492F-B371-CC0F980F72F3}" presName="node" presStyleLbl="node1" presStyleIdx="4" presStyleCnt="10" custLinFactNeighborX="74504" custLinFactNeighborY="-25385">
        <dgm:presLayoutVars>
          <dgm:bulletEnabled val="1"/>
        </dgm:presLayoutVars>
      </dgm:prSet>
      <dgm:spPr/>
    </dgm:pt>
    <dgm:pt modelId="{E81E931D-51A5-4C70-A8E2-AAF953347FFE}" type="pres">
      <dgm:prSet presAssocID="{1E386607-EB3C-4736-805B-CB5B9FF819E4}" presName="sibTrans" presStyleCnt="0"/>
      <dgm:spPr/>
    </dgm:pt>
    <dgm:pt modelId="{98B19C43-CA32-496D-9A95-4E42ED691C89}" type="pres">
      <dgm:prSet presAssocID="{5FE96288-9316-4D2D-89FF-8A9015C1557B}" presName="node" presStyleLbl="node1" presStyleIdx="5" presStyleCnt="10" custLinFactX="-46189" custLinFactNeighborX="-100000" custLinFactNeighborY="-18641">
        <dgm:presLayoutVars>
          <dgm:bulletEnabled val="1"/>
        </dgm:presLayoutVars>
      </dgm:prSet>
      <dgm:spPr/>
    </dgm:pt>
    <dgm:pt modelId="{347AC02C-6CBE-4746-885D-33E65570CD01}" type="pres">
      <dgm:prSet presAssocID="{53496690-268F-4E7B-9C8B-A6A31954BA05}" presName="sibTrans" presStyleCnt="0"/>
      <dgm:spPr/>
    </dgm:pt>
    <dgm:pt modelId="{D20D3E9C-5966-4C5A-8DE2-4ED36A194E5A}" type="pres">
      <dgm:prSet presAssocID="{5AFDB27C-66F5-486F-BCD8-30AF0C0B9813}" presName="node" presStyleLbl="node1" presStyleIdx="6" presStyleCnt="10" custLinFactY="-52038" custLinFactNeighborX="1051" custLinFactNeighborY="-100000">
        <dgm:presLayoutVars>
          <dgm:bulletEnabled val="1"/>
        </dgm:presLayoutVars>
      </dgm:prSet>
      <dgm:spPr/>
    </dgm:pt>
    <dgm:pt modelId="{1DE3EBB9-FFBC-4D3F-8D4A-8F361E18D9C7}" type="pres">
      <dgm:prSet presAssocID="{2A1BA812-819A-48DA-A4C9-F7EED9D1486D}" presName="sibTrans" presStyleCnt="0"/>
      <dgm:spPr/>
    </dgm:pt>
    <dgm:pt modelId="{640F4C7B-FDF5-46D1-8D1F-4C1F4113DD82}" type="pres">
      <dgm:prSet presAssocID="{BF447822-1C72-440B-BF22-8A499486280F}" presName="node" presStyleLbl="node1" presStyleIdx="7" presStyleCnt="10" custLinFactX="-8949" custLinFactNeighborX="-100000" custLinFactNeighborY="-40511">
        <dgm:presLayoutVars>
          <dgm:bulletEnabled val="1"/>
        </dgm:presLayoutVars>
      </dgm:prSet>
      <dgm:spPr/>
    </dgm:pt>
    <dgm:pt modelId="{0AADA305-AFA8-4CAC-A1B4-C140590AB31E}" type="pres">
      <dgm:prSet presAssocID="{46F58477-B431-4E8A-8457-111966CB04CB}" presName="sibTrans" presStyleCnt="0"/>
      <dgm:spPr/>
    </dgm:pt>
    <dgm:pt modelId="{0B25B888-F5A0-4139-98D9-57822762845B}" type="pres">
      <dgm:prSet presAssocID="{8D38E95E-1514-4038-AFFD-DD74D46A0042}" presName="node" presStyleLbl="node1" presStyleIdx="8" presStyleCnt="10" custLinFactX="-8016" custLinFactNeighborX="-100000" custLinFactNeighborY="-40511">
        <dgm:presLayoutVars>
          <dgm:bulletEnabled val="1"/>
        </dgm:presLayoutVars>
      </dgm:prSet>
      <dgm:spPr/>
    </dgm:pt>
    <dgm:pt modelId="{C1FE0E86-3750-4813-B91D-6D25CB7013BE}" type="pres">
      <dgm:prSet presAssocID="{979E0CF2-C219-49E5-83FF-10AC8DCFF40A}" presName="sibTrans" presStyleCnt="0"/>
      <dgm:spPr/>
    </dgm:pt>
    <dgm:pt modelId="{6AB9FD78-87EF-44CD-B9CD-FFA69D21F3B7}" type="pres">
      <dgm:prSet presAssocID="{C7FC1B60-E4F2-4124-B65E-CD3ABBE11F36}" presName="node" presStyleLbl="node1" presStyleIdx="9" presStyleCnt="10" custLinFactY="-59453" custLinFactNeighborX="92599" custLinFactNeighborY="-100000">
        <dgm:presLayoutVars>
          <dgm:bulletEnabled val="1"/>
        </dgm:presLayoutVars>
      </dgm:prSet>
      <dgm:spPr/>
    </dgm:pt>
  </dgm:ptLst>
  <dgm:cxnLst>
    <dgm:cxn modelId="{B2A0CC05-484D-4021-AAFB-1E1894974673}" type="presOf" srcId="{F2A03E7D-D0F0-4580-AE5F-BC91370D26BD}" destId="{D5D90D9B-5BC4-4E76-9A50-1E2A5005AAF6}" srcOrd="0" destOrd="0" presId="urn:microsoft.com/office/officeart/2005/8/layout/default"/>
    <dgm:cxn modelId="{F971361E-554F-49C2-B896-8E291EE6CE9D}" srcId="{A7CF51A9-6AEC-4D75-B17B-14DD60A6C62A}" destId="{BF447822-1C72-440B-BF22-8A499486280F}" srcOrd="7" destOrd="0" parTransId="{4E9EC35D-291E-41D8-92CA-B2D410563A05}" sibTransId="{46F58477-B431-4E8A-8457-111966CB04CB}"/>
    <dgm:cxn modelId="{D5E70E28-5440-4CA4-BF46-C9F291A078C6}" type="presOf" srcId="{A309494E-186B-4935-ADB6-2BC27FAB3B0A}" destId="{7D4855E8-B42B-4675-9660-8CD166EF7ADD}" srcOrd="0" destOrd="0" presId="urn:microsoft.com/office/officeart/2005/8/layout/default"/>
    <dgm:cxn modelId="{75946E34-BEBA-4A0D-9CE6-5E93E7F120E5}" type="presOf" srcId="{2985BFC8-05F4-47A6-A86A-23B423A40589}" destId="{AB3DEC6C-1E60-459E-8C45-C2FD1DDABE77}" srcOrd="0" destOrd="0" presId="urn:microsoft.com/office/officeart/2005/8/layout/default"/>
    <dgm:cxn modelId="{DE3FF935-8132-4489-BD23-50A763642323}" srcId="{A7CF51A9-6AEC-4D75-B17B-14DD60A6C62A}" destId="{2985BFC8-05F4-47A6-A86A-23B423A40589}" srcOrd="0" destOrd="0" parTransId="{9C854E83-20AB-4C6F-9BF2-E13B6AC55866}" sibTransId="{98EEDC98-279C-4CCC-AC17-5666C9A6C278}"/>
    <dgm:cxn modelId="{08331A37-B42D-4CB1-A450-C83FC0989D82}" srcId="{A7CF51A9-6AEC-4D75-B17B-14DD60A6C62A}" destId="{10E6C589-AB4E-492F-B371-CC0F980F72F3}" srcOrd="4" destOrd="0" parTransId="{23CF7023-403C-49A4-A33D-BF152C32401E}" sibTransId="{1E386607-EB3C-4736-805B-CB5B9FF819E4}"/>
    <dgm:cxn modelId="{BF92523E-AD8B-49D7-8E23-2BEC4CAE591B}" type="presOf" srcId="{A7CF51A9-6AEC-4D75-B17B-14DD60A6C62A}" destId="{0B3B64A8-7337-4124-BEA1-93473245E233}" srcOrd="0" destOrd="0" presId="urn:microsoft.com/office/officeart/2005/8/layout/default"/>
    <dgm:cxn modelId="{B983835D-FB3A-439A-BCD9-A3F477E1A68E}" srcId="{A7CF51A9-6AEC-4D75-B17B-14DD60A6C62A}" destId="{7500A7D1-FB59-445B-BF7D-88E9522BD839}" srcOrd="1" destOrd="0" parTransId="{B41EEACB-EEB1-49E2-AC00-FCF4B4742602}" sibTransId="{2355F677-DC7A-4941-AA39-49ED64B13AE7}"/>
    <dgm:cxn modelId="{821E295E-8303-4958-A29E-C4B20C158626}" srcId="{A7CF51A9-6AEC-4D75-B17B-14DD60A6C62A}" destId="{C7FC1B60-E4F2-4124-B65E-CD3ABBE11F36}" srcOrd="9" destOrd="0" parTransId="{476413D0-23E8-45E5-AB6F-3C0B156101D4}" sibTransId="{6993FD1F-29D8-441B-A81B-CEBD27974518}"/>
    <dgm:cxn modelId="{D0C08946-3574-4080-9F9B-148B9D70DB7B}" type="presOf" srcId="{7500A7D1-FB59-445B-BF7D-88E9522BD839}" destId="{211F0E69-8FAB-48A8-8658-AC00F03A9129}" srcOrd="0" destOrd="0" presId="urn:microsoft.com/office/officeart/2005/8/layout/default"/>
    <dgm:cxn modelId="{A6564A74-C30F-49CE-BA77-5480E14E60EE}" type="presOf" srcId="{5FE96288-9316-4D2D-89FF-8A9015C1557B}" destId="{98B19C43-CA32-496D-9A95-4E42ED691C89}" srcOrd="0" destOrd="0" presId="urn:microsoft.com/office/officeart/2005/8/layout/default"/>
    <dgm:cxn modelId="{FEC1EC92-D0D8-49C0-BF0F-BDF6A0DB3217}" srcId="{A7CF51A9-6AEC-4D75-B17B-14DD60A6C62A}" destId="{8D38E95E-1514-4038-AFFD-DD74D46A0042}" srcOrd="8" destOrd="0" parTransId="{0566EA00-84E4-430E-A21B-B0C068061513}" sibTransId="{979E0CF2-C219-49E5-83FF-10AC8DCFF40A}"/>
    <dgm:cxn modelId="{CB9975AA-63F6-4F5A-8C87-F1E10CC18C07}" type="presOf" srcId="{C7FC1B60-E4F2-4124-B65E-CD3ABBE11F36}" destId="{6AB9FD78-87EF-44CD-B9CD-FFA69D21F3B7}" srcOrd="0" destOrd="0" presId="urn:microsoft.com/office/officeart/2005/8/layout/default"/>
    <dgm:cxn modelId="{430D60C2-074D-4E15-BD3D-32E78D5B9220}" srcId="{A7CF51A9-6AEC-4D75-B17B-14DD60A6C62A}" destId="{F2A03E7D-D0F0-4580-AE5F-BC91370D26BD}" srcOrd="2" destOrd="0" parTransId="{6CE9C305-6E0F-4DCF-8813-03E54B066C4C}" sibTransId="{2A191B40-1EEE-4599-8FC7-740368F54861}"/>
    <dgm:cxn modelId="{6F4968C4-89E0-44CC-A9D5-5844C5FA9B60}" type="presOf" srcId="{BF447822-1C72-440B-BF22-8A499486280F}" destId="{640F4C7B-FDF5-46D1-8D1F-4C1F4113DD82}" srcOrd="0" destOrd="0" presId="urn:microsoft.com/office/officeart/2005/8/layout/default"/>
    <dgm:cxn modelId="{FEC1BBC8-C3E8-4B8F-899C-F3FCE451EBDA}" type="presOf" srcId="{5AFDB27C-66F5-486F-BCD8-30AF0C0B9813}" destId="{D20D3E9C-5966-4C5A-8DE2-4ED36A194E5A}" srcOrd="0" destOrd="0" presId="urn:microsoft.com/office/officeart/2005/8/layout/default"/>
    <dgm:cxn modelId="{718236CB-BBE7-469B-B06E-97D83FD806FB}" srcId="{A7CF51A9-6AEC-4D75-B17B-14DD60A6C62A}" destId="{5AFDB27C-66F5-486F-BCD8-30AF0C0B9813}" srcOrd="6" destOrd="0" parTransId="{91B9F41E-1CD7-4C18-8CDB-4239F5118043}" sibTransId="{2A1BA812-819A-48DA-A4C9-F7EED9D1486D}"/>
    <dgm:cxn modelId="{0A2F67E0-ED35-47D1-8BA8-7033F10A7670}" srcId="{A7CF51A9-6AEC-4D75-B17B-14DD60A6C62A}" destId="{A309494E-186B-4935-ADB6-2BC27FAB3B0A}" srcOrd="3" destOrd="0" parTransId="{6366204E-1BAA-4AF8-91FA-B441A96BDE86}" sibTransId="{FA3B132F-77DF-4DAB-9860-4751EC0D6359}"/>
    <dgm:cxn modelId="{0779FCF5-2BD3-4A5B-9387-551FE5957E14}" type="presOf" srcId="{10E6C589-AB4E-492F-B371-CC0F980F72F3}" destId="{449D8BD5-DB6A-431B-8EC3-A9393A37740D}" srcOrd="0" destOrd="0" presId="urn:microsoft.com/office/officeart/2005/8/layout/default"/>
    <dgm:cxn modelId="{A2F944F7-A19D-43F7-9E12-4EC6555357D6}" type="presOf" srcId="{8D38E95E-1514-4038-AFFD-DD74D46A0042}" destId="{0B25B888-F5A0-4139-98D9-57822762845B}" srcOrd="0" destOrd="0" presId="urn:microsoft.com/office/officeart/2005/8/layout/default"/>
    <dgm:cxn modelId="{D42789F9-C75A-487F-B5BA-FF0AA8B6DCF4}" srcId="{A7CF51A9-6AEC-4D75-B17B-14DD60A6C62A}" destId="{5FE96288-9316-4D2D-89FF-8A9015C1557B}" srcOrd="5" destOrd="0" parTransId="{7A610000-847B-404C-ACA9-B5A089EEC54B}" sibTransId="{53496690-268F-4E7B-9C8B-A6A31954BA05}"/>
    <dgm:cxn modelId="{24CFD3D6-2D35-494F-8D9F-CA76F159C56C}" type="presParOf" srcId="{0B3B64A8-7337-4124-BEA1-93473245E233}" destId="{AB3DEC6C-1E60-459E-8C45-C2FD1DDABE77}" srcOrd="0" destOrd="0" presId="urn:microsoft.com/office/officeart/2005/8/layout/default"/>
    <dgm:cxn modelId="{CA2E036E-82ED-442A-8235-35AA11B0ABE5}" type="presParOf" srcId="{0B3B64A8-7337-4124-BEA1-93473245E233}" destId="{6BD74300-CD7F-49D7-9C32-61D6EFC66DB9}" srcOrd="1" destOrd="0" presId="urn:microsoft.com/office/officeart/2005/8/layout/default"/>
    <dgm:cxn modelId="{2065B2F9-2E8B-4B92-A34F-59C461E2C302}" type="presParOf" srcId="{0B3B64A8-7337-4124-BEA1-93473245E233}" destId="{211F0E69-8FAB-48A8-8658-AC00F03A9129}" srcOrd="2" destOrd="0" presId="urn:microsoft.com/office/officeart/2005/8/layout/default"/>
    <dgm:cxn modelId="{116D149A-8197-415B-AAD9-212C351CDF01}" type="presParOf" srcId="{0B3B64A8-7337-4124-BEA1-93473245E233}" destId="{1745B9BA-78D9-492B-B530-CEB2783276AF}" srcOrd="3" destOrd="0" presId="urn:microsoft.com/office/officeart/2005/8/layout/default"/>
    <dgm:cxn modelId="{46AB24C5-9FE9-4B1B-A1FD-430D93C7D113}" type="presParOf" srcId="{0B3B64A8-7337-4124-BEA1-93473245E233}" destId="{D5D90D9B-5BC4-4E76-9A50-1E2A5005AAF6}" srcOrd="4" destOrd="0" presId="urn:microsoft.com/office/officeart/2005/8/layout/default"/>
    <dgm:cxn modelId="{EA9E8B2D-0F1A-441C-A34A-F22D065D0834}" type="presParOf" srcId="{0B3B64A8-7337-4124-BEA1-93473245E233}" destId="{84E18DC8-8C98-42EA-B630-C564CD97E5D5}" srcOrd="5" destOrd="0" presId="urn:microsoft.com/office/officeart/2005/8/layout/default"/>
    <dgm:cxn modelId="{8BC08754-5290-498C-A77A-6E1A3DBDBB04}" type="presParOf" srcId="{0B3B64A8-7337-4124-BEA1-93473245E233}" destId="{7D4855E8-B42B-4675-9660-8CD166EF7ADD}" srcOrd="6" destOrd="0" presId="urn:microsoft.com/office/officeart/2005/8/layout/default"/>
    <dgm:cxn modelId="{1FB7122A-1A9B-41E7-8F1A-6B358A23EF74}" type="presParOf" srcId="{0B3B64A8-7337-4124-BEA1-93473245E233}" destId="{D0ED48F2-9694-4A9B-94BB-0947A72E3A61}" srcOrd="7" destOrd="0" presId="urn:microsoft.com/office/officeart/2005/8/layout/default"/>
    <dgm:cxn modelId="{A77720AF-DFB6-4B5D-A924-48C371CB0A4B}" type="presParOf" srcId="{0B3B64A8-7337-4124-BEA1-93473245E233}" destId="{449D8BD5-DB6A-431B-8EC3-A9393A37740D}" srcOrd="8" destOrd="0" presId="urn:microsoft.com/office/officeart/2005/8/layout/default"/>
    <dgm:cxn modelId="{4C5E2DAF-51AC-45E3-82AF-6B14C8E48A18}" type="presParOf" srcId="{0B3B64A8-7337-4124-BEA1-93473245E233}" destId="{E81E931D-51A5-4C70-A8E2-AAF953347FFE}" srcOrd="9" destOrd="0" presId="urn:microsoft.com/office/officeart/2005/8/layout/default"/>
    <dgm:cxn modelId="{9038D823-17E4-4C30-8BCD-E9DD0D7D948C}" type="presParOf" srcId="{0B3B64A8-7337-4124-BEA1-93473245E233}" destId="{98B19C43-CA32-496D-9A95-4E42ED691C89}" srcOrd="10" destOrd="0" presId="urn:microsoft.com/office/officeart/2005/8/layout/default"/>
    <dgm:cxn modelId="{90D6D1A3-D0CD-40B3-BEB8-95549FE6B46E}" type="presParOf" srcId="{0B3B64A8-7337-4124-BEA1-93473245E233}" destId="{347AC02C-6CBE-4746-885D-33E65570CD01}" srcOrd="11" destOrd="0" presId="urn:microsoft.com/office/officeart/2005/8/layout/default"/>
    <dgm:cxn modelId="{A46EADF8-B041-47A0-B789-7FCD4E7C7BE7}" type="presParOf" srcId="{0B3B64A8-7337-4124-BEA1-93473245E233}" destId="{D20D3E9C-5966-4C5A-8DE2-4ED36A194E5A}" srcOrd="12" destOrd="0" presId="urn:microsoft.com/office/officeart/2005/8/layout/default"/>
    <dgm:cxn modelId="{E78A0808-EE5D-4579-AB01-97071932834F}" type="presParOf" srcId="{0B3B64A8-7337-4124-BEA1-93473245E233}" destId="{1DE3EBB9-FFBC-4D3F-8D4A-8F361E18D9C7}" srcOrd="13" destOrd="0" presId="urn:microsoft.com/office/officeart/2005/8/layout/default"/>
    <dgm:cxn modelId="{69C9633C-2266-4618-9CCF-F61071FC2E91}" type="presParOf" srcId="{0B3B64A8-7337-4124-BEA1-93473245E233}" destId="{640F4C7B-FDF5-46D1-8D1F-4C1F4113DD82}" srcOrd="14" destOrd="0" presId="urn:microsoft.com/office/officeart/2005/8/layout/default"/>
    <dgm:cxn modelId="{080863DC-8960-4315-AED5-7CC89229DB99}" type="presParOf" srcId="{0B3B64A8-7337-4124-BEA1-93473245E233}" destId="{0AADA305-AFA8-4CAC-A1B4-C140590AB31E}" srcOrd="15" destOrd="0" presId="urn:microsoft.com/office/officeart/2005/8/layout/default"/>
    <dgm:cxn modelId="{EA01BF96-B7B3-46C4-A52D-A0C3B7E0CFDE}" type="presParOf" srcId="{0B3B64A8-7337-4124-BEA1-93473245E233}" destId="{0B25B888-F5A0-4139-98D9-57822762845B}" srcOrd="16" destOrd="0" presId="urn:microsoft.com/office/officeart/2005/8/layout/default"/>
    <dgm:cxn modelId="{D3648488-1A25-4B80-8515-35650762B618}" type="presParOf" srcId="{0B3B64A8-7337-4124-BEA1-93473245E233}" destId="{C1FE0E86-3750-4813-B91D-6D25CB7013BE}" srcOrd="17" destOrd="0" presId="urn:microsoft.com/office/officeart/2005/8/layout/default"/>
    <dgm:cxn modelId="{4C988527-E215-4462-8044-A2D56F523A07}" type="presParOf" srcId="{0B3B64A8-7337-4124-BEA1-93473245E233}" destId="{6AB9FD78-87EF-44CD-B9CD-FFA69D21F3B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DEC6C-1E60-459E-8C45-C2FD1DDABE77}">
      <dsp:nvSpPr>
        <dsp:cNvPr id="0" name=""/>
        <dsp:cNvSpPr/>
      </dsp:nvSpPr>
      <dsp:spPr>
        <a:xfrm>
          <a:off x="0"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 Same Store Sales Increase</a:t>
          </a:r>
        </a:p>
      </dsp:txBody>
      <dsp:txXfrm>
        <a:off x="0" y="451244"/>
        <a:ext cx="1785937" cy="1071562"/>
      </dsp:txXfrm>
    </dsp:sp>
    <dsp:sp modelId="{211F0E69-8FAB-48A8-8658-AC00F03A9129}">
      <dsp:nvSpPr>
        <dsp:cNvPr id="0" name=""/>
        <dsp:cNvSpPr/>
      </dsp:nvSpPr>
      <dsp:spPr>
        <a:xfrm>
          <a:off x="1964531"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2-NOI Increase</a:t>
          </a:r>
        </a:p>
      </dsp:txBody>
      <dsp:txXfrm>
        <a:off x="1964531" y="451244"/>
        <a:ext cx="1785937" cy="1071562"/>
      </dsp:txXfrm>
    </dsp:sp>
    <dsp:sp modelId="{D5D90D9B-5BC4-4E76-9A50-1E2A5005AAF6}">
      <dsp:nvSpPr>
        <dsp:cNvPr id="0" name=""/>
        <dsp:cNvSpPr/>
      </dsp:nvSpPr>
      <dsp:spPr>
        <a:xfrm>
          <a:off x="3929062"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3-Gross Potential &amp; Street Rates</a:t>
          </a:r>
        </a:p>
      </dsp:txBody>
      <dsp:txXfrm>
        <a:off x="3929062" y="451244"/>
        <a:ext cx="1785937" cy="1071562"/>
      </dsp:txXfrm>
    </dsp:sp>
    <dsp:sp modelId="{7D4855E8-B42B-4675-9660-8CD166EF7ADD}">
      <dsp:nvSpPr>
        <dsp:cNvPr id="0" name=""/>
        <dsp:cNvSpPr/>
      </dsp:nvSpPr>
      <dsp:spPr>
        <a:xfrm>
          <a:off x="1981194" y="4500557"/>
          <a:ext cx="1785937" cy="136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10-Economic Occupancy &amp; Customer Rates</a:t>
          </a:r>
        </a:p>
      </dsp:txBody>
      <dsp:txXfrm>
        <a:off x="1981194" y="4500557"/>
        <a:ext cx="1785937" cy="1366842"/>
      </dsp:txXfrm>
    </dsp:sp>
    <dsp:sp modelId="{449D8BD5-DB6A-431B-8EC3-A9393A37740D}">
      <dsp:nvSpPr>
        <dsp:cNvPr id="0" name=""/>
        <dsp:cNvSpPr/>
      </dsp:nvSpPr>
      <dsp:spPr>
        <a:xfrm>
          <a:off x="3929062" y="1828798"/>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6-Discount %</a:t>
          </a:r>
        </a:p>
      </dsp:txBody>
      <dsp:txXfrm>
        <a:off x="3929062" y="1828798"/>
        <a:ext cx="1785937" cy="1071562"/>
      </dsp:txXfrm>
    </dsp:sp>
    <dsp:sp modelId="{98B19C43-CA32-496D-9A95-4E42ED691C89}">
      <dsp:nvSpPr>
        <dsp:cNvPr id="0" name=""/>
        <dsp:cNvSpPr/>
      </dsp:nvSpPr>
      <dsp:spPr>
        <a:xfrm>
          <a:off x="1981194" y="1828798"/>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5-Box Sales Per Lease</a:t>
          </a:r>
        </a:p>
      </dsp:txBody>
      <dsp:txXfrm>
        <a:off x="1981194" y="1828798"/>
        <a:ext cx="1785937" cy="1071562"/>
      </dsp:txXfrm>
    </dsp:sp>
    <dsp:sp modelId="{D20D3E9C-5966-4C5A-8DE2-4ED36A194E5A}">
      <dsp:nvSpPr>
        <dsp:cNvPr id="0" name=""/>
        <dsp:cNvSpPr/>
      </dsp:nvSpPr>
      <dsp:spPr>
        <a:xfrm>
          <a:off x="0" y="1828795"/>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4-Insurance Sales</a:t>
          </a:r>
        </a:p>
      </dsp:txBody>
      <dsp:txXfrm>
        <a:off x="0" y="1828795"/>
        <a:ext cx="1785937" cy="1071562"/>
      </dsp:txXfrm>
    </dsp:sp>
    <dsp:sp modelId="{640F4C7B-FDF5-46D1-8D1F-4C1F4113DD82}">
      <dsp:nvSpPr>
        <dsp:cNvPr id="0" name=""/>
        <dsp:cNvSpPr/>
      </dsp:nvSpPr>
      <dsp:spPr>
        <a:xfrm>
          <a:off x="0" y="3267892"/>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7-Fees Waived %</a:t>
          </a:r>
        </a:p>
      </dsp:txBody>
      <dsp:txXfrm>
        <a:off x="0" y="3267892"/>
        <a:ext cx="1785937" cy="1071562"/>
      </dsp:txXfrm>
    </dsp:sp>
    <dsp:sp modelId="{0B25B888-F5A0-4139-98D9-57822762845B}">
      <dsp:nvSpPr>
        <dsp:cNvPr id="0" name=""/>
        <dsp:cNvSpPr/>
      </dsp:nvSpPr>
      <dsp:spPr>
        <a:xfrm>
          <a:off x="1981194" y="3267892"/>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8-Delinquent %</a:t>
          </a:r>
        </a:p>
      </dsp:txBody>
      <dsp:txXfrm>
        <a:off x="1981194" y="3267892"/>
        <a:ext cx="1785937" cy="1071562"/>
      </dsp:txXfrm>
    </dsp:sp>
    <dsp:sp modelId="{6AB9FD78-87EF-44CD-B9CD-FFA69D21F3B7}">
      <dsp:nvSpPr>
        <dsp:cNvPr id="0" name=""/>
        <dsp:cNvSpPr/>
      </dsp:nvSpPr>
      <dsp:spPr>
        <a:xfrm>
          <a:off x="3929062" y="3267889"/>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9-Expense %</a:t>
          </a:r>
        </a:p>
      </dsp:txBody>
      <dsp:txXfrm>
        <a:off x="3929062" y="3267889"/>
        <a:ext cx="1785937" cy="1071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DEC6C-1E60-459E-8C45-C2FD1DDABE77}">
      <dsp:nvSpPr>
        <dsp:cNvPr id="0" name=""/>
        <dsp:cNvSpPr/>
      </dsp:nvSpPr>
      <dsp:spPr>
        <a:xfrm>
          <a:off x="645795" y="3262"/>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1-Conversion</a:t>
          </a:r>
        </a:p>
        <a:p>
          <a:pPr marL="0" lvl="0" indent="0" algn="ctr" defTabSz="1066800">
            <a:lnSpc>
              <a:spcPct val="90000"/>
            </a:lnSpc>
            <a:spcBef>
              <a:spcPct val="0"/>
            </a:spcBef>
            <a:spcAft>
              <a:spcPct val="35000"/>
            </a:spcAft>
            <a:buNone/>
          </a:pPr>
          <a:r>
            <a:rPr lang="en-US" sz="2400" kern="1200" dirty="0"/>
            <a:t>Calls-Walk Ins- Leases</a:t>
          </a:r>
        </a:p>
      </dsp:txBody>
      <dsp:txXfrm>
        <a:off x="645795" y="3262"/>
        <a:ext cx="1882378" cy="1129426"/>
      </dsp:txXfrm>
    </dsp:sp>
    <dsp:sp modelId="{211F0E69-8FAB-48A8-8658-AC00F03A9129}">
      <dsp:nvSpPr>
        <dsp:cNvPr id="0" name=""/>
        <dsp:cNvSpPr/>
      </dsp:nvSpPr>
      <dsp:spPr>
        <a:xfrm>
          <a:off x="2716410" y="3262"/>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2-Phone Shop Scores</a:t>
          </a:r>
        </a:p>
      </dsp:txBody>
      <dsp:txXfrm>
        <a:off x="2716410" y="3262"/>
        <a:ext cx="1882378" cy="1129426"/>
      </dsp:txXfrm>
    </dsp:sp>
    <dsp:sp modelId="{D5D90D9B-5BC4-4E76-9A50-1E2A5005AAF6}">
      <dsp:nvSpPr>
        <dsp:cNvPr id="0" name=""/>
        <dsp:cNvSpPr/>
      </dsp:nvSpPr>
      <dsp:spPr>
        <a:xfrm>
          <a:off x="4787026" y="3262"/>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3-Cost Per Lease</a:t>
          </a:r>
        </a:p>
      </dsp:txBody>
      <dsp:txXfrm>
        <a:off x="4787026" y="3262"/>
        <a:ext cx="1882378" cy="1129426"/>
      </dsp:txXfrm>
    </dsp:sp>
    <dsp:sp modelId="{7D4855E8-B42B-4675-9660-8CD166EF7ADD}">
      <dsp:nvSpPr>
        <dsp:cNvPr id="0" name=""/>
        <dsp:cNvSpPr/>
      </dsp:nvSpPr>
      <dsp:spPr>
        <a:xfrm>
          <a:off x="2716410" y="3651499"/>
          <a:ext cx="1882378" cy="14506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10- Source % DB, INT,</a:t>
          </a:r>
        </a:p>
        <a:p>
          <a:pPr marL="0" lvl="0" indent="0" algn="ctr" defTabSz="1066800">
            <a:lnSpc>
              <a:spcPct val="90000"/>
            </a:lnSpc>
            <a:spcBef>
              <a:spcPct val="0"/>
            </a:spcBef>
            <a:spcAft>
              <a:spcPct val="35000"/>
            </a:spcAft>
            <a:buNone/>
          </a:pPr>
          <a:r>
            <a:rPr lang="en-US" sz="2400" kern="1200" dirty="0"/>
            <a:t>RREM, ADS, and Other</a:t>
          </a:r>
        </a:p>
      </dsp:txBody>
      <dsp:txXfrm>
        <a:off x="2716410" y="3651499"/>
        <a:ext cx="1882378" cy="1450681"/>
      </dsp:txXfrm>
    </dsp:sp>
    <dsp:sp modelId="{449D8BD5-DB6A-431B-8EC3-A9393A37740D}">
      <dsp:nvSpPr>
        <dsp:cNvPr id="0" name=""/>
        <dsp:cNvSpPr/>
      </dsp:nvSpPr>
      <dsp:spPr>
        <a:xfrm>
          <a:off x="4806810" y="1260209"/>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6-Marketing Visits #</a:t>
          </a:r>
        </a:p>
      </dsp:txBody>
      <dsp:txXfrm>
        <a:off x="4806810" y="1260209"/>
        <a:ext cx="1882378" cy="1129426"/>
      </dsp:txXfrm>
    </dsp:sp>
    <dsp:sp modelId="{98B19C43-CA32-496D-9A95-4E42ED691C89}">
      <dsp:nvSpPr>
        <dsp:cNvPr id="0" name=""/>
        <dsp:cNvSpPr/>
      </dsp:nvSpPr>
      <dsp:spPr>
        <a:xfrm>
          <a:off x="2716410" y="1237677"/>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5-Email # Sent &amp; Open Rate</a:t>
          </a:r>
        </a:p>
      </dsp:txBody>
      <dsp:txXfrm>
        <a:off x="2716410" y="1237677"/>
        <a:ext cx="1882378" cy="1129426"/>
      </dsp:txXfrm>
    </dsp:sp>
    <dsp:sp modelId="{D20D3E9C-5966-4C5A-8DE2-4ED36A194E5A}">
      <dsp:nvSpPr>
        <dsp:cNvPr id="0" name=""/>
        <dsp:cNvSpPr/>
      </dsp:nvSpPr>
      <dsp:spPr>
        <a:xfrm>
          <a:off x="615582" y="1237673"/>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4-Web / Smartphone %</a:t>
          </a:r>
        </a:p>
      </dsp:txBody>
      <dsp:txXfrm>
        <a:off x="615582" y="1237673"/>
        <a:ext cx="1882378" cy="1129426"/>
      </dsp:txXfrm>
    </dsp:sp>
    <dsp:sp modelId="{640F4C7B-FDF5-46D1-8D1F-4C1F4113DD82}">
      <dsp:nvSpPr>
        <dsp:cNvPr id="0" name=""/>
        <dsp:cNvSpPr/>
      </dsp:nvSpPr>
      <dsp:spPr>
        <a:xfrm>
          <a:off x="615582" y="2454472"/>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7-Referrals #</a:t>
          </a:r>
        </a:p>
      </dsp:txBody>
      <dsp:txXfrm>
        <a:off x="615582" y="2454472"/>
        <a:ext cx="1882378" cy="1129426"/>
      </dsp:txXfrm>
    </dsp:sp>
    <dsp:sp modelId="{0B25B888-F5A0-4139-98D9-57822762845B}">
      <dsp:nvSpPr>
        <dsp:cNvPr id="0" name=""/>
        <dsp:cNvSpPr/>
      </dsp:nvSpPr>
      <dsp:spPr>
        <a:xfrm>
          <a:off x="2716410" y="2454472"/>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8-Online Visitor &amp; Reservations #</a:t>
          </a:r>
        </a:p>
      </dsp:txBody>
      <dsp:txXfrm>
        <a:off x="2716410" y="2454472"/>
        <a:ext cx="1882378" cy="1129426"/>
      </dsp:txXfrm>
    </dsp:sp>
    <dsp:sp modelId="{6AB9FD78-87EF-44CD-B9CD-FFA69D21F3B7}">
      <dsp:nvSpPr>
        <dsp:cNvPr id="0" name=""/>
        <dsp:cNvSpPr/>
      </dsp:nvSpPr>
      <dsp:spPr>
        <a:xfrm>
          <a:off x="4806810" y="2502300"/>
          <a:ext cx="1882378" cy="1129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9-Net Gain Rentals</a:t>
          </a:r>
        </a:p>
      </dsp:txBody>
      <dsp:txXfrm>
        <a:off x="4806810" y="2502300"/>
        <a:ext cx="1882378" cy="1129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DEC6C-1E60-459E-8C45-C2FD1DDABE77}">
      <dsp:nvSpPr>
        <dsp:cNvPr id="0" name=""/>
        <dsp:cNvSpPr/>
      </dsp:nvSpPr>
      <dsp:spPr>
        <a:xfrm>
          <a:off x="0"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Same Store Sales Increase</a:t>
          </a:r>
        </a:p>
      </dsp:txBody>
      <dsp:txXfrm>
        <a:off x="0" y="451244"/>
        <a:ext cx="1785937" cy="1071562"/>
      </dsp:txXfrm>
    </dsp:sp>
    <dsp:sp modelId="{211F0E69-8FAB-48A8-8658-AC00F03A9129}">
      <dsp:nvSpPr>
        <dsp:cNvPr id="0" name=""/>
        <dsp:cNvSpPr/>
      </dsp:nvSpPr>
      <dsp:spPr>
        <a:xfrm>
          <a:off x="1964531"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NOI Increase</a:t>
          </a:r>
        </a:p>
      </dsp:txBody>
      <dsp:txXfrm>
        <a:off x="1964531" y="451244"/>
        <a:ext cx="1785937" cy="1071562"/>
      </dsp:txXfrm>
    </dsp:sp>
    <dsp:sp modelId="{D5D90D9B-5BC4-4E76-9A50-1E2A5005AAF6}">
      <dsp:nvSpPr>
        <dsp:cNvPr id="0" name=""/>
        <dsp:cNvSpPr/>
      </dsp:nvSpPr>
      <dsp:spPr>
        <a:xfrm>
          <a:off x="3929062" y="451244"/>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Gross Potential &amp; Street Rates</a:t>
          </a:r>
        </a:p>
      </dsp:txBody>
      <dsp:txXfrm>
        <a:off x="3929062" y="451244"/>
        <a:ext cx="1785937" cy="1071562"/>
      </dsp:txXfrm>
    </dsp:sp>
    <dsp:sp modelId="{7D4855E8-B42B-4675-9660-8CD166EF7ADD}">
      <dsp:nvSpPr>
        <dsp:cNvPr id="0" name=""/>
        <dsp:cNvSpPr/>
      </dsp:nvSpPr>
      <dsp:spPr>
        <a:xfrm>
          <a:off x="1981194" y="4500557"/>
          <a:ext cx="1785937" cy="136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Economic Occupancy &amp; Customer Rates</a:t>
          </a:r>
        </a:p>
      </dsp:txBody>
      <dsp:txXfrm>
        <a:off x="1981194" y="4500557"/>
        <a:ext cx="1785937" cy="1366842"/>
      </dsp:txXfrm>
    </dsp:sp>
    <dsp:sp modelId="{449D8BD5-DB6A-431B-8EC3-A9393A37740D}">
      <dsp:nvSpPr>
        <dsp:cNvPr id="0" name=""/>
        <dsp:cNvSpPr/>
      </dsp:nvSpPr>
      <dsp:spPr>
        <a:xfrm>
          <a:off x="3929062" y="1828798"/>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Discount %</a:t>
          </a:r>
        </a:p>
      </dsp:txBody>
      <dsp:txXfrm>
        <a:off x="3929062" y="1828798"/>
        <a:ext cx="1785937" cy="1071562"/>
      </dsp:txXfrm>
    </dsp:sp>
    <dsp:sp modelId="{98B19C43-CA32-496D-9A95-4E42ED691C89}">
      <dsp:nvSpPr>
        <dsp:cNvPr id="0" name=""/>
        <dsp:cNvSpPr/>
      </dsp:nvSpPr>
      <dsp:spPr>
        <a:xfrm>
          <a:off x="1981194" y="1828798"/>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Box Sales Per Lease</a:t>
          </a:r>
        </a:p>
      </dsp:txBody>
      <dsp:txXfrm>
        <a:off x="1981194" y="1828798"/>
        <a:ext cx="1785937" cy="1071562"/>
      </dsp:txXfrm>
    </dsp:sp>
    <dsp:sp modelId="{D20D3E9C-5966-4C5A-8DE2-4ED36A194E5A}">
      <dsp:nvSpPr>
        <dsp:cNvPr id="0" name=""/>
        <dsp:cNvSpPr/>
      </dsp:nvSpPr>
      <dsp:spPr>
        <a:xfrm>
          <a:off x="0" y="1828795"/>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Insurance Sales</a:t>
          </a:r>
        </a:p>
      </dsp:txBody>
      <dsp:txXfrm>
        <a:off x="0" y="1828795"/>
        <a:ext cx="1785937" cy="1071562"/>
      </dsp:txXfrm>
    </dsp:sp>
    <dsp:sp modelId="{640F4C7B-FDF5-46D1-8D1F-4C1F4113DD82}">
      <dsp:nvSpPr>
        <dsp:cNvPr id="0" name=""/>
        <dsp:cNvSpPr/>
      </dsp:nvSpPr>
      <dsp:spPr>
        <a:xfrm>
          <a:off x="0" y="3267892"/>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Fees Waived %</a:t>
          </a:r>
        </a:p>
      </dsp:txBody>
      <dsp:txXfrm>
        <a:off x="0" y="3267892"/>
        <a:ext cx="1785937" cy="1071562"/>
      </dsp:txXfrm>
    </dsp:sp>
    <dsp:sp modelId="{0B25B888-F5A0-4139-98D9-57822762845B}">
      <dsp:nvSpPr>
        <dsp:cNvPr id="0" name=""/>
        <dsp:cNvSpPr/>
      </dsp:nvSpPr>
      <dsp:spPr>
        <a:xfrm>
          <a:off x="1981194" y="3267892"/>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Delinquent %</a:t>
          </a:r>
        </a:p>
      </dsp:txBody>
      <dsp:txXfrm>
        <a:off x="1981194" y="3267892"/>
        <a:ext cx="1785937" cy="1071562"/>
      </dsp:txXfrm>
    </dsp:sp>
    <dsp:sp modelId="{6AB9FD78-87EF-44CD-B9CD-FFA69D21F3B7}">
      <dsp:nvSpPr>
        <dsp:cNvPr id="0" name=""/>
        <dsp:cNvSpPr/>
      </dsp:nvSpPr>
      <dsp:spPr>
        <a:xfrm>
          <a:off x="3929062" y="3267889"/>
          <a:ext cx="1785937" cy="10715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Expense %</a:t>
          </a:r>
        </a:p>
      </dsp:txBody>
      <dsp:txXfrm>
        <a:off x="3929062" y="3267889"/>
        <a:ext cx="1785937" cy="1071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DEC6C-1E60-459E-8C45-C2FD1DDABE77}">
      <dsp:nvSpPr>
        <dsp:cNvPr id="0" name=""/>
        <dsp:cNvSpPr/>
      </dsp:nvSpPr>
      <dsp:spPr>
        <a:xfrm>
          <a:off x="1025425" y="344934"/>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Conversion</a:t>
          </a:r>
        </a:p>
        <a:p>
          <a:pPr marL="0" lvl="0" indent="0" algn="ctr" defTabSz="1066800">
            <a:lnSpc>
              <a:spcPct val="90000"/>
            </a:lnSpc>
            <a:spcBef>
              <a:spcPct val="0"/>
            </a:spcBef>
            <a:spcAft>
              <a:spcPct val="35000"/>
            </a:spcAft>
            <a:buNone/>
          </a:pPr>
          <a:r>
            <a:rPr lang="en-US" sz="2400" kern="1200" dirty="0"/>
            <a:t>Calls-Walk Ins- Leases</a:t>
          </a:r>
        </a:p>
      </dsp:txBody>
      <dsp:txXfrm>
        <a:off x="1025425" y="344934"/>
        <a:ext cx="1883233" cy="1129940"/>
      </dsp:txXfrm>
    </dsp:sp>
    <dsp:sp modelId="{211F0E69-8FAB-48A8-8658-AC00F03A9129}">
      <dsp:nvSpPr>
        <dsp:cNvPr id="0" name=""/>
        <dsp:cNvSpPr/>
      </dsp:nvSpPr>
      <dsp:spPr>
        <a:xfrm>
          <a:off x="3096983" y="344934"/>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Phone Shop Scores</a:t>
          </a:r>
        </a:p>
      </dsp:txBody>
      <dsp:txXfrm>
        <a:off x="3096983" y="344934"/>
        <a:ext cx="1883233" cy="1129940"/>
      </dsp:txXfrm>
    </dsp:sp>
    <dsp:sp modelId="{D5D90D9B-5BC4-4E76-9A50-1E2A5005AAF6}">
      <dsp:nvSpPr>
        <dsp:cNvPr id="0" name=""/>
        <dsp:cNvSpPr/>
      </dsp:nvSpPr>
      <dsp:spPr>
        <a:xfrm>
          <a:off x="5168540" y="344934"/>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Cost Per Lease</a:t>
          </a:r>
        </a:p>
      </dsp:txBody>
      <dsp:txXfrm>
        <a:off x="5168540" y="344934"/>
        <a:ext cx="1883233" cy="1129940"/>
      </dsp:txXfrm>
    </dsp:sp>
    <dsp:sp modelId="{7D4855E8-B42B-4675-9660-8CD166EF7ADD}">
      <dsp:nvSpPr>
        <dsp:cNvPr id="0" name=""/>
        <dsp:cNvSpPr/>
      </dsp:nvSpPr>
      <dsp:spPr>
        <a:xfrm>
          <a:off x="2415450" y="4062467"/>
          <a:ext cx="3246299" cy="14513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Source % DB, INT,</a:t>
          </a:r>
        </a:p>
        <a:p>
          <a:pPr marL="0" lvl="0" indent="0" algn="ctr" defTabSz="1066800">
            <a:lnSpc>
              <a:spcPct val="90000"/>
            </a:lnSpc>
            <a:spcBef>
              <a:spcPct val="0"/>
            </a:spcBef>
            <a:spcAft>
              <a:spcPct val="35000"/>
            </a:spcAft>
            <a:buNone/>
          </a:pPr>
          <a:r>
            <a:rPr lang="en-US" sz="2400" kern="1200" dirty="0"/>
            <a:t>RREM, ADS, and Other</a:t>
          </a:r>
        </a:p>
      </dsp:txBody>
      <dsp:txXfrm>
        <a:off x="2415450" y="4062467"/>
        <a:ext cx="3246299" cy="1451340"/>
      </dsp:txXfrm>
    </dsp:sp>
    <dsp:sp modelId="{449D8BD5-DB6A-431B-8EC3-A9393A37740D}">
      <dsp:nvSpPr>
        <dsp:cNvPr id="0" name=""/>
        <dsp:cNvSpPr/>
      </dsp:nvSpPr>
      <dsp:spPr>
        <a:xfrm>
          <a:off x="5181600" y="1537062"/>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Marketing Visits #</a:t>
          </a:r>
        </a:p>
      </dsp:txBody>
      <dsp:txXfrm>
        <a:off x="5181600" y="1537062"/>
        <a:ext cx="1883233" cy="1129940"/>
      </dsp:txXfrm>
    </dsp:sp>
    <dsp:sp modelId="{98B19C43-CA32-496D-9A95-4E42ED691C89}">
      <dsp:nvSpPr>
        <dsp:cNvPr id="0" name=""/>
        <dsp:cNvSpPr/>
      </dsp:nvSpPr>
      <dsp:spPr>
        <a:xfrm>
          <a:off x="3096992" y="1613265"/>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Email # Sent &amp; Open Rate</a:t>
          </a:r>
        </a:p>
      </dsp:txBody>
      <dsp:txXfrm>
        <a:off x="3096992" y="1613265"/>
        <a:ext cx="1883233" cy="1129940"/>
      </dsp:txXfrm>
    </dsp:sp>
    <dsp:sp modelId="{D20D3E9C-5966-4C5A-8DE2-4ED36A194E5A}">
      <dsp:nvSpPr>
        <dsp:cNvPr id="0" name=""/>
        <dsp:cNvSpPr/>
      </dsp:nvSpPr>
      <dsp:spPr>
        <a:xfrm>
          <a:off x="1045218" y="1584923"/>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Web / Smartphone %</a:t>
          </a:r>
        </a:p>
      </dsp:txBody>
      <dsp:txXfrm>
        <a:off x="1045218" y="1584923"/>
        <a:ext cx="1883233" cy="1129940"/>
      </dsp:txXfrm>
    </dsp:sp>
    <dsp:sp modelId="{640F4C7B-FDF5-46D1-8D1F-4C1F4113DD82}">
      <dsp:nvSpPr>
        <dsp:cNvPr id="0" name=""/>
        <dsp:cNvSpPr/>
      </dsp:nvSpPr>
      <dsp:spPr>
        <a:xfrm>
          <a:off x="1045218" y="2845111"/>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Referrals #</a:t>
          </a:r>
        </a:p>
      </dsp:txBody>
      <dsp:txXfrm>
        <a:off x="1045218" y="2845111"/>
        <a:ext cx="1883233" cy="1129940"/>
      </dsp:txXfrm>
    </dsp:sp>
    <dsp:sp modelId="{0B25B888-F5A0-4139-98D9-57822762845B}">
      <dsp:nvSpPr>
        <dsp:cNvPr id="0" name=""/>
        <dsp:cNvSpPr/>
      </dsp:nvSpPr>
      <dsp:spPr>
        <a:xfrm>
          <a:off x="3134346" y="2845111"/>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Online Visitor &amp; Reservations #</a:t>
          </a:r>
        </a:p>
      </dsp:txBody>
      <dsp:txXfrm>
        <a:off x="3134346" y="2845111"/>
        <a:ext cx="1883233" cy="1129940"/>
      </dsp:txXfrm>
    </dsp:sp>
    <dsp:sp modelId="{6AB9FD78-87EF-44CD-B9CD-FFA69D21F3B7}">
      <dsp:nvSpPr>
        <dsp:cNvPr id="0" name=""/>
        <dsp:cNvSpPr/>
      </dsp:nvSpPr>
      <dsp:spPr>
        <a:xfrm>
          <a:off x="5181605" y="2819401"/>
          <a:ext cx="1883233" cy="11299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Net Gain Rentals</a:t>
          </a:r>
        </a:p>
      </dsp:txBody>
      <dsp:txXfrm>
        <a:off x="5181605" y="2819401"/>
        <a:ext cx="1883233" cy="11299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0.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1.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2.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3.xml.rels><?xml version="1.0" encoding="UTF-8" standalone="yes"?>
<Relationships xmlns="http://schemas.openxmlformats.org/package/2006/relationships"><Relationship Id="rId1" Type="http://schemas.openxmlformats.org/officeDocument/2006/relationships/image" Target="../media/image62.png"/></Relationships>
</file>

<file path=ppt/drawings/_rels/drawing14.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5.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6.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17.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4.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5.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6.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7.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8.xml.rels><?xml version="1.0" encoding="UTF-8" standalone="yes"?>
<Relationships xmlns="http://schemas.openxmlformats.org/package/2006/relationships"><Relationship Id="rId1" Type="http://schemas.openxmlformats.org/officeDocument/2006/relationships/image" Target="../media/image62.png"/></Relationships>
</file>

<file path=ppt/drawings/_rels/drawing9.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0.87887</cdr:x>
      <cdr:y>0.04423</cdr:y>
    </cdr:from>
    <cdr:to>
      <cdr:x>0.9677</cdr:x>
      <cdr:y>0.25339</cdr:y>
    </cdr:to>
    <cdr:pic>
      <cdr:nvPicPr>
        <cdr:cNvPr id="2" name="Picture 1">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293100" y="292100"/>
          <a:ext cx="838200" cy="1381298"/>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0.36522</cdr:x>
      <cdr:y>0.36933</cdr:y>
    </cdr:from>
    <cdr:to>
      <cdr:x>0.60431</cdr:x>
      <cdr:y>0.55809</cdr:y>
    </cdr:to>
    <cdr:sp macro="" textlink="">
      <cdr:nvSpPr>
        <cdr:cNvPr id="4" name="TextBox 3"/>
        <cdr:cNvSpPr txBox="1"/>
      </cdr:nvSpPr>
      <cdr:spPr>
        <a:xfrm xmlns:a="http://schemas.openxmlformats.org/drawingml/2006/main">
          <a:off x="3163303" y="2321775"/>
          <a:ext cx="2070855" cy="1186640"/>
        </a:xfrm>
        <a:prstGeom xmlns:a="http://schemas.openxmlformats.org/drawingml/2006/main" prst="rect">
          <a:avLst/>
        </a:prstGeom>
        <a:solidFill xmlns:a="http://schemas.openxmlformats.org/drawingml/2006/main">
          <a:srgbClr val="EDDFF5"/>
        </a:solidFill>
        <a:ln xmlns:a="http://schemas.openxmlformats.org/drawingml/2006/main" w="38100">
          <a:solidFill>
            <a:srgbClr val="660066"/>
          </a:solidFill>
        </a:ln>
      </cdr:spPr>
      <cdr:txBody>
        <a:bodyPr xmlns:a="http://schemas.openxmlformats.org/drawingml/2006/main" vertOverflow="clip" wrap="square" rtlCol="0"/>
        <a:lstStyle xmlns:a="http://schemas.openxmlformats.org/drawingml/2006/main"/>
        <a:p xmlns:a="http://schemas.openxmlformats.org/drawingml/2006/main">
          <a:r>
            <a:rPr lang="en-US" sz="2000" b="1">
              <a:solidFill>
                <a:srgbClr val="7030A0"/>
              </a:solidFill>
            </a:rPr>
            <a:t>RREM = Repeats,</a:t>
          </a:r>
          <a:r>
            <a:rPr lang="en-US" sz="2000" b="1" baseline="0">
              <a:solidFill>
                <a:srgbClr val="7030A0"/>
              </a:solidFill>
            </a:rPr>
            <a:t> Referrals, Events, Marketing </a:t>
          </a:r>
          <a:endParaRPr lang="en-US" sz="2000" b="1">
            <a:solidFill>
              <a:srgbClr val="7030A0"/>
            </a:solidFill>
          </a:endParaRPr>
        </a:p>
      </cdr:txBody>
    </cdr:sp>
  </cdr:relSizeAnchor>
  <cdr:relSizeAnchor xmlns:cdr="http://schemas.openxmlformats.org/drawingml/2006/chartDrawing">
    <cdr:from>
      <cdr:x>0.60317</cdr:x>
      <cdr:y>0.55578</cdr:y>
    </cdr:from>
    <cdr:to>
      <cdr:x>0.8422</cdr:x>
      <cdr:y>0.67961</cdr:y>
    </cdr:to>
    <cdr:cxnSp macro="">
      <cdr:nvCxnSpPr>
        <cdr:cNvPr id="5" name="Straight Arrow Connector 4">
          <a:extLst xmlns:a="http://schemas.openxmlformats.org/drawingml/2006/main">
            <a:ext uri="{FF2B5EF4-FFF2-40B4-BE49-F238E27FC236}">
              <a16:creationId xmlns:a16="http://schemas.microsoft.com/office/drawing/2014/main" id="{B5BA777A-BFC7-4D64-BCE8-94506C7FD159}"/>
            </a:ext>
          </a:extLst>
        </cdr:cNvPr>
        <cdr:cNvCxnSpPr/>
      </cdr:nvCxnSpPr>
      <cdr:spPr>
        <a:xfrm xmlns:a="http://schemas.openxmlformats.org/drawingml/2006/main">
          <a:off x="5224309" y="3493918"/>
          <a:ext cx="2070343" cy="778419"/>
        </a:xfrm>
        <a:prstGeom xmlns:a="http://schemas.openxmlformats.org/drawingml/2006/main" prst="straightConnector1">
          <a:avLst/>
        </a:prstGeom>
        <a:ln xmlns:a="http://schemas.openxmlformats.org/drawingml/2006/main" w="57150">
          <a:solidFill>
            <a:srgbClr val="660066"/>
          </a:solidFill>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0.88689</cdr:x>
      <cdr:y>0.02136</cdr:y>
    </cdr:from>
    <cdr:to>
      <cdr:x>0.96551</cdr:x>
      <cdr:y>0.19987</cdr:y>
    </cdr:to>
    <cdr:pic>
      <cdr:nvPicPr>
        <cdr:cNvPr id="2" name="Picture 1">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681686" y="134257"/>
          <a:ext cx="680999" cy="1122241"/>
        </a:xfrm>
        <a:prstGeom xmlns:a="http://schemas.openxmlformats.org/drawingml/2006/main" prst="rect">
          <a:avLst/>
        </a:prstGeom>
      </cdr:spPr>
    </cdr:pic>
  </cdr:relSizeAnchor>
</c:userShapes>
</file>

<file path=ppt/drawings/drawing11.xml><?xml version="1.0" encoding="utf-8"?>
<c:userShapes xmlns:c="http://schemas.openxmlformats.org/drawingml/2006/chart">
  <cdr:relSizeAnchor xmlns:cdr="http://schemas.openxmlformats.org/drawingml/2006/chartDrawing">
    <cdr:from>
      <cdr:x>0.2721</cdr:x>
      <cdr:y>0.72671</cdr:y>
    </cdr:from>
    <cdr:to>
      <cdr:x>0.34882</cdr:x>
      <cdr:y>0.95818</cdr:y>
    </cdr:to>
    <cdr:pic>
      <cdr:nvPicPr>
        <cdr:cNvPr id="2" name="Picture 1">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848466" y="4572000"/>
          <a:ext cx="803099" cy="1456267"/>
        </a:xfrm>
        <a:prstGeom xmlns:a="http://schemas.openxmlformats.org/drawingml/2006/main" prst="rect">
          <a:avLst/>
        </a:prstGeom>
      </cdr:spPr>
    </cdr:pic>
  </cdr:relSizeAnchor>
</c:userShapes>
</file>

<file path=ppt/drawings/drawing12.xml><?xml version="1.0" encoding="utf-8"?>
<c:userShapes xmlns:c="http://schemas.openxmlformats.org/drawingml/2006/chart">
  <cdr:relSizeAnchor xmlns:cdr="http://schemas.openxmlformats.org/drawingml/2006/chartDrawing">
    <cdr:from>
      <cdr:x>0.02868</cdr:x>
      <cdr:y>0.16957</cdr:y>
    </cdr:from>
    <cdr:to>
      <cdr:x>0.09104</cdr:x>
      <cdr:y>0.36211</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15012" y="1066800"/>
          <a:ext cx="684899" cy="1211362"/>
        </a:xfrm>
        <a:prstGeom xmlns:a="http://schemas.openxmlformats.org/drawingml/2006/main" prst="rect">
          <a:avLst/>
        </a:prstGeom>
      </cdr:spPr>
    </cdr:pic>
  </cdr:relSizeAnchor>
</c:userShapes>
</file>

<file path=ppt/drawings/drawing13.xml><?xml version="1.0" encoding="utf-8"?>
<c:userShapes xmlns:c="http://schemas.openxmlformats.org/drawingml/2006/chart">
  <cdr:relSizeAnchor xmlns:cdr="http://schemas.openxmlformats.org/drawingml/2006/chartDrawing">
    <cdr:from>
      <cdr:x>0.81286</cdr:x>
      <cdr:y>0.15486</cdr:y>
    </cdr:from>
    <cdr:to>
      <cdr:x>0.98206</cdr:x>
      <cdr:y>0.27688</cdr:y>
    </cdr:to>
    <cdr:pic>
      <cdr:nvPicPr>
        <cdr:cNvPr id="3" name="Picture 2" descr="logo.png">
          <a:extLst xmlns:a="http://schemas.openxmlformats.org/drawingml/2006/main">
            <a:ext uri="{FF2B5EF4-FFF2-40B4-BE49-F238E27FC236}">
              <a16:creationId xmlns:a16="http://schemas.microsoft.com/office/drawing/2014/main" id="{C975A801-CB3C-46B7-9B26-F25D63812B6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037064" y="973548"/>
          <a:ext cx="1464793" cy="767078"/>
        </a:xfrm>
        <a:prstGeom xmlns:a="http://schemas.openxmlformats.org/drawingml/2006/main" prst="rect">
          <a:avLst/>
        </a:prstGeom>
      </cdr:spPr>
    </cdr:pic>
  </cdr:relSizeAnchor>
</c:userShapes>
</file>

<file path=ppt/drawings/drawing14.xml><?xml version="1.0" encoding="utf-8"?>
<c:userShapes xmlns:c="http://schemas.openxmlformats.org/drawingml/2006/chart">
  <cdr:relSizeAnchor xmlns:cdr="http://schemas.openxmlformats.org/drawingml/2006/chartDrawing">
    <cdr:from>
      <cdr:x>0.0239</cdr:x>
      <cdr:y>0.05</cdr:y>
    </cdr:from>
    <cdr:to>
      <cdr:x>0.08333</cdr:x>
      <cdr:y>0.22838</cdr:y>
    </cdr:to>
    <cdr:pic>
      <cdr:nvPicPr>
        <cdr:cNvPr id="2" name="Picture 1">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62250" y="314569"/>
          <a:ext cx="652150" cy="1122258"/>
        </a:xfrm>
        <a:prstGeom xmlns:a="http://schemas.openxmlformats.org/drawingml/2006/main" prst="rect">
          <a:avLst/>
        </a:prstGeom>
      </cdr:spPr>
    </cdr:pic>
  </cdr:relSizeAnchor>
</c:userShapes>
</file>

<file path=ppt/drawings/drawing15.xml><?xml version="1.0" encoding="utf-8"?>
<c:userShapes xmlns:c="http://schemas.openxmlformats.org/drawingml/2006/chart">
  <cdr:relSizeAnchor xmlns:cdr="http://schemas.openxmlformats.org/drawingml/2006/chartDrawing">
    <cdr:from>
      <cdr:x>0.01877</cdr:x>
      <cdr:y>0.03137</cdr:y>
    </cdr:from>
    <cdr:to>
      <cdr:x>0.08696</cdr:x>
      <cdr:y>0.23953</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97379" y="197361"/>
          <a:ext cx="717022" cy="1309614"/>
        </a:xfrm>
        <a:prstGeom xmlns:a="http://schemas.openxmlformats.org/drawingml/2006/main" prst="rect">
          <a:avLst/>
        </a:prstGeom>
      </cdr:spPr>
    </cdr:pic>
  </cdr:relSizeAnchor>
</c:userShapes>
</file>

<file path=ppt/drawings/drawing16.xml><?xml version="1.0" encoding="utf-8"?>
<c:userShapes xmlns:c="http://schemas.openxmlformats.org/drawingml/2006/chart">
  <cdr:relSizeAnchor xmlns:cdr="http://schemas.openxmlformats.org/drawingml/2006/chartDrawing">
    <cdr:from>
      <cdr:x>0.04384</cdr:x>
      <cdr:y>0.04337</cdr:y>
    </cdr:from>
    <cdr:to>
      <cdr:x>0.1294</cdr:x>
      <cdr:y>0.30427</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68133" y="272857"/>
          <a:ext cx="913679" cy="1641423"/>
        </a:xfrm>
        <a:prstGeom xmlns:a="http://schemas.openxmlformats.org/drawingml/2006/main" prst="rect">
          <a:avLst/>
        </a:prstGeom>
      </cdr:spPr>
    </cdr:pic>
  </cdr:relSizeAnchor>
</c:userShapes>
</file>

<file path=ppt/drawings/drawing17.xml><?xml version="1.0" encoding="utf-8"?>
<c:userShapes xmlns:c="http://schemas.openxmlformats.org/drawingml/2006/chart">
  <cdr:relSizeAnchor xmlns:cdr="http://schemas.openxmlformats.org/drawingml/2006/chartDrawing">
    <cdr:from>
      <cdr:x>0</cdr:x>
      <cdr:y>0.00296</cdr:y>
    </cdr:from>
    <cdr:to>
      <cdr:x>0.76773</cdr:x>
      <cdr:y>0.10774</cdr:y>
    </cdr:to>
    <cdr:sp macro="" textlink="">
      <cdr:nvSpPr>
        <cdr:cNvPr id="2" name="TextBox 1"/>
        <cdr:cNvSpPr txBox="1"/>
      </cdr:nvSpPr>
      <cdr:spPr>
        <a:xfrm xmlns:a="http://schemas.openxmlformats.org/drawingml/2006/main">
          <a:off x="0" y="18595"/>
          <a:ext cx="6646332" cy="658738"/>
        </a:xfrm>
        <a:prstGeom xmlns:a="http://schemas.openxmlformats.org/drawingml/2006/main" prst="rect">
          <a:avLst/>
        </a:prstGeom>
        <a:solidFill xmlns:a="http://schemas.openxmlformats.org/drawingml/2006/main">
          <a:srgbClr val="E7D6F2"/>
        </a:solidFill>
      </cdr:spPr>
      <cdr:txBody>
        <a:bodyPr xmlns:a="http://schemas.openxmlformats.org/drawingml/2006/main" vertOverflow="clip" wrap="square" rtlCol="0"/>
        <a:lstStyle xmlns:a="http://schemas.openxmlformats.org/drawingml/2006/main"/>
        <a:p xmlns:a="http://schemas.openxmlformats.org/drawingml/2006/main">
          <a:pPr algn="ctr"/>
          <a:r>
            <a:rPr lang="en-US" sz="2400" b="1">
              <a:solidFill>
                <a:srgbClr val="7030A0"/>
              </a:solidFill>
            </a:rPr>
            <a:t>USG 2022 How Many Stores Customers Contacted</a:t>
          </a:r>
          <a:endParaRPr lang="en-US" sz="1800" b="1">
            <a:solidFill>
              <a:srgbClr val="7030A0"/>
            </a:solidFill>
          </a:endParaRPr>
        </a:p>
      </cdr:txBody>
    </cdr:sp>
  </cdr:relSizeAnchor>
  <cdr:relSizeAnchor xmlns:cdr="http://schemas.openxmlformats.org/drawingml/2006/chartDrawing">
    <cdr:from>
      <cdr:x>0.02837</cdr:x>
      <cdr:y>0.12112</cdr:y>
    </cdr:from>
    <cdr:to>
      <cdr:x>0.0922</cdr:x>
      <cdr:y>0.2995</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4800" y="762000"/>
          <a:ext cx="685800" cy="112225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0.03665</cdr:x>
      <cdr:y>0.10633</cdr:y>
    </cdr:from>
    <cdr:to>
      <cdr:x>0.24382</cdr:x>
      <cdr:y>0.14932</cdr:y>
    </cdr:to>
    <cdr:sp macro="" textlink="">
      <cdr:nvSpPr>
        <cdr:cNvPr id="3" name="TextBox 2"/>
        <cdr:cNvSpPr txBox="1"/>
      </cdr:nvSpPr>
      <cdr:spPr>
        <a:xfrm xmlns:a="http://schemas.openxmlformats.org/drawingml/2006/main">
          <a:off x="350520" y="716280"/>
          <a:ext cx="1981200" cy="289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0.3554</cdr:x>
      <cdr:y>0.12195</cdr:y>
    </cdr:from>
    <cdr:to>
      <cdr:x>0.43971</cdr:x>
      <cdr:y>0.3636</cdr:y>
    </cdr:to>
    <cdr:pic>
      <cdr:nvPicPr>
        <cdr:cNvPr id="4" name="Picture 3">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915089" y="761992"/>
          <a:ext cx="928717" cy="150992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0.04384</cdr:x>
      <cdr:y>0.04337</cdr:y>
    </cdr:from>
    <cdr:to>
      <cdr:x>0.1294</cdr:x>
      <cdr:y>0.30427</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68133" y="272857"/>
          <a:ext cx="913679" cy="1641423"/>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0.01677</cdr:x>
      <cdr:y>0.16924</cdr:y>
    </cdr:from>
    <cdr:to>
      <cdr:x>0.1048</cdr:x>
      <cdr:y>0.53376</cdr:y>
    </cdr:to>
    <cdr:sp macro="" textlink="">
      <cdr:nvSpPr>
        <cdr:cNvPr id="2" name="TextBox 1"/>
        <cdr:cNvSpPr txBox="1"/>
      </cdr:nvSpPr>
      <cdr:spPr>
        <a:xfrm xmlns:a="http://schemas.openxmlformats.org/drawingml/2006/main">
          <a:off x="145143" y="1061357"/>
          <a:ext cx="762000" cy="2286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0.00587</cdr:x>
      <cdr:y>0.00808</cdr:y>
    </cdr:from>
    <cdr:to>
      <cdr:x>0.08449</cdr:x>
      <cdr:y>0.1866</cdr:y>
    </cdr:to>
    <cdr:pic>
      <cdr:nvPicPr>
        <cdr:cNvPr id="3" name="Picture 2">
          <a:extLst xmlns:a="http://schemas.openxmlformats.org/drawingml/2006/main">
            <a:ext uri="{FF2B5EF4-FFF2-40B4-BE49-F238E27FC236}">
              <a16:creationId xmlns:a16="http://schemas.microsoft.com/office/drawing/2014/main" id="{FFDD1030-B71A-CB00-F86D-93CEA20C91B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0800" y="50800"/>
          <a:ext cx="680999" cy="1122241"/>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0.1253</cdr:x>
      <cdr:y>0.12144</cdr:y>
    </cdr:from>
    <cdr:to>
      <cdr:x>0.18749</cdr:x>
      <cdr:y>0.30029</cdr:y>
    </cdr:to>
    <cdr:pic>
      <cdr:nvPicPr>
        <cdr:cNvPr id="3" name="Picture 2">
          <a:extLst xmlns:a="http://schemas.openxmlformats.org/drawingml/2006/main">
            <a:ext uri="{FF2B5EF4-FFF2-40B4-BE49-F238E27FC236}">
              <a16:creationId xmlns:a16="http://schemas.microsoft.com/office/drawing/2014/main" id="{FFDD1030-B71A-CB00-F86D-93CEA20C91B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353532" y="762000"/>
          <a:ext cx="671750" cy="112223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0.84615</cdr:x>
      <cdr:y>0.02426</cdr:y>
    </cdr:from>
    <cdr:to>
      <cdr:x>0.90778</cdr:x>
      <cdr:y>0.20293</cdr:y>
    </cdr:to>
    <cdr:pic>
      <cdr:nvPicPr>
        <cdr:cNvPr id="3" name="Picture 2">
          <a:extLst xmlns:a="http://schemas.openxmlformats.org/drawingml/2006/main">
            <a:ext uri="{FF2B5EF4-FFF2-40B4-BE49-F238E27FC236}">
              <a16:creationId xmlns:a16="http://schemas.microsoft.com/office/drawing/2014/main" id="{EB79D59E-91BB-4A37-4D46-D410E1205BA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9220200" y="152400"/>
          <a:ext cx="671522" cy="1122236"/>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0.04302</cdr:x>
      <cdr:y>0.05625</cdr:y>
    </cdr:from>
    <cdr:to>
      <cdr:x>0.21586</cdr:x>
      <cdr:y>0.85276</cdr:y>
    </cdr:to>
    <cdr:sp macro="" textlink="">
      <cdr:nvSpPr>
        <cdr:cNvPr id="2" name="TextBox 1"/>
        <cdr:cNvSpPr txBox="1"/>
      </cdr:nvSpPr>
      <cdr:spPr>
        <a:xfrm xmlns:a="http://schemas.openxmlformats.org/drawingml/2006/main">
          <a:off x="372613" y="353616"/>
          <a:ext cx="1497037" cy="5007278"/>
        </a:xfrm>
        <a:prstGeom xmlns:a="http://schemas.openxmlformats.org/drawingml/2006/main" prst="rect">
          <a:avLst/>
        </a:prstGeom>
        <a:solidFill xmlns:a="http://schemas.openxmlformats.org/drawingml/2006/main">
          <a:srgbClr val="99FFCC"/>
        </a:solidFill>
      </cdr:spPr>
      <cdr:txBody>
        <a:bodyPr xmlns:a="http://schemas.openxmlformats.org/drawingml/2006/main" vertOverflow="clip" wrap="square" rtlCol="0"/>
        <a:lstStyle xmlns:a="http://schemas.openxmlformats.org/drawingml/2006/main"/>
        <a:p xmlns:a="http://schemas.openxmlformats.org/drawingml/2006/main">
          <a:r>
            <a:rPr lang="en-US" sz="2400" b="1" i="1">
              <a:solidFill>
                <a:srgbClr val="7030A0"/>
              </a:solidFill>
            </a:rPr>
            <a:t>For</a:t>
          </a:r>
          <a:r>
            <a:rPr lang="en-US" sz="2400" b="1" i="1" baseline="0">
              <a:solidFill>
                <a:srgbClr val="7030A0"/>
              </a:solidFill>
            </a:rPr>
            <a:t> Each Call We Had 1.25 </a:t>
          </a:r>
        </a:p>
        <a:p xmlns:a="http://schemas.openxmlformats.org/drawingml/2006/main">
          <a:r>
            <a:rPr lang="en-US" sz="2400" b="1" i="1" baseline="0">
              <a:solidFill>
                <a:srgbClr val="7030A0"/>
              </a:solidFill>
            </a:rPr>
            <a:t>Walk-ins</a:t>
          </a:r>
        </a:p>
        <a:p xmlns:a="http://schemas.openxmlformats.org/drawingml/2006/main">
          <a:r>
            <a:rPr lang="en-US" sz="2400" b="1" i="1" baseline="0">
              <a:solidFill>
                <a:srgbClr val="7030A0"/>
              </a:solidFill>
            </a:rPr>
            <a:t>For Each Walk-in </a:t>
          </a:r>
        </a:p>
        <a:p xmlns:a="http://schemas.openxmlformats.org/drawingml/2006/main">
          <a:r>
            <a:rPr lang="en-US" sz="2400" b="1" i="1" baseline="0">
              <a:solidFill>
                <a:srgbClr val="7030A0"/>
              </a:solidFill>
            </a:rPr>
            <a:t>We closed 89.5% Of Them. </a:t>
          </a:r>
        </a:p>
        <a:p xmlns:a="http://schemas.openxmlformats.org/drawingml/2006/main">
          <a:r>
            <a:rPr lang="en-US" sz="2400" b="1" i="1" baseline="0">
              <a:solidFill>
                <a:srgbClr val="7030A0"/>
              </a:solidFill>
            </a:rPr>
            <a:t>Online Rentals Count In Walk Ins.</a:t>
          </a:r>
        </a:p>
        <a:p xmlns:a="http://schemas.openxmlformats.org/drawingml/2006/main">
          <a:endParaRPr lang="en-US" sz="2400" b="1" i="1" baseline="0">
            <a:solidFill>
              <a:srgbClr val="7030A0"/>
            </a:solidFill>
          </a:endParaRPr>
        </a:p>
        <a:p xmlns:a="http://schemas.openxmlformats.org/drawingml/2006/main">
          <a:endParaRPr lang="en-US" sz="2400" b="1" i="1">
            <a:solidFill>
              <a:srgbClr val="7030A0"/>
            </a:solidFill>
          </a:endParaRPr>
        </a:p>
      </cdr:txBody>
    </cdr:sp>
  </cdr:relSizeAnchor>
  <cdr:relSizeAnchor xmlns:cdr="http://schemas.openxmlformats.org/drawingml/2006/chartDrawing">
    <cdr:from>
      <cdr:x>0.75352</cdr:x>
      <cdr:y>0.02425</cdr:y>
    </cdr:from>
    <cdr:to>
      <cdr:x>0.81532</cdr:x>
      <cdr:y>0.20283</cdr:y>
    </cdr:to>
    <cdr:pic>
      <cdr:nvPicPr>
        <cdr:cNvPr id="3" name="Picture 2">
          <a:extLst xmlns:a="http://schemas.openxmlformats.org/drawingml/2006/main">
            <a:ext uri="{FF2B5EF4-FFF2-40B4-BE49-F238E27FC236}">
              <a16:creationId xmlns:a16="http://schemas.microsoft.com/office/drawing/2014/main" id="{53747507-78C8-D192-944C-F95EE978BCC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153400" y="152400"/>
          <a:ext cx="668733" cy="1122243"/>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0.24167</cdr:x>
      <cdr:y>0.02326</cdr:y>
    </cdr:from>
    <cdr:to>
      <cdr:x>0.38492</cdr:x>
      <cdr:y>0.11432</cdr:y>
    </cdr:to>
    <cdr:pic>
      <cdr:nvPicPr>
        <cdr:cNvPr id="5" name="Picture 4" descr="logo.png">
          <a:extLst xmlns:a="http://schemas.openxmlformats.org/drawingml/2006/main">
            <a:ext uri="{FF2B5EF4-FFF2-40B4-BE49-F238E27FC236}">
              <a16:creationId xmlns:a16="http://schemas.microsoft.com/office/drawing/2014/main" id="{C3FE5F20-F9CF-4141-9E87-D816C62DA07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09800" y="152400"/>
          <a:ext cx="1309908" cy="596735"/>
        </a:xfrm>
        <a:prstGeom xmlns:a="http://schemas.openxmlformats.org/drawingml/2006/main" prst="rect">
          <a:avLst/>
        </a:prstGeom>
      </cdr:spPr>
    </cdr:pic>
  </cdr:relSizeAnchor>
  <cdr:relSizeAnchor xmlns:cdr="http://schemas.openxmlformats.org/drawingml/2006/chartDrawing">
    <cdr:from>
      <cdr:x>0.45601</cdr:x>
      <cdr:y>0.12727</cdr:y>
    </cdr:from>
    <cdr:to>
      <cdr:x>0.94282</cdr:x>
      <cdr:y>0.2</cdr:y>
    </cdr:to>
    <cdr:sp macro="" textlink="">
      <cdr:nvSpPr>
        <cdr:cNvPr id="2" name="TextBox 1">
          <a:extLst xmlns:a="http://schemas.openxmlformats.org/drawingml/2006/main">
            <a:ext uri="{FF2B5EF4-FFF2-40B4-BE49-F238E27FC236}">
              <a16:creationId xmlns:a16="http://schemas.microsoft.com/office/drawing/2014/main" id="{910F1B8C-2A38-478D-A3F8-43CBED93BF8B}"/>
            </a:ext>
          </a:extLst>
        </cdr:cNvPr>
        <cdr:cNvSpPr txBox="1"/>
      </cdr:nvSpPr>
      <cdr:spPr>
        <a:xfrm xmlns:a="http://schemas.openxmlformats.org/drawingml/2006/main">
          <a:off x="3949700" y="800100"/>
          <a:ext cx="42164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rgbClr val="0070C0"/>
              </a:solidFill>
            </a:rPr>
            <a:t>Walkins</a:t>
          </a:r>
          <a:r>
            <a:rPr lang="en-US" sz="1800" b="1" baseline="0" dirty="0">
              <a:solidFill>
                <a:srgbClr val="0070C0"/>
              </a:solidFill>
            </a:rPr>
            <a:t> includes walking in on the web!</a:t>
          </a:r>
          <a:endParaRPr lang="en-US" sz="1800" b="1" dirty="0">
            <a:solidFill>
              <a:srgbClr val="0070C0"/>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0.45601</cdr:x>
      <cdr:y>0.12727</cdr:y>
    </cdr:from>
    <cdr:to>
      <cdr:x>0.94282</cdr:x>
      <cdr:y>0.2</cdr:y>
    </cdr:to>
    <cdr:sp macro="" textlink="">
      <cdr:nvSpPr>
        <cdr:cNvPr id="2" name="TextBox 1">
          <a:extLst xmlns:a="http://schemas.openxmlformats.org/drawingml/2006/main">
            <a:ext uri="{FF2B5EF4-FFF2-40B4-BE49-F238E27FC236}">
              <a16:creationId xmlns:a16="http://schemas.microsoft.com/office/drawing/2014/main" id="{910F1B8C-2A38-478D-A3F8-43CBED93BF8B}"/>
            </a:ext>
          </a:extLst>
        </cdr:cNvPr>
        <cdr:cNvSpPr txBox="1"/>
      </cdr:nvSpPr>
      <cdr:spPr>
        <a:xfrm xmlns:a="http://schemas.openxmlformats.org/drawingml/2006/main">
          <a:off x="3949700" y="800100"/>
          <a:ext cx="42164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solidFill>
                <a:srgbClr val="FF0000"/>
              </a:solidFill>
            </a:rPr>
            <a:t>Walkins</a:t>
          </a:r>
          <a:r>
            <a:rPr lang="en-US" sz="1800" b="1" baseline="0">
              <a:solidFill>
                <a:srgbClr val="FF0000"/>
              </a:solidFill>
            </a:rPr>
            <a:t> includes walking in on the web!</a:t>
          </a:r>
          <a:endParaRPr lang="en-US" sz="1800" b="1">
            <a:solidFill>
              <a:srgbClr val="FF0000"/>
            </a:solidFill>
          </a:endParaRPr>
        </a:p>
      </cdr:txBody>
    </cdr:sp>
  </cdr:relSizeAnchor>
  <cdr:relSizeAnchor xmlns:cdr="http://schemas.openxmlformats.org/drawingml/2006/chartDrawing">
    <cdr:from>
      <cdr:x>0.18841</cdr:x>
      <cdr:y>0.02424</cdr:y>
    </cdr:from>
    <cdr:to>
      <cdr:x>0.26473</cdr:x>
      <cdr:y>0.22627</cdr:y>
    </cdr:to>
    <cdr:pic>
      <cdr:nvPicPr>
        <cdr:cNvPr id="3" name="Picture 2">
          <a:extLst xmlns:a="http://schemas.openxmlformats.org/drawingml/2006/main">
            <a:ext uri="{FF2B5EF4-FFF2-40B4-BE49-F238E27FC236}">
              <a16:creationId xmlns:a16="http://schemas.microsoft.com/office/drawing/2014/main" id="{FFDD1030-B71A-CB00-F86D-93CEA20C91B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981200" y="152400"/>
          <a:ext cx="802645" cy="127001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920653" cy="350520"/>
          </a:xfrm>
          <a:prstGeom prst="rect">
            <a:avLst/>
          </a:prstGeom>
        </p:spPr>
        <p:txBody>
          <a:bodyPr vert="horz" lIns="92283" tIns="46141" rIns="92283" bIns="46141" rtlCol="0"/>
          <a:lstStyle>
            <a:lvl1pPr algn="l">
              <a:defRPr sz="1200"/>
            </a:lvl1pPr>
          </a:lstStyle>
          <a:p>
            <a:r>
              <a:rPr lang="en-US"/>
              <a:t>Arkansas August  2023 Pearls of Wisdom Tour</a:t>
            </a:r>
            <a:endParaRPr lang="en-US" dirty="0"/>
          </a:p>
        </p:txBody>
      </p:sp>
      <p:sp>
        <p:nvSpPr>
          <p:cNvPr id="4" name="Footer Placeholder 3"/>
          <p:cNvSpPr>
            <a:spLocks noGrp="1"/>
          </p:cNvSpPr>
          <p:nvPr>
            <p:ph type="ftr" sz="quarter" idx="2"/>
          </p:nvPr>
        </p:nvSpPr>
        <p:spPr>
          <a:xfrm>
            <a:off x="0" y="6658664"/>
            <a:ext cx="8056880" cy="350520"/>
          </a:xfrm>
          <a:prstGeom prst="rect">
            <a:avLst/>
          </a:prstGeom>
        </p:spPr>
        <p:txBody>
          <a:bodyPr vert="horz" lIns="92283" tIns="46141" rIns="92283" bIns="46141" rtlCol="0" anchor="b"/>
          <a:lstStyle>
            <a:lvl1pPr algn="l">
              <a:defRPr sz="1200"/>
            </a:lvl1pPr>
          </a:lstStyle>
          <a:p>
            <a:r>
              <a:rPr lang="de-DE"/>
              <a:t>manneballard@aol.com, USG 770-801-1888 UniversalStorageGroup.com</a:t>
            </a:r>
            <a:endParaRPr lang="en-US" dirty="0"/>
          </a:p>
        </p:txBody>
      </p:sp>
      <p:sp>
        <p:nvSpPr>
          <p:cNvPr id="5" name="Slide Number Placeholder 4"/>
          <p:cNvSpPr>
            <a:spLocks noGrp="1"/>
          </p:cNvSpPr>
          <p:nvPr>
            <p:ph type="sldNum" sz="quarter" idx="3"/>
          </p:nvPr>
        </p:nvSpPr>
        <p:spPr>
          <a:xfrm>
            <a:off x="8366760" y="6658664"/>
            <a:ext cx="927489" cy="350520"/>
          </a:xfrm>
          <a:prstGeom prst="rect">
            <a:avLst/>
          </a:prstGeom>
        </p:spPr>
        <p:txBody>
          <a:bodyPr vert="horz" lIns="92283" tIns="46141" rIns="92283" bIns="46141" rtlCol="0" anchor="b"/>
          <a:lstStyle>
            <a:lvl1pPr algn="r">
              <a:defRPr sz="1200"/>
            </a:lvl1pPr>
          </a:lstStyle>
          <a:p>
            <a:fld id="{044AA3B9-DC71-48D7-B7A2-12C99CDA3C23}"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283" tIns="46141" rIns="92283" bIns="46141" rtlCol="0"/>
          <a:lstStyle>
            <a:lvl1pPr algn="l">
              <a:defRPr sz="1200"/>
            </a:lvl1pPr>
          </a:lstStyle>
          <a:p>
            <a:r>
              <a:rPr lang="en-US"/>
              <a:t>Arkansas August  2023 Pearls of Wisdom Tour</a:t>
            </a:r>
          </a:p>
        </p:txBody>
      </p:sp>
      <p:sp>
        <p:nvSpPr>
          <p:cNvPr id="3" name="Date Placeholder 2"/>
          <p:cNvSpPr>
            <a:spLocks noGrp="1"/>
          </p:cNvSpPr>
          <p:nvPr>
            <p:ph type="dt" idx="1"/>
          </p:nvPr>
        </p:nvSpPr>
        <p:spPr>
          <a:xfrm>
            <a:off x="5265810" y="0"/>
            <a:ext cx="4028440" cy="350520"/>
          </a:xfrm>
          <a:prstGeom prst="rect">
            <a:avLst/>
          </a:prstGeom>
        </p:spPr>
        <p:txBody>
          <a:bodyPr vert="horz" lIns="92283" tIns="46141" rIns="92283" bIns="46141" rtlCol="0"/>
          <a:lstStyle>
            <a:lvl1pPr algn="r">
              <a:defRPr sz="1200"/>
            </a:lvl1pPr>
          </a:lstStyle>
          <a:p>
            <a:fld id="{3EF4B03C-1AF6-47B0-B4E6-A43EB822FE58}" type="datetimeFigureOut">
              <a:rPr lang="en-US" smtClean="0"/>
              <a:pPr/>
              <a:t>8/14/2023</a:t>
            </a:fld>
            <a:endParaRPr lang="en-US"/>
          </a:p>
        </p:txBody>
      </p:sp>
      <p:sp>
        <p:nvSpPr>
          <p:cNvPr id="4" name="Slide Image Placeholder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2283" tIns="46141" rIns="92283" bIns="46141"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2283" tIns="46141" rIns="92283" bIns="461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2283" tIns="46141" rIns="92283" bIns="46141" rtlCol="0" anchor="b"/>
          <a:lstStyle>
            <a:lvl1pPr algn="l">
              <a:defRPr sz="1200"/>
            </a:lvl1pPr>
          </a:lstStyle>
          <a:p>
            <a:r>
              <a:rPr lang="de-DE"/>
              <a:t>manneballard@aol.com, USG 770-801-1888 UniversalStorageGroup.com</a:t>
            </a: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2283" tIns="46141" rIns="92283" bIns="46141" rtlCol="0" anchor="b"/>
          <a:lstStyle>
            <a:lvl1pPr algn="r">
              <a:defRPr sz="1200"/>
            </a:lvl1pPr>
          </a:lstStyle>
          <a:p>
            <a:fld id="{1C032AA8-BCA2-4F7E-A2A2-117DB8DBA90D}" type="slidenum">
              <a:rPr lang="en-US" smtClean="0"/>
              <a:pPr/>
              <a:t>‹#›</a:t>
            </a:fld>
            <a:endParaRPr lang="en-US"/>
          </a:p>
        </p:txBody>
      </p:sp>
    </p:spTree>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7050"/>
            <a:ext cx="3502025" cy="26273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32AA8-BCA2-4F7E-A2A2-117DB8DBA90D}" type="slidenum">
              <a:rPr lang="en-US" smtClean="0"/>
              <a:pPr/>
              <a:t>1</a:t>
            </a:fld>
            <a:endParaRPr lang="en-US" dirty="0"/>
          </a:p>
        </p:txBody>
      </p:sp>
      <p:sp>
        <p:nvSpPr>
          <p:cNvPr id="5" name="Footer Placeholder 4"/>
          <p:cNvSpPr>
            <a:spLocks noGrp="1"/>
          </p:cNvSpPr>
          <p:nvPr>
            <p:ph type="ftr" sz="quarter" idx="11"/>
          </p:nvPr>
        </p:nvSpPr>
        <p:spPr/>
        <p:txBody>
          <a:bodyPr/>
          <a:lstStyle/>
          <a:p>
            <a:r>
              <a:rPr lang="de-DE"/>
              <a:t>manneballard@aol.com, USG 770-801-1888 UniversalStorageGroup.com</a:t>
            </a:r>
            <a:endParaRPr lang="en-US" dirty="0"/>
          </a:p>
        </p:txBody>
      </p:sp>
      <p:sp>
        <p:nvSpPr>
          <p:cNvPr id="6" name="Header Placeholder 5"/>
          <p:cNvSpPr>
            <a:spLocks noGrp="1"/>
          </p:cNvSpPr>
          <p:nvPr>
            <p:ph type="hdr" sz="quarter" idx="12"/>
          </p:nvPr>
        </p:nvSpPr>
        <p:spPr/>
        <p:txBody>
          <a:bodyPr/>
          <a:lstStyle/>
          <a:p>
            <a:r>
              <a:rPr lang="en-US"/>
              <a:t>Arkansas August  2023 Pearls of Wisdom Tour</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Arkansas August  2023 Pearls of Wisdom Tour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1030"/>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a:ea typeface="+mn-ea"/>
                <a:cs typeface="+mn-cs"/>
              </a:rPr>
              <a:t>manneballard@aol.com, USG 770-801-1888 UniversalStorageGroup.com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1031"/>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EC0F9-6348-4E94-9F01-704335679B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226" name="Rectangle 2"/>
          <p:cNvSpPr>
            <a:spLocks noGrp="1" noRot="1" noChangeAspect="1" noChangeArrowheads="1" noTextEdit="1"/>
          </p:cNvSpPr>
          <p:nvPr>
            <p:ph type="sldImg"/>
          </p:nvPr>
        </p:nvSpPr>
        <p:spPr>
          <a:xfrm>
            <a:off x="2903538" y="525463"/>
            <a:ext cx="3489325" cy="2617787"/>
          </a:xfrm>
          <a:ln/>
        </p:spPr>
      </p:sp>
      <p:sp>
        <p:nvSpPr>
          <p:cNvPr id="52227" name="Rectangle 3"/>
          <p:cNvSpPr>
            <a:spLocks noGrp="1" noChangeArrowheads="1"/>
          </p:cNvSpPr>
          <p:nvPr>
            <p:ph type="body" idx="1"/>
          </p:nvPr>
        </p:nvSpPr>
        <p:spPr>
          <a:xfrm>
            <a:off x="1239942" y="3316056"/>
            <a:ext cx="6816518" cy="3142470"/>
          </a:xfrm>
        </p:spPr>
        <p:txBody>
          <a:bodyPr/>
          <a:lstStyle/>
          <a:p>
            <a:endParaRPr lang="en-US" dirty="0"/>
          </a:p>
        </p:txBody>
      </p:sp>
    </p:spTree>
    <p:extLst>
      <p:ext uri="{BB962C8B-B14F-4D97-AF65-F5344CB8AC3E}">
        <p14:creationId xmlns:p14="http://schemas.microsoft.com/office/powerpoint/2010/main" val="254605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pitchFamily="34" charset="0"/>
            </a:endParaRPr>
          </a:p>
        </p:txBody>
      </p:sp>
      <p:sp>
        <p:nvSpPr>
          <p:cNvPr id="22016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solidFill>
                  <a:srgbClr val="000000"/>
                </a:solidFill>
                <a:latin typeface="Arial" pitchFamily="34" charset="0"/>
              </a:rPr>
              <a:t>Arkansas August  2023 Pearls of Wisdom Tour</a:t>
            </a:r>
          </a:p>
        </p:txBody>
      </p:sp>
      <p:sp>
        <p:nvSpPr>
          <p:cNvPr id="22016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solidFill>
                  <a:srgbClr val="000000"/>
                </a:solidFill>
                <a:latin typeface="Arial" pitchFamily="34" charset="0"/>
              </a:rPr>
              <a:t>manneballard@aol.com   770-801-1888 universalstoragegroup.com</a:t>
            </a:r>
          </a:p>
        </p:txBody>
      </p:sp>
      <p:sp>
        <p:nvSpPr>
          <p:cNvPr id="2201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742611-9D36-4B41-8AB9-76F50CB21590}" type="slidenum">
              <a:rPr lang="en-US" smtClean="0">
                <a:solidFill>
                  <a:srgbClr val="000000"/>
                </a:solidFill>
                <a:latin typeface="Arial" pitchFamily="34" charset="0"/>
              </a:rPr>
              <a:pPr/>
              <a:t>40</a:t>
            </a:fld>
            <a:endParaRPr lang="en-US">
              <a:solidFill>
                <a:srgbClr val="000000"/>
              </a:solidFill>
              <a:latin typeface="Arial" pitchFamily="34" charset="0"/>
            </a:endParaRPr>
          </a:p>
        </p:txBody>
      </p:sp>
    </p:spTree>
    <p:extLst>
      <p:ext uri="{BB962C8B-B14F-4D97-AF65-F5344CB8AC3E}">
        <p14:creationId xmlns:p14="http://schemas.microsoft.com/office/powerpoint/2010/main" val="157089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7050"/>
            <a:ext cx="3502025" cy="26273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032AA8-BCA2-4F7E-A2A2-117DB8DBA90D}" type="slidenum">
              <a:rPr lang="en-US" smtClean="0"/>
              <a:pPr/>
              <a:t>54</a:t>
            </a:fld>
            <a:endParaRPr lang="en-US" dirty="0"/>
          </a:p>
        </p:txBody>
      </p:sp>
      <p:sp>
        <p:nvSpPr>
          <p:cNvPr id="5" name="Footer Placeholder 4"/>
          <p:cNvSpPr>
            <a:spLocks noGrp="1"/>
          </p:cNvSpPr>
          <p:nvPr>
            <p:ph type="ftr" sz="quarter" idx="11"/>
          </p:nvPr>
        </p:nvSpPr>
        <p:spPr/>
        <p:txBody>
          <a:bodyPr/>
          <a:lstStyle/>
          <a:p>
            <a:r>
              <a:rPr lang="de-DE"/>
              <a:t>manneballard@aol.com, USG 770-801-1888 UniversalStorageGroup.com</a:t>
            </a:r>
            <a:endParaRPr lang="en-US" dirty="0"/>
          </a:p>
        </p:txBody>
      </p:sp>
      <p:sp>
        <p:nvSpPr>
          <p:cNvPr id="6" name="Header Placeholder 5"/>
          <p:cNvSpPr>
            <a:spLocks noGrp="1"/>
          </p:cNvSpPr>
          <p:nvPr>
            <p:ph type="hdr" sz="quarter" idx="12"/>
          </p:nvPr>
        </p:nvSpPr>
        <p:spPr/>
        <p:txBody>
          <a:bodyPr/>
          <a:lstStyle/>
          <a:p>
            <a:r>
              <a:rPr lang="en-US"/>
              <a:t>Arkansas August  2023 Pearls of Wisdom Tour</a:t>
            </a:r>
            <a:endParaRPr lang="en-US" dirty="0"/>
          </a:p>
        </p:txBody>
      </p:sp>
    </p:spTree>
    <p:extLst>
      <p:ext uri="{BB962C8B-B14F-4D97-AF65-F5344CB8AC3E}">
        <p14:creationId xmlns:p14="http://schemas.microsoft.com/office/powerpoint/2010/main" val="6893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1d9830c108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1d9830c10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r>
              <a:rPr lang="en"/>
              <a:t>YoY, we have seen great increases in conversions due to the optimizations we have made over the past year, including prioritizing rentals and adding new facilities.</a:t>
            </a:r>
            <a:br>
              <a:rPr lang="en"/>
            </a:br>
            <a:br>
              <a:rPr lang="en"/>
            </a:br>
            <a:r>
              <a:rPr lang="en"/>
              <a:t>We have seen our average ranking increase as well, which is getting us seen more on Google.</a:t>
            </a:r>
            <a:br>
              <a:rPr lang="en"/>
            </a:br>
            <a:br>
              <a:rPr lang="en"/>
            </a:br>
            <a:r>
              <a:rPr lang="en"/>
              <a:t>Google is trying to remain competitive with their chatbot, but during their first showing, it made a technical error. It remains to be seen how AI will be further integrated into search.</a:t>
            </a:r>
            <a:br>
              <a:rPr lang="en"/>
            </a:br>
            <a:br>
              <a:rPr lang="en"/>
            </a:br>
            <a:r>
              <a:rPr lang="en"/>
              <a:t>Congress is in the process of determining whether Facebook, Google, and others will be responsible for the content published on their site. If this is pushed forward, it will make Google and Facebook have to moderate content a great deal more. </a:t>
            </a:r>
            <a:endParaRPr/>
          </a:p>
        </p:txBody>
      </p:sp>
    </p:spTree>
    <p:extLst>
      <p:ext uri="{BB962C8B-B14F-4D97-AF65-F5344CB8AC3E}">
        <p14:creationId xmlns:p14="http://schemas.microsoft.com/office/powerpoint/2010/main" val="282055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1d9830c10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1d9830c1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r>
              <a:rPr lang="en"/>
              <a:t>YoY, we have seen great increases in conversions due to the optimizations we have made over the past year, including prioritizing rentals and adding new facilities.</a:t>
            </a:r>
            <a:br>
              <a:rPr lang="en"/>
            </a:br>
            <a:br>
              <a:rPr lang="en"/>
            </a:br>
            <a:r>
              <a:rPr lang="en"/>
              <a:t>We have seen our average ranking increase as well, which is getting us seen more on Google.</a:t>
            </a:r>
            <a:br>
              <a:rPr lang="en"/>
            </a:br>
            <a:br>
              <a:rPr lang="en"/>
            </a:br>
            <a:r>
              <a:rPr lang="en"/>
              <a:t>Google is trying to remain competitive with their chatbot, but during their first showing, it made a technical error. It remains to be seen how AI will be further integrated into search.</a:t>
            </a:r>
            <a:br>
              <a:rPr lang="en"/>
            </a:br>
            <a:br>
              <a:rPr lang="en"/>
            </a:br>
            <a:r>
              <a:rPr lang="en"/>
              <a:t>Congress is in the process of determining whether Facebook, Google, and others will be responsible for the content published on their site. If this is pushed forward, it will make Google and Facebook have to moderate content a great deal more. </a:t>
            </a:r>
            <a:endParaRPr/>
          </a:p>
        </p:txBody>
      </p:sp>
    </p:spTree>
    <p:extLst>
      <p:ext uri="{BB962C8B-B14F-4D97-AF65-F5344CB8AC3E}">
        <p14:creationId xmlns:p14="http://schemas.microsoft.com/office/powerpoint/2010/main" val="43867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a111146c9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a111146c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r>
              <a:rPr lang="en"/>
              <a:t>YoY, we have seen great increases in conversions due to the optimizations we have made over the past year, including prioritizing rentals and adding new facilities.</a:t>
            </a:r>
            <a:br>
              <a:rPr lang="en"/>
            </a:br>
            <a:br>
              <a:rPr lang="en"/>
            </a:br>
            <a:r>
              <a:rPr lang="en"/>
              <a:t>We have seen our average ranking increase as well, which is getting us seen more on Google.</a:t>
            </a:r>
            <a:br>
              <a:rPr lang="en"/>
            </a:br>
            <a:br>
              <a:rPr lang="en"/>
            </a:br>
            <a:r>
              <a:rPr lang="en"/>
              <a:t>Google is trying to remain competitive with their chatbot, but during their first showing, it made a technical error. It remains to be seen how AI will be further integrated into search.</a:t>
            </a:r>
            <a:br>
              <a:rPr lang="en"/>
            </a:br>
            <a:br>
              <a:rPr lang="en"/>
            </a:br>
            <a:r>
              <a:rPr lang="en"/>
              <a:t>Congress is in the process of determining whether Facebook, Google, and others will be responsible for the content published on their site. If this is pushed forward, it will make Google and Facebook have to moderate content a great deal more. </a:t>
            </a:r>
            <a:endParaRPr/>
          </a:p>
        </p:txBody>
      </p:sp>
    </p:spTree>
    <p:extLst>
      <p:ext uri="{BB962C8B-B14F-4D97-AF65-F5344CB8AC3E}">
        <p14:creationId xmlns:p14="http://schemas.microsoft.com/office/powerpoint/2010/main" val="151699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2d134f5a68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2d134f5a6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r>
              <a:rPr lang="en"/>
              <a:t>YoY, we have seen great increases in conversions due to the optimizations we have made over the past year, including prioritizing rentals and adding new facilities.</a:t>
            </a:r>
            <a:br>
              <a:rPr lang="en"/>
            </a:br>
            <a:br>
              <a:rPr lang="en"/>
            </a:br>
            <a:r>
              <a:rPr lang="en"/>
              <a:t>We have seen our average ranking increase as well, which is getting us seen more on Google.</a:t>
            </a:r>
            <a:br>
              <a:rPr lang="en"/>
            </a:br>
            <a:br>
              <a:rPr lang="en"/>
            </a:br>
            <a:r>
              <a:rPr lang="en"/>
              <a:t>Google is trying to remain competitive with their chatbot, but during their first showing, it made a technical error. It remains to be seen how AI will be further integrated into search.</a:t>
            </a:r>
            <a:br>
              <a:rPr lang="en"/>
            </a:br>
            <a:br>
              <a:rPr lang="en"/>
            </a:br>
            <a:r>
              <a:rPr lang="en"/>
              <a:t>Congress is in the process of determining whether Facebook, Google, and others will be responsible for the content published on their site. If this is pushed forward, it will make Google and Facebook have to moderate content a great deal more. </a:t>
            </a:r>
            <a:endParaRPr/>
          </a:p>
        </p:txBody>
      </p:sp>
    </p:spTree>
    <p:extLst>
      <p:ext uri="{BB962C8B-B14F-4D97-AF65-F5344CB8AC3E}">
        <p14:creationId xmlns:p14="http://schemas.microsoft.com/office/powerpoint/2010/main" val="72707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1a111146c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1a111146c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br>
              <a:rPr lang="en"/>
            </a:br>
            <a:r>
              <a:rPr lang="en"/>
              <a:t>YoY, we have seen great increases in conversions due to the optimizations we have made over the past year, including prioritizing rentals and adding new facilities.</a:t>
            </a:r>
            <a:br>
              <a:rPr lang="en"/>
            </a:br>
            <a:br>
              <a:rPr lang="en"/>
            </a:br>
            <a:r>
              <a:rPr lang="en"/>
              <a:t>We have seen our average ranking increase as well, which is getting us seen more on Google.</a:t>
            </a:r>
            <a:br>
              <a:rPr lang="en"/>
            </a:br>
            <a:br>
              <a:rPr lang="en"/>
            </a:br>
            <a:r>
              <a:rPr lang="en"/>
              <a:t>Google is trying to remain competitive with their chatbot, but during their first showing, it made a technical error. It remains to be seen how AI will be further integrated into search.</a:t>
            </a:r>
            <a:br>
              <a:rPr lang="en"/>
            </a:br>
            <a:br>
              <a:rPr lang="en"/>
            </a:br>
            <a:r>
              <a:rPr lang="en"/>
              <a:t>Congress is in the process of determining whether Facebook, Google, and others will be responsible for the content published on their site. If this is pushed forward, it will make Google and Facebook have to moderate content a great deal more. </a:t>
            </a:r>
            <a:endParaRPr/>
          </a:p>
        </p:txBody>
      </p:sp>
    </p:spTree>
    <p:extLst>
      <p:ext uri="{BB962C8B-B14F-4D97-AF65-F5344CB8AC3E}">
        <p14:creationId xmlns:p14="http://schemas.microsoft.com/office/powerpoint/2010/main" val="36504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223"/>
            <a:ext cx="7772400" cy="1470025"/>
          </a:xfrm>
        </p:spPr>
        <p:txBody>
          <a:bodyPr>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7" descr="white-curve-bar.png"/>
          <p:cNvPicPr>
            <a:picLocks noChangeAspect="1"/>
          </p:cNvPicPr>
          <p:nvPr userDrawn="1"/>
        </p:nvPicPr>
        <p:blipFill>
          <a:blip r:embed="rId3" cstate="print"/>
          <a:srcRect/>
          <a:stretch>
            <a:fillRect/>
          </a:stretch>
        </p:blipFill>
        <p:spPr bwMode="auto">
          <a:xfrm>
            <a:off x="0" y="3433767"/>
            <a:ext cx="9144000" cy="190023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3" descr="white rectangle.png"/>
          <p:cNvPicPr>
            <a:picLocks noChangeAspect="1"/>
          </p:cNvPicPr>
          <p:nvPr/>
        </p:nvPicPr>
        <p:blipFill>
          <a:blip r:embed="rId2" cstate="print"/>
          <a:srcRect b="10452"/>
          <a:stretch>
            <a:fillRect/>
          </a:stretch>
        </p:blipFill>
        <p:spPr bwMode="auto">
          <a:xfrm>
            <a:off x="0" y="1300166"/>
            <a:ext cx="9144000" cy="5557838"/>
          </a:xfrm>
          <a:prstGeom prst="rect">
            <a:avLst/>
          </a:prstGeom>
          <a:noFill/>
          <a:ln w="9525">
            <a:noFill/>
            <a:miter lim="800000"/>
            <a:headEnd/>
            <a:tailEnd/>
          </a:ln>
        </p:spPr>
      </p:pic>
      <p:sp>
        <p:nvSpPr>
          <p:cNvPr id="8" name="Content Placeholder 2"/>
          <p:cNvSpPr>
            <a:spLocks noGrp="1"/>
          </p:cNvSpPr>
          <p:nvPr>
            <p:ph idx="1"/>
          </p:nvPr>
        </p:nvSpPr>
        <p:spPr>
          <a:xfrm>
            <a:off x="457200" y="1600201"/>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3" descr="white rectangle.png"/>
          <p:cNvPicPr>
            <a:picLocks noChangeAspect="1"/>
          </p:cNvPicPr>
          <p:nvPr userDrawn="1"/>
        </p:nvPicPr>
        <p:blipFill>
          <a:blip r:embed="rId2" cstate="print"/>
          <a:srcRect b="10452"/>
          <a:stretch>
            <a:fillRect/>
          </a:stretch>
        </p:blipFill>
        <p:spPr bwMode="auto">
          <a:xfrm>
            <a:off x="0" y="1300166"/>
            <a:ext cx="9144000" cy="5557838"/>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3" descr="white rectangle.png"/>
          <p:cNvPicPr>
            <a:picLocks noChangeAspect="1"/>
          </p:cNvPicPr>
          <p:nvPr userDrawn="1"/>
        </p:nvPicPr>
        <p:blipFill>
          <a:blip r:embed="rId2" cstate="print"/>
          <a:srcRect b="10452"/>
          <a:stretch>
            <a:fillRect/>
          </a:stretch>
        </p:blipFill>
        <p:spPr bwMode="auto">
          <a:xfrm>
            <a:off x="0" y="1300166"/>
            <a:ext cx="9144000" cy="5557838"/>
          </a:xfrm>
          <a:prstGeom prst="rect">
            <a:avLst/>
          </a:prstGeom>
          <a:noFill/>
          <a:ln w="9525">
            <a:noFill/>
            <a:miter lim="800000"/>
            <a:headEnd/>
            <a:tailEnd/>
          </a:ln>
        </p:spPr>
      </p:pic>
      <p:sp>
        <p:nvSpPr>
          <p:cNvPr id="8" name="Content Placeholder 2"/>
          <p:cNvSpPr>
            <a:spLocks noGrp="1"/>
          </p:cNvSpPr>
          <p:nvPr>
            <p:ph idx="1"/>
          </p:nvPr>
        </p:nvSpPr>
        <p:spPr>
          <a:xfrm>
            <a:off x="457200" y="1600201"/>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or Graph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81000" y="457200"/>
            <a:ext cx="8382000" cy="5943600"/>
          </a:xfrm>
        </p:spPr>
        <p:txBody>
          <a:bodyPr/>
          <a:lstStyle/>
          <a:p>
            <a:endParaRPr lang="en-US" dirty="0"/>
          </a:p>
        </p:txBody>
      </p:sp>
      <p:sp>
        <p:nvSpPr>
          <p:cNvPr id="2" name="TextBox 1">
            <a:extLst>
              <a:ext uri="{FF2B5EF4-FFF2-40B4-BE49-F238E27FC236}">
                <a16:creationId xmlns:a16="http://schemas.microsoft.com/office/drawing/2014/main" id="{0C5144A7-8D5F-917B-3C52-CD178A00D0E0}"/>
              </a:ext>
            </a:extLst>
          </p:cNvPr>
          <p:cNvSpPr txBox="1"/>
          <p:nvPr userDrawn="1"/>
        </p:nvSpPr>
        <p:spPr>
          <a:xfrm>
            <a:off x="533400" y="6400800"/>
            <a:ext cx="8610600" cy="461665"/>
          </a:xfrm>
          <a:prstGeom prst="rect">
            <a:avLst/>
          </a:prstGeom>
          <a:noFill/>
        </p:spPr>
        <p:txBody>
          <a:bodyPr wrap="square" rtlCol="0">
            <a:spAutoFit/>
          </a:bodyPr>
          <a:lstStyle/>
          <a:p>
            <a:r>
              <a:rPr lang="en-US" dirty="0">
                <a:solidFill>
                  <a:schemeClr val="bg1"/>
                </a:solidFill>
              </a:rPr>
              <a:t>Pearls of Wisdom Tour 2023 UniversalStorageGroup.com         		</a:t>
            </a:r>
            <a:r>
              <a:rPr lang="en-US" sz="2400" b="1" dirty="0">
                <a:solidFill>
                  <a:schemeClr val="bg1"/>
                </a:solidFill>
              </a:rPr>
              <a:t> </a:t>
            </a:r>
            <a:fld id="{B1795933-BC04-4F11-B493-631B64023EB7}" type="slidenum">
              <a:rPr lang="en-US" sz="2400" b="1" smtClean="0">
                <a:solidFill>
                  <a:schemeClr val="bg1"/>
                </a:solidFill>
              </a:rPr>
              <a:t>‹#›</a:t>
            </a:fld>
            <a:endParaRPr lang="en-US" b="1" dirty="0">
              <a:solidFill>
                <a:schemeClr val="bg1"/>
              </a:solidFill>
            </a:endParaRPr>
          </a:p>
        </p:txBody>
      </p:sp>
    </p:spTree>
    <p:extLst>
      <p:ext uri="{BB962C8B-B14F-4D97-AF65-F5344CB8AC3E}">
        <p14:creationId xmlns:p14="http://schemas.microsoft.com/office/powerpoint/2010/main" val="757911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4ADEABF8-63C8-4A7E-A9BE-18C0FBDE6A77}" type="datetimeFigureOut">
              <a:rPr lang="en-US" smtClean="0"/>
              <a:pPr defTabSz="685800"/>
              <a:t>8/14/2023</a:t>
            </a:fld>
            <a:endParaRPr lang="en-US"/>
          </a:p>
        </p:txBody>
      </p:sp>
      <p:sp>
        <p:nvSpPr>
          <p:cNvPr id="5" name="Footer Placeholder 4"/>
          <p:cNvSpPr>
            <a:spLocks noGrp="1"/>
          </p:cNvSpPr>
          <p:nvPr>
            <p:ph type="ftr" sz="quarter" idx="11"/>
          </p:nvPr>
        </p:nvSpPr>
        <p:spPr/>
        <p:txBody>
          <a:bodyPr/>
          <a:lstStyle/>
          <a:p>
            <a:pPr defTabSz="685800"/>
            <a:endParaRPr lang="en-US"/>
          </a:p>
        </p:txBody>
      </p:sp>
      <p:sp>
        <p:nvSpPr>
          <p:cNvPr id="6" name="Slide Number Placeholder 5"/>
          <p:cNvSpPr>
            <a:spLocks noGrp="1"/>
          </p:cNvSpPr>
          <p:nvPr>
            <p:ph type="sldNum" sz="quarter" idx="12"/>
          </p:nvPr>
        </p:nvSpPr>
        <p:spPr/>
        <p:txBody>
          <a:bodyPr/>
          <a:lstStyle/>
          <a:p>
            <a:pPr defTabSz="685800"/>
            <a:fld id="{F40DBB27-28F9-492E-AE51-672D47152402}" type="slidenum">
              <a:rPr lang="en-US" smtClean="0"/>
              <a:pPr defTabSz="685800"/>
              <a:t>‹#›</a:t>
            </a:fld>
            <a:endParaRPr lang="en-US"/>
          </a:p>
        </p:txBody>
      </p:sp>
    </p:spTree>
    <p:extLst>
      <p:ext uri="{BB962C8B-B14F-4D97-AF65-F5344CB8AC3E}">
        <p14:creationId xmlns:p14="http://schemas.microsoft.com/office/powerpoint/2010/main" val="135896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anchor="t">
            <a:noAutofit/>
          </a:bodyPr>
          <a:lstStyle>
            <a:lvl1pPr algn="l">
              <a:defRPr sz="4400" b="1" cap="all"/>
            </a:lvl1pPr>
          </a:lstStyle>
          <a:p>
            <a:r>
              <a:rPr lang="en-US"/>
              <a:t>Click to edit Master title style</a:t>
            </a:r>
            <a:endParaRPr lang="en-US" dirty="0"/>
          </a:p>
        </p:txBody>
      </p:sp>
      <p:sp>
        <p:nvSpPr>
          <p:cNvPr id="3" name="Text Placeholder 2"/>
          <p:cNvSpPr>
            <a:spLocks noGrp="1"/>
          </p:cNvSpPr>
          <p:nvPr>
            <p:ph type="body" idx="1"/>
          </p:nvPr>
        </p:nvSpPr>
        <p:spPr>
          <a:xfrm>
            <a:off x="609600" y="4267200"/>
            <a:ext cx="7772400" cy="814388"/>
          </a:xfrm>
        </p:spPr>
        <p:txBody>
          <a:bodyPr anchor="b">
            <a:normAutofit/>
          </a:bodyPr>
          <a:lstStyle>
            <a:lvl1pPr marL="0" indent="0">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6791C86-09C4-3512-D15A-23086A2D395F}"/>
              </a:ext>
            </a:extLst>
          </p:cNvPr>
          <p:cNvSpPr txBox="1"/>
          <p:nvPr userDrawn="1"/>
        </p:nvSpPr>
        <p:spPr>
          <a:xfrm>
            <a:off x="533400" y="6400800"/>
            <a:ext cx="8610600" cy="461665"/>
          </a:xfrm>
          <a:prstGeom prst="rect">
            <a:avLst/>
          </a:prstGeom>
          <a:noFill/>
        </p:spPr>
        <p:txBody>
          <a:bodyPr wrap="square" rtlCol="0">
            <a:spAutoFit/>
          </a:bodyPr>
          <a:lstStyle/>
          <a:p>
            <a:r>
              <a:rPr lang="en-US" dirty="0">
                <a:solidFill>
                  <a:schemeClr val="bg1"/>
                </a:solidFill>
              </a:rPr>
              <a:t>Pearls of Wisdom Tour 2023 UniversalStorageGroup.com         		</a:t>
            </a:r>
            <a:r>
              <a:rPr lang="en-US" sz="2400" b="1" dirty="0">
                <a:solidFill>
                  <a:schemeClr val="bg1"/>
                </a:solidFill>
              </a:rPr>
              <a:t> </a:t>
            </a:r>
            <a:fld id="{B1795933-BC04-4F11-B493-631B64023EB7}" type="slidenum">
              <a:rPr lang="en-US" sz="2400" b="1" smtClean="0">
                <a:solidFill>
                  <a:schemeClr val="bg1"/>
                </a:solidFill>
              </a:rPr>
              <a:t>‹#›</a:t>
            </a:fld>
            <a:endParaRPr lang="en-US" b="1"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DC61BFA-987D-317A-C444-0C2A1798D46B}"/>
              </a:ext>
            </a:extLst>
          </p:cNvPr>
          <p:cNvSpPr txBox="1"/>
          <p:nvPr userDrawn="1"/>
        </p:nvSpPr>
        <p:spPr>
          <a:xfrm>
            <a:off x="533400" y="6400800"/>
            <a:ext cx="8610600" cy="461665"/>
          </a:xfrm>
          <a:prstGeom prst="rect">
            <a:avLst/>
          </a:prstGeom>
          <a:noFill/>
        </p:spPr>
        <p:txBody>
          <a:bodyPr wrap="square" rtlCol="0">
            <a:spAutoFit/>
          </a:bodyPr>
          <a:lstStyle/>
          <a:p>
            <a:r>
              <a:rPr lang="en-US" dirty="0">
                <a:solidFill>
                  <a:schemeClr val="bg1"/>
                </a:solidFill>
              </a:rPr>
              <a:t>Pearls of Wisdom Tour 2023 UniversalStorageGroup.com         		</a:t>
            </a:r>
            <a:r>
              <a:rPr lang="en-US" sz="2400" b="1" dirty="0">
                <a:solidFill>
                  <a:schemeClr val="bg1"/>
                </a:solidFill>
              </a:rPr>
              <a:t> </a:t>
            </a:r>
            <a:fld id="{B1795933-BC04-4F11-B493-631B64023EB7}" type="slidenum">
              <a:rPr lang="en-US" sz="2400" b="1" smtClean="0">
                <a:solidFill>
                  <a:schemeClr val="bg1"/>
                </a:solidFill>
              </a:rPr>
              <a:t>‹#›</a:t>
            </a:fld>
            <a:endParaRPr lang="en-US" b="1"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1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8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60" r:id="rId13"/>
    <p:sldLayoutId id="2147483679" r:id="rId14"/>
  </p:sldLayoutIdLst>
  <p:hf hdr="0" dt="0"/>
  <p:txStyles>
    <p:title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49136" y="286604"/>
            <a:ext cx="7944739" cy="107238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49136" y="1602516"/>
            <a:ext cx="8485217" cy="426658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2" y="6459788"/>
            <a:ext cx="1614747" cy="365125"/>
          </a:xfrm>
          <a:prstGeom prst="rect">
            <a:avLst/>
          </a:prstGeom>
        </p:spPr>
        <p:txBody>
          <a:bodyPr vert="horz" lIns="91440" tIns="45720" rIns="91440" bIns="45720" rtlCol="0" anchor="ctr"/>
          <a:lstStyle>
            <a:lvl1pPr algn="l">
              <a:defRPr sz="506">
                <a:solidFill>
                  <a:srgbClr val="FFFFFF"/>
                </a:solidFill>
              </a:defRPr>
            </a:lvl1pPr>
          </a:lstStyle>
          <a:p>
            <a:fld id="{4ADEABF8-63C8-4A7E-A9BE-18C0FBDE6A77}" type="datetimeFigureOut">
              <a:rPr lang="en-US" smtClean="0"/>
              <a:t>8/14/2023</a:t>
            </a:fld>
            <a:endParaRPr lang="en-US"/>
          </a:p>
        </p:txBody>
      </p:sp>
      <p:sp>
        <p:nvSpPr>
          <p:cNvPr id="5" name="Footer Placeholder 4"/>
          <p:cNvSpPr>
            <a:spLocks noGrp="1"/>
          </p:cNvSpPr>
          <p:nvPr>
            <p:ph type="ftr" sz="quarter" idx="3"/>
          </p:nvPr>
        </p:nvSpPr>
        <p:spPr>
          <a:xfrm>
            <a:off x="1889069" y="6459788"/>
            <a:ext cx="5399115" cy="365125"/>
          </a:xfrm>
          <a:prstGeom prst="rect">
            <a:avLst/>
          </a:prstGeom>
        </p:spPr>
        <p:txBody>
          <a:bodyPr vert="horz" lIns="91440" tIns="45720" rIns="91440" bIns="45720" rtlCol="0" anchor="ctr"/>
          <a:lstStyle>
            <a:lvl1pPr algn="ctr">
              <a:defRPr sz="506"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8"/>
            <a:ext cx="1581497" cy="365125"/>
          </a:xfrm>
          <a:prstGeom prst="rect">
            <a:avLst/>
          </a:prstGeom>
        </p:spPr>
        <p:txBody>
          <a:bodyPr vert="horz" lIns="91440" tIns="45720" rIns="91440" bIns="45720" rtlCol="0" anchor="ctr"/>
          <a:lstStyle>
            <a:lvl1pPr algn="r">
              <a:defRPr sz="591">
                <a:solidFill>
                  <a:srgbClr val="FFFFFF"/>
                </a:solidFill>
              </a:defRPr>
            </a:lvl1pPr>
          </a:lstStyle>
          <a:p>
            <a:fld id="{F40DBB27-28F9-492E-AE51-672D47152402}" type="slidenum">
              <a:rPr lang="en-US" smtClean="0"/>
              <a:t>‹#›</a:t>
            </a:fld>
            <a:endParaRPr lang="en-US"/>
          </a:p>
        </p:txBody>
      </p:sp>
      <p:cxnSp>
        <p:nvCxnSpPr>
          <p:cNvPr id="10" name="Straight Connector 9"/>
          <p:cNvCxnSpPr>
            <a:cxnSpLocks/>
          </p:cNvCxnSpPr>
          <p:nvPr/>
        </p:nvCxnSpPr>
        <p:spPr>
          <a:xfrm>
            <a:off x="425631" y="1455212"/>
            <a:ext cx="79447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2AC4B0BD-B826-372D-3208-E8C909AB4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59" b="2455"/>
          <a:stretch/>
        </p:blipFill>
        <p:spPr>
          <a:xfrm>
            <a:off x="8305548" y="3"/>
            <a:ext cx="621280" cy="1072385"/>
          </a:xfrm>
          <a:prstGeom prst="rect">
            <a:avLst/>
          </a:prstGeom>
        </p:spPr>
      </p:pic>
    </p:spTree>
    <p:extLst>
      <p:ext uri="{BB962C8B-B14F-4D97-AF65-F5344CB8AC3E}">
        <p14:creationId xmlns:p14="http://schemas.microsoft.com/office/powerpoint/2010/main" val="2762479778"/>
      </p:ext>
    </p:extLst>
  </p:cSld>
  <p:clrMap bg1="lt1" tx1="dk1" bg2="lt2" tx2="dk2" accent1="accent1" accent2="accent2" accent3="accent3" accent4="accent4" accent5="accent5" accent6="accent6" hlink="hlink" folHlink="folHlink"/>
  <p:sldLayoutIdLst>
    <p:sldLayoutId id="2147483681" r:id="rId1"/>
  </p:sldLayoutIdLst>
  <p:hf hdr="0" dt="0"/>
  <p:txStyles>
    <p:titleStyle>
      <a:lvl1pPr algn="l" defTabSz="514350" rtl="0" eaLnBrk="1" latinLnBrk="0" hangingPunct="1">
        <a:lnSpc>
          <a:spcPct val="85000"/>
        </a:lnSpc>
        <a:spcBef>
          <a:spcPct val="0"/>
        </a:spcBef>
        <a:buNone/>
        <a:defRPr sz="2700" b="1" kern="1200" spc="-28" baseline="0">
          <a:solidFill>
            <a:schemeClr val="accent1"/>
          </a:solidFill>
          <a:latin typeface="+mj-lt"/>
          <a:ea typeface="+mj-ea"/>
          <a:cs typeface="+mj-cs"/>
        </a:defRPr>
      </a:lvl1pPr>
    </p:titleStyle>
    <p:bodyStyle>
      <a:lvl1pPr marL="51435" indent="-51435" algn="l" defTabSz="514350" rtl="0" eaLnBrk="1" latinLnBrk="0" hangingPunct="1">
        <a:lnSpc>
          <a:spcPct val="90000"/>
        </a:lnSpc>
        <a:spcBef>
          <a:spcPts val="675"/>
        </a:spcBef>
        <a:spcAft>
          <a:spcPts val="113"/>
        </a:spcAft>
        <a:buClr>
          <a:schemeClr val="accent1"/>
        </a:buClr>
        <a:buSzPct val="100000"/>
        <a:buFont typeface="Calibri" panose="020F0502020204030204" pitchFamily="34" charset="0"/>
        <a:buChar char=" "/>
        <a:defRPr sz="1125" kern="1200">
          <a:solidFill>
            <a:schemeClr val="tx1"/>
          </a:solidFill>
          <a:latin typeface="+mn-lt"/>
          <a:ea typeface="+mn-ea"/>
          <a:cs typeface="+mn-cs"/>
        </a:defRPr>
      </a:lvl1pPr>
      <a:lvl2pPr marL="216027" indent="-102870" algn="l" defTabSz="514350" rtl="0" eaLnBrk="1" latinLnBrk="0" hangingPunct="1">
        <a:lnSpc>
          <a:spcPct val="90000"/>
        </a:lnSpc>
        <a:spcBef>
          <a:spcPts val="113"/>
        </a:spcBef>
        <a:spcAft>
          <a:spcPts val="225"/>
        </a:spcAft>
        <a:buClr>
          <a:schemeClr val="accent1"/>
        </a:buClr>
        <a:buFont typeface="Calibri" pitchFamily="34" charset="0"/>
        <a:buChar char="◦"/>
        <a:defRPr sz="1013" kern="1200">
          <a:solidFill>
            <a:schemeClr val="tx1"/>
          </a:solidFill>
          <a:latin typeface="+mn-lt"/>
          <a:ea typeface="+mn-ea"/>
          <a:cs typeface="+mn-cs"/>
        </a:defRPr>
      </a:lvl2pPr>
      <a:lvl3pPr marL="31889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solidFill>
          <a:latin typeface="+mn-lt"/>
          <a:ea typeface="+mn-ea"/>
          <a:cs typeface="+mn-cs"/>
        </a:defRPr>
      </a:lvl3pPr>
      <a:lvl4pPr marL="42176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solidFill>
          <a:latin typeface="+mn-lt"/>
          <a:ea typeface="+mn-ea"/>
          <a:cs typeface="+mn-cs"/>
        </a:defRPr>
      </a:lvl4pPr>
      <a:lvl5pPr marL="524637" indent="-102870"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solidFill>
          <a:latin typeface="+mn-lt"/>
          <a:ea typeface="+mn-ea"/>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fif"/><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universalstoragegroup.com/"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fif"/><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universalstoragegroup.com/"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fif"/><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fif"/><Relationship Id="rId5" Type="http://schemas.openxmlformats.org/officeDocument/2006/relationships/image" Target="../media/image8.png"/><Relationship Id="rId4" Type="http://schemas.openxmlformats.org/officeDocument/2006/relationships/image" Target="../media/image7.jpg"/></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out-smarts.com/2016/03/google-reviews-get-good-reviews/" TargetMode="External"/><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hyperlink" Target="http://cafelibrero.blogspot.com/2014/11/volver-ti-segundo-volumen-de-la.html" TargetMode="External"/><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gif"/><Relationship Id="rId5" Type="http://schemas.openxmlformats.org/officeDocument/2006/relationships/image" Target="../media/image97.jpeg"/><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4478" y="-76200"/>
            <a:ext cx="5638800" cy="2906579"/>
          </a:xfrm>
        </p:spPr>
        <p:txBody>
          <a:bodyPr>
            <a:noAutofit/>
          </a:bodyPr>
          <a:lstStyle/>
          <a:p>
            <a:r>
              <a:rPr sz="6000" b="1" dirty="0">
                <a:latin typeface="Copperplate Gothic Bold" pitchFamily="34" charset="0"/>
                <a:cs typeface="Tunga" pitchFamily="2"/>
              </a:rPr>
              <a:t>10+10=100</a:t>
            </a:r>
            <a:br>
              <a:rPr sz="4400" b="1" dirty="0">
                <a:latin typeface="Copperplate Gothic Bold" pitchFamily="34" charset="0"/>
                <a:cs typeface="Tunga" pitchFamily="2"/>
              </a:rPr>
            </a:br>
            <a:r>
              <a:rPr sz="3600" b="1" dirty="0">
                <a:latin typeface="Copperplate Gothic Bold" pitchFamily="34" charset="0"/>
                <a:cs typeface="Tunga" pitchFamily="2"/>
              </a:rPr>
              <a:t>Managers Workshop</a:t>
            </a:r>
            <a:endParaRPr lang="en-US" sz="4400" b="1" dirty="0">
              <a:latin typeface="Copperplate Gothic Bold" pitchFamily="34" charset="0"/>
              <a:cs typeface="Tunga" pitchFamily="2"/>
            </a:endParaRPr>
          </a:p>
        </p:txBody>
      </p:sp>
      <p:sp>
        <p:nvSpPr>
          <p:cNvPr id="3" name="Subtitle 2"/>
          <p:cNvSpPr>
            <a:spLocks noGrp="1"/>
          </p:cNvSpPr>
          <p:nvPr>
            <p:ph type="subTitle" idx="1"/>
          </p:nvPr>
        </p:nvSpPr>
        <p:spPr>
          <a:xfrm>
            <a:off x="6001243" y="3697018"/>
            <a:ext cx="3133478" cy="1249784"/>
          </a:xfrm>
          <a:solidFill>
            <a:schemeClr val="accent4">
              <a:lumMod val="60000"/>
              <a:lumOff val="40000"/>
            </a:schemeClr>
          </a:solidFill>
        </p:spPr>
        <p:txBody>
          <a:bodyPr>
            <a:normAutofit fontScale="85000" lnSpcReduction="20000"/>
          </a:bodyPr>
          <a:lstStyle/>
          <a:p>
            <a:endParaRPr lang="en-US" sz="2400" b="1" dirty="0">
              <a:effectLst>
                <a:outerShdw blurRad="38100" dist="38100" dir="2700000" algn="tl">
                  <a:srgbClr val="000000">
                    <a:alpha val="43137"/>
                  </a:srgbClr>
                </a:outerShdw>
              </a:effectLst>
            </a:endParaRPr>
          </a:p>
          <a:p>
            <a:r>
              <a:rPr lang="en-US" sz="3500" b="1" dirty="0">
                <a:solidFill>
                  <a:schemeClr val="tx1"/>
                </a:solidFill>
              </a:rPr>
              <a:t>M. Anne Ballard</a:t>
            </a:r>
          </a:p>
          <a:p>
            <a:r>
              <a:rPr lang="en-US" sz="1600" b="1" i="1" dirty="0">
                <a:solidFill>
                  <a:schemeClr val="tx1"/>
                </a:solidFill>
              </a:rPr>
              <a:t>President of Marketing, Training, and Developmental Services</a:t>
            </a:r>
          </a:p>
          <a:p>
            <a:endParaRPr lang="en-US" sz="3500" b="1" dirty="0">
              <a:effectLst>
                <a:outerShdw blurRad="38100" dist="38100" dir="2700000" algn="tl">
                  <a:srgbClr val="000000">
                    <a:alpha val="43137"/>
                  </a:srgbClr>
                </a:outerShdw>
              </a:effectLst>
              <a:latin typeface="Albertus Medium" pitchFamily="34" charset="0"/>
            </a:endParaRPr>
          </a:p>
          <a:p>
            <a:endParaRPr lang="en-US" sz="2400" b="1" dirty="0">
              <a:solidFill>
                <a:srgbClr val="FFFF66"/>
              </a:solidFill>
              <a:effectLst>
                <a:outerShdw blurRad="38100" dist="38100" dir="2700000" algn="tl">
                  <a:srgbClr val="000000">
                    <a:alpha val="43137"/>
                  </a:srgbClr>
                </a:outerShdw>
              </a:effectLst>
              <a:latin typeface="Albertus Medium" pitchFamily="34" charset="0"/>
            </a:endParaRPr>
          </a:p>
          <a:p>
            <a:endParaRPr lang="en-US" sz="2400" b="1" dirty="0">
              <a:solidFill>
                <a:srgbClr val="FFFF66"/>
              </a:solidFill>
              <a:effectLst>
                <a:outerShdw blurRad="38100" dist="38100" dir="2700000" algn="tl">
                  <a:srgbClr val="000000">
                    <a:alpha val="43137"/>
                  </a:srgbClr>
                </a:outerShdw>
              </a:effectLst>
              <a:latin typeface="Albertus Medium" pitchFamily="34" charset="0"/>
            </a:endParaRPr>
          </a:p>
        </p:txBody>
      </p:sp>
      <p:pic>
        <p:nvPicPr>
          <p:cNvPr id="9" name="Picture 8">
            <a:extLst>
              <a:ext uri="{FF2B5EF4-FFF2-40B4-BE49-F238E27FC236}">
                <a16:creationId xmlns:a16="http://schemas.microsoft.com/office/drawing/2014/main" id="{46339927-7AC3-4A17-837B-A13BB09ABF8F}"/>
              </a:ext>
            </a:extLst>
          </p:cNvPr>
          <p:cNvPicPr>
            <a:picLocks noChangeAspect="1"/>
          </p:cNvPicPr>
          <p:nvPr/>
        </p:nvPicPr>
        <p:blipFill>
          <a:blip r:embed="rId3">
            <a:extLst>
              <a:ext uri="{28A0092B-C50C-407E-A947-70E740481C1C}">
                <a14:useLocalDpi xmlns:a14="http://schemas.microsoft.com/office/drawing/2010/main" val="0"/>
              </a:ext>
            </a:extLst>
          </a:blip>
          <a:srcRect l="26750" r="26750"/>
          <a:stretch/>
        </p:blipFill>
        <p:spPr>
          <a:xfrm>
            <a:off x="9279" y="0"/>
            <a:ext cx="3505199" cy="5029200"/>
          </a:xfrm>
          <a:prstGeom prst="rect">
            <a:avLst/>
          </a:prstGeom>
        </p:spPr>
      </p:pic>
      <p:sp>
        <p:nvSpPr>
          <p:cNvPr id="8" name="TextBox 7">
            <a:extLst>
              <a:ext uri="{FF2B5EF4-FFF2-40B4-BE49-F238E27FC236}">
                <a16:creationId xmlns:a16="http://schemas.microsoft.com/office/drawing/2014/main" id="{817F6B55-157D-304F-FE5F-375B8BD66ECE}"/>
              </a:ext>
            </a:extLst>
          </p:cNvPr>
          <p:cNvSpPr txBox="1"/>
          <p:nvPr/>
        </p:nvSpPr>
        <p:spPr>
          <a:xfrm>
            <a:off x="5029200" y="3409830"/>
            <a:ext cx="4267199" cy="400110"/>
          </a:xfrm>
          <a:prstGeom prst="rect">
            <a:avLst/>
          </a:prstGeom>
          <a:noFill/>
        </p:spPr>
        <p:txBody>
          <a:bodyPr wrap="square" rtlCol="0">
            <a:spAutoFit/>
          </a:bodyPr>
          <a:lstStyle/>
          <a:p>
            <a:r>
              <a:rPr lang="en-US" sz="2000" dirty="0"/>
              <a:t>Arkansas </a:t>
            </a:r>
          </a:p>
        </p:txBody>
      </p:sp>
      <p:pic>
        <p:nvPicPr>
          <p:cNvPr id="7" name="Picture 6">
            <a:extLst>
              <a:ext uri="{FF2B5EF4-FFF2-40B4-BE49-F238E27FC236}">
                <a16:creationId xmlns:a16="http://schemas.microsoft.com/office/drawing/2014/main" id="{4EB39D65-82B2-F898-3093-F3321F5D3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2" r="21241" b="81111"/>
          <a:stretch/>
        </p:blipFill>
        <p:spPr>
          <a:xfrm>
            <a:off x="3484098" y="4939490"/>
            <a:ext cx="5638799" cy="1316283"/>
          </a:xfrm>
          <a:prstGeom prst="rect">
            <a:avLst/>
          </a:prstGeom>
        </p:spPr>
      </p:pic>
      <p:pic>
        <p:nvPicPr>
          <p:cNvPr id="15" name="Picture 14">
            <a:extLst>
              <a:ext uri="{FF2B5EF4-FFF2-40B4-BE49-F238E27FC236}">
                <a16:creationId xmlns:a16="http://schemas.microsoft.com/office/drawing/2014/main" id="{6D58660F-01C0-E527-EFFF-218B10EB65BE}"/>
              </a:ext>
            </a:extLst>
          </p:cNvPr>
          <p:cNvPicPr>
            <a:picLocks noChangeAspect="1"/>
          </p:cNvPicPr>
          <p:nvPr/>
        </p:nvPicPr>
        <p:blipFill rotWithShape="1">
          <a:blip r:embed="rId5">
            <a:extLst>
              <a:ext uri="{28A0092B-C50C-407E-A947-70E740481C1C}">
                <a14:useLocalDpi xmlns:a14="http://schemas.microsoft.com/office/drawing/2010/main" val="0"/>
              </a:ext>
            </a:extLst>
          </a:blip>
          <a:srcRect l="573" b="36141"/>
          <a:stretch/>
        </p:blipFill>
        <p:spPr>
          <a:xfrm>
            <a:off x="3518145" y="2328239"/>
            <a:ext cx="5604752" cy="1515139"/>
          </a:xfrm>
          <a:prstGeom prst="rect">
            <a:avLst/>
          </a:prstGeom>
        </p:spPr>
      </p:pic>
      <p:pic>
        <p:nvPicPr>
          <p:cNvPr id="16" name="Picture 15">
            <a:extLst>
              <a:ext uri="{FF2B5EF4-FFF2-40B4-BE49-F238E27FC236}">
                <a16:creationId xmlns:a16="http://schemas.microsoft.com/office/drawing/2014/main" id="{BB4A7B2A-3605-345A-3B6B-39C3F388F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043" y="3831980"/>
            <a:ext cx="2522757" cy="1114822"/>
          </a:xfrm>
          <a:prstGeom prst="rect">
            <a:avLst/>
          </a:prstGeom>
        </p:spPr>
      </p:pic>
      <p:pic>
        <p:nvPicPr>
          <p:cNvPr id="18" name="Picture 17">
            <a:extLst>
              <a:ext uri="{FF2B5EF4-FFF2-40B4-BE49-F238E27FC236}">
                <a16:creationId xmlns:a16="http://schemas.microsoft.com/office/drawing/2014/main" id="{C81AFC7D-1F66-D4A8-7BF4-F08278CDC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98" y="3429000"/>
            <a:ext cx="3415172" cy="37669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D00-000002000000}"/>
              </a:ext>
            </a:extLst>
          </p:cNvPr>
          <p:cNvGraphicFramePr>
            <a:graphicFrameLocks noGrp="1"/>
          </p:cNvGraphicFramePr>
          <p:nvPr>
            <p:extLst>
              <p:ext uri="{D42A27DB-BD31-4B8C-83A1-F6EECF244321}">
                <p14:modId xmlns:p14="http://schemas.microsoft.com/office/powerpoint/2010/main" val="3058902122"/>
              </p:ext>
            </p:extLst>
          </p:nvPr>
        </p:nvGraphicFramePr>
        <p:xfrm>
          <a:off x="-7659" y="0"/>
          <a:ext cx="9151659"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5033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7FA9-601E-4261-BA20-0EF4D7E9E124}"/>
              </a:ext>
            </a:extLst>
          </p:cNvPr>
          <p:cNvSpPr>
            <a:spLocks noGrp="1"/>
          </p:cNvSpPr>
          <p:nvPr>
            <p:ph type="title"/>
          </p:nvPr>
        </p:nvSpPr>
        <p:spPr>
          <a:xfrm>
            <a:off x="152401" y="8945"/>
            <a:ext cx="8686800" cy="1090013"/>
          </a:xfrm>
        </p:spPr>
        <p:txBody>
          <a:bodyPr>
            <a:normAutofit/>
          </a:bodyPr>
          <a:lstStyle/>
          <a:p>
            <a:r>
              <a:rPr lang="en-US" sz="4800" dirty="0"/>
              <a:t>Marketing: Videos</a:t>
            </a:r>
          </a:p>
        </p:txBody>
      </p:sp>
      <p:sp>
        <p:nvSpPr>
          <p:cNvPr id="3" name="Content Placeholder 2">
            <a:extLst>
              <a:ext uri="{FF2B5EF4-FFF2-40B4-BE49-F238E27FC236}">
                <a16:creationId xmlns:a16="http://schemas.microsoft.com/office/drawing/2014/main" id="{DF3200A1-0052-46E6-8A08-C94B60B4505C}"/>
              </a:ext>
            </a:extLst>
          </p:cNvPr>
          <p:cNvSpPr>
            <a:spLocks noGrp="1"/>
          </p:cNvSpPr>
          <p:nvPr>
            <p:ph idx="1"/>
          </p:nvPr>
        </p:nvSpPr>
        <p:spPr>
          <a:xfrm>
            <a:off x="480222" y="914400"/>
            <a:ext cx="8384145" cy="5334000"/>
          </a:xfrm>
        </p:spPr>
        <p:txBody>
          <a:bodyPr>
            <a:normAutofit/>
          </a:bodyPr>
          <a:lstStyle/>
          <a:p>
            <a:pPr>
              <a:lnSpc>
                <a:spcPct val="110000"/>
              </a:lnSpc>
              <a:spcBef>
                <a:spcPts val="576"/>
              </a:spcBef>
            </a:pPr>
            <a:r>
              <a:rPr lang="en-US" sz="1800" dirty="0"/>
              <a:t>Create </a:t>
            </a:r>
            <a:r>
              <a:rPr lang="en-US" sz="1800" b="1" dirty="0"/>
              <a:t>Some Videos To Post To Facebook</a:t>
            </a:r>
            <a:r>
              <a:rPr lang="en-US" sz="1800" dirty="0"/>
              <a:t>.  </a:t>
            </a:r>
          </a:p>
          <a:p>
            <a:pPr>
              <a:lnSpc>
                <a:spcPct val="110000"/>
              </a:lnSpc>
              <a:spcBef>
                <a:spcPts val="576"/>
              </a:spcBef>
            </a:pPr>
            <a:r>
              <a:rPr lang="en-US" sz="1800" b="1" dirty="0"/>
              <a:t>Shoot A Series Of Less Than 1 Minute Long Videos Giving A Tour Of Your Property And Showing Off The Unique Features That Make You The </a:t>
            </a:r>
            <a:br>
              <a:rPr lang="en-US" sz="1800" b="1" dirty="0"/>
            </a:br>
            <a:r>
              <a:rPr lang="en-US" sz="1800" b="1" dirty="0"/>
              <a:t>Best Choice In Self Storage In Your Market!</a:t>
            </a:r>
            <a:r>
              <a:rPr lang="en-US" sz="1800" dirty="0"/>
              <a:t>  </a:t>
            </a:r>
          </a:p>
          <a:p>
            <a:pPr lvl="1">
              <a:lnSpc>
                <a:spcPct val="110000"/>
              </a:lnSpc>
              <a:spcBef>
                <a:spcPts val="0"/>
              </a:spcBef>
            </a:pPr>
            <a:r>
              <a:rPr lang="en-US" sz="1600" b="1" dirty="0"/>
              <a:t>Talk About Our No-contact Leasing And Payment Options</a:t>
            </a:r>
          </a:p>
          <a:p>
            <a:pPr lvl="1">
              <a:lnSpc>
                <a:spcPct val="110000"/>
              </a:lnSpc>
              <a:spcBef>
                <a:spcPts val="0"/>
              </a:spcBef>
            </a:pPr>
            <a:r>
              <a:rPr lang="en-US" sz="1600" b="1" dirty="0"/>
              <a:t>Boxes And Packing Supplies That Can Be Ordered And Paid For Over The Phone, And Set On The Curb For Easy Pick-up! </a:t>
            </a:r>
          </a:p>
          <a:p>
            <a:pPr lvl="1">
              <a:lnSpc>
                <a:spcPct val="110000"/>
              </a:lnSpc>
              <a:spcBef>
                <a:spcPts val="0"/>
              </a:spcBef>
            </a:pPr>
            <a:r>
              <a:rPr lang="en-US" sz="1600" b="1" dirty="0"/>
              <a:t>Easy Code No-contact Access, And More!</a:t>
            </a:r>
          </a:p>
          <a:p>
            <a:pPr>
              <a:lnSpc>
                <a:spcPct val="110000"/>
              </a:lnSpc>
              <a:spcBef>
                <a:spcPts val="576"/>
              </a:spcBef>
            </a:pPr>
            <a:r>
              <a:rPr lang="en-US" sz="1800" b="1" dirty="0"/>
              <a:t>Anything Can Be Made Into An Adventure</a:t>
            </a:r>
            <a:r>
              <a:rPr lang="en-US" sz="1800" dirty="0"/>
              <a:t>, And Right Now The Time Is So Ripe For People To Pay Attention – People Are Literally Starved For Anything To Do…!</a:t>
            </a:r>
          </a:p>
          <a:p>
            <a:pPr>
              <a:lnSpc>
                <a:spcPct val="110000"/>
              </a:lnSpc>
              <a:spcBef>
                <a:spcPts val="576"/>
              </a:spcBef>
            </a:pPr>
            <a:r>
              <a:rPr lang="en-US" sz="1800" dirty="0"/>
              <a:t>You Can Post The Videos In</a:t>
            </a:r>
            <a:br>
              <a:rPr lang="en-US" sz="1800" dirty="0"/>
            </a:br>
            <a:r>
              <a:rPr lang="en-US" sz="1800" dirty="0"/>
              <a:t>A Series…  Spread It Out And Provide</a:t>
            </a:r>
            <a:br>
              <a:rPr lang="en-US" sz="1800" dirty="0"/>
            </a:br>
            <a:r>
              <a:rPr lang="en-US" sz="1800" dirty="0"/>
              <a:t>A Series Of Entertainment.  </a:t>
            </a:r>
          </a:p>
          <a:p>
            <a:pPr>
              <a:lnSpc>
                <a:spcPct val="110000"/>
              </a:lnSpc>
              <a:spcBef>
                <a:spcPts val="576"/>
              </a:spcBef>
            </a:pPr>
            <a:r>
              <a:rPr lang="en-US" sz="1800" dirty="0"/>
              <a:t>One Video Per Week Is Good! </a:t>
            </a:r>
            <a:br>
              <a:rPr lang="en-US" sz="1800" dirty="0"/>
            </a:br>
            <a:r>
              <a:rPr lang="en-US" sz="1800" dirty="0"/>
              <a:t>It Could Be A Wonderful</a:t>
            </a:r>
            <a:br>
              <a:rPr lang="en-US" sz="1800" dirty="0"/>
            </a:br>
            <a:r>
              <a:rPr lang="en-US" sz="1800" dirty="0"/>
              <a:t>“Store-it Saturday” Series!</a:t>
            </a:r>
          </a:p>
        </p:txBody>
      </p:sp>
      <p:pic>
        <p:nvPicPr>
          <p:cNvPr id="8" name="Picture 7">
            <a:extLst>
              <a:ext uri="{FF2B5EF4-FFF2-40B4-BE49-F238E27FC236}">
                <a16:creationId xmlns:a16="http://schemas.microsoft.com/office/drawing/2014/main" id="{B662442A-BB3E-420F-93B9-F3C484E3C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509" y="3961680"/>
            <a:ext cx="3874435" cy="2260087"/>
          </a:xfrm>
          <a:prstGeom prst="rect">
            <a:avLst/>
          </a:prstGeom>
        </p:spPr>
      </p:pic>
      <p:sp>
        <p:nvSpPr>
          <p:cNvPr id="4" name="Slide Number Placeholder 5">
            <a:extLst>
              <a:ext uri="{FF2B5EF4-FFF2-40B4-BE49-F238E27FC236}">
                <a16:creationId xmlns:a16="http://schemas.microsoft.com/office/drawing/2014/main" id="{5CB12D28-8807-2C99-69C0-89E96642FFD1}"/>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E662FF29-5605-4C4B-57C3-34272CFAD71B}"/>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8534549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7FA9-601E-4261-BA20-0EF4D7E9E124}"/>
              </a:ext>
            </a:extLst>
          </p:cNvPr>
          <p:cNvSpPr>
            <a:spLocks noGrp="1"/>
          </p:cNvSpPr>
          <p:nvPr>
            <p:ph type="title"/>
          </p:nvPr>
        </p:nvSpPr>
        <p:spPr>
          <a:xfrm>
            <a:off x="201335" y="92736"/>
            <a:ext cx="8741330" cy="1148835"/>
          </a:xfrm>
        </p:spPr>
        <p:txBody>
          <a:bodyPr>
            <a:normAutofit/>
          </a:bodyPr>
          <a:lstStyle/>
          <a:p>
            <a:r>
              <a:rPr lang="en-US" sz="4800" dirty="0"/>
              <a:t>Marketing: Testimonials</a:t>
            </a:r>
          </a:p>
        </p:txBody>
      </p:sp>
      <p:sp>
        <p:nvSpPr>
          <p:cNvPr id="3" name="Content Placeholder 2">
            <a:extLst>
              <a:ext uri="{FF2B5EF4-FFF2-40B4-BE49-F238E27FC236}">
                <a16:creationId xmlns:a16="http://schemas.microsoft.com/office/drawing/2014/main" id="{DF3200A1-0052-46E6-8A08-C94B60B4505C}"/>
              </a:ext>
            </a:extLst>
          </p:cNvPr>
          <p:cNvSpPr>
            <a:spLocks noGrp="1"/>
          </p:cNvSpPr>
          <p:nvPr>
            <p:ph idx="1"/>
          </p:nvPr>
        </p:nvSpPr>
        <p:spPr>
          <a:xfrm>
            <a:off x="233886" y="1012652"/>
            <a:ext cx="8462442" cy="5351928"/>
          </a:xfrm>
        </p:spPr>
        <p:txBody>
          <a:bodyPr>
            <a:normAutofit fontScale="85000" lnSpcReduction="20000"/>
          </a:bodyPr>
          <a:lstStyle/>
          <a:p>
            <a:r>
              <a:rPr lang="en-US" b="1" dirty="0"/>
              <a:t>Video Testimonials From Your Tenants </a:t>
            </a:r>
            <a:r>
              <a:rPr lang="en-US" dirty="0"/>
              <a:t>Are Very Powerful Tools!</a:t>
            </a:r>
            <a:r>
              <a:rPr lang="en-US" b="1" dirty="0"/>
              <a:t> </a:t>
            </a:r>
          </a:p>
          <a:p>
            <a:r>
              <a:rPr lang="en-US" dirty="0"/>
              <a:t>These Can Be 15-20-second Spots </a:t>
            </a:r>
            <a:r>
              <a:rPr lang="en-US" b="1" dirty="0"/>
              <a:t>Just Featuring The Tenant Saying Something Nice About The Facility </a:t>
            </a:r>
            <a:r>
              <a:rPr lang="en-US" dirty="0"/>
              <a:t>– No Script Needed, Just Wing It!</a:t>
            </a:r>
          </a:p>
          <a:p>
            <a:r>
              <a:rPr lang="en-US" dirty="0"/>
              <a:t>People Can Sniff Out Ingenuine Scripted Ads From A Mile Away, But If You Let Your Tenants Speak For Themselves, It Will Work Wonders! </a:t>
            </a:r>
          </a:p>
          <a:p>
            <a:r>
              <a:rPr lang="en-US" dirty="0"/>
              <a:t>These Videos Can Be Shot </a:t>
            </a:r>
            <a:br>
              <a:rPr lang="en-US" dirty="0"/>
            </a:br>
            <a:r>
              <a:rPr lang="en-US" dirty="0"/>
              <a:t>While Still Maintaining Safe </a:t>
            </a:r>
            <a:br>
              <a:rPr lang="en-US" dirty="0"/>
            </a:br>
            <a:r>
              <a:rPr lang="en-US" dirty="0"/>
              <a:t>Social Distancing At 6ft.</a:t>
            </a:r>
          </a:p>
          <a:p>
            <a:r>
              <a:rPr lang="en-US" dirty="0"/>
              <a:t>Or Have The Customer </a:t>
            </a:r>
            <a:br>
              <a:rPr lang="en-US" dirty="0"/>
            </a:br>
            <a:r>
              <a:rPr lang="en-US" dirty="0"/>
              <a:t>Shoot The Video Themselves</a:t>
            </a:r>
            <a:br>
              <a:rPr lang="en-US" dirty="0"/>
            </a:br>
            <a:r>
              <a:rPr lang="en-US" dirty="0"/>
              <a:t>And Send It To You.</a:t>
            </a:r>
          </a:p>
        </p:txBody>
      </p:sp>
      <p:pic>
        <p:nvPicPr>
          <p:cNvPr id="6" name="Picture 5">
            <a:extLst>
              <a:ext uri="{FF2B5EF4-FFF2-40B4-BE49-F238E27FC236}">
                <a16:creationId xmlns:a16="http://schemas.microsoft.com/office/drawing/2014/main" id="{6B945FAA-153C-4DEF-85FD-7D501DFB47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30501" y="4038600"/>
            <a:ext cx="3613499" cy="2057400"/>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47F6BD95-A148-A9A9-0B05-9DF4EEE01FD8}"/>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FB8605A3-2785-7E99-16EA-745B5219CEC1}"/>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5724609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533400" y="0"/>
            <a:ext cx="8229600" cy="1143000"/>
          </a:xfrm>
        </p:spPr>
        <p:txBody>
          <a:bodyPr>
            <a:normAutofit/>
          </a:bodyPr>
          <a:lstStyle/>
          <a:p>
            <a:r>
              <a:rPr lang="en-US" dirty="0"/>
              <a:t>Marketing Expectations</a:t>
            </a:r>
          </a:p>
        </p:txBody>
      </p:sp>
      <p:sp>
        <p:nvSpPr>
          <p:cNvPr id="3" name="Content Placeholder 5">
            <a:extLst>
              <a:ext uri="{FF2B5EF4-FFF2-40B4-BE49-F238E27FC236}">
                <a16:creationId xmlns:a16="http://schemas.microsoft.com/office/drawing/2014/main" id="{E856A82E-331A-CEB6-2E06-F2A6CBF67EB8}"/>
              </a:ext>
            </a:extLst>
          </p:cNvPr>
          <p:cNvSpPr txBox="1">
            <a:spLocks/>
          </p:cNvSpPr>
          <p:nvPr/>
        </p:nvSpPr>
        <p:spPr>
          <a:xfrm>
            <a:off x="228600" y="1066800"/>
            <a:ext cx="8686800" cy="5486400"/>
          </a:xfrm>
          <a:prstGeom prst="rect">
            <a:avLst/>
          </a:prstGeom>
        </p:spPr>
        <p:txBody>
          <a:bodyPr>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Must Take Some Marketing Actions Each Day</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Must Measure Each Rental Source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Must Ask Marketing Questions At Move In</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Learn to Meet &amp; Greet</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Visits Are Key To Success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Promote A Referral Program Everywhere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Get Your Callers To The Site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Close 90% of Your Onsite Traffic</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Improve Online Conversions</a:t>
            </a:r>
          </a:p>
          <a:p>
            <a:pPr marL="514350" indent="-514350">
              <a:spcBef>
                <a:spcPct val="20000"/>
              </a:spcBef>
              <a:buFont typeface="+mj-lt"/>
              <a:buAutoNum type="arabicPeriod"/>
              <a:defRPr/>
            </a:pPr>
            <a:r>
              <a:rPr lang="en-US" sz="2400" b="1" dirty="0">
                <a:solidFill>
                  <a:schemeClr val="bg1"/>
                </a:solidFill>
              </a:rPr>
              <a:t>Expect To See At Least A 10% Improvement !</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2400" b="1" dirty="0">
              <a:solidFill>
                <a:schemeClr val="bg1"/>
              </a:solidFill>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lang="en-US" sz="2400" b="1" dirty="0">
              <a:solidFill>
                <a:schemeClr val="bg1"/>
              </a:solidFill>
            </a:endParaRPr>
          </a:p>
        </p:txBody>
      </p:sp>
    </p:spTree>
    <p:extLst>
      <p:ext uri="{BB962C8B-B14F-4D97-AF65-F5344CB8AC3E}">
        <p14:creationId xmlns:p14="http://schemas.microsoft.com/office/powerpoint/2010/main" val="2710743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563"/>
          </a:xfrm>
        </p:spPr>
        <p:txBody>
          <a:bodyPr>
            <a:normAutofit fontScale="90000"/>
          </a:bodyPr>
          <a:lstStyle/>
          <a:p>
            <a:r>
              <a:rPr lang="en-US" i="1" dirty="0">
                <a:solidFill>
                  <a:schemeClr val="bg1"/>
                </a:solidFill>
              </a:rPr>
              <a:t>Thank You Arkansas Members &amp; Guests</a:t>
            </a:r>
          </a:p>
        </p:txBody>
      </p:sp>
      <p:sp>
        <p:nvSpPr>
          <p:cNvPr id="5" name="Title 1"/>
          <p:cNvSpPr txBox="1">
            <a:spLocks/>
          </p:cNvSpPr>
          <p:nvPr/>
        </p:nvSpPr>
        <p:spPr>
          <a:xfrm>
            <a:off x="5181600" y="4021579"/>
            <a:ext cx="3759236" cy="2455421"/>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mj-lt"/>
                <a:ea typeface="+mj-ea"/>
                <a:cs typeface="+mj-cs"/>
              </a:rPr>
              <a:t>M. Anne Ballard</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Universal Storage Group</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2700 Cumberland Parkway</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Suite 530</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Atlanta, GA 30339</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hlinkClick r:id="rId2">
                  <a:extLst>
                    <a:ext uri="{A12FA001-AC4F-418D-AE19-62706E023703}">
                      <ahyp:hlinkClr xmlns:ahyp="http://schemas.microsoft.com/office/drawing/2018/hyperlinkcolor" val="tx"/>
                    </a:ext>
                  </a:extLst>
                </a:hlinkClick>
              </a:rPr>
              <a:t>www.universalstoragegroup.com</a:t>
            </a:r>
            <a:br>
              <a:rPr kumimoji="0" lang="en-US" sz="2000" b="1" i="0" u="none" strike="noStrike" kern="1200" cap="none" spc="0" normalizeH="0" baseline="0" noProof="0" dirty="0">
                <a:ln>
                  <a:noFill/>
                </a:ln>
                <a:solidFill>
                  <a:schemeClr val="bg1"/>
                </a:solidFill>
                <a:effectLst/>
                <a:uLnTx/>
                <a:uFillTx/>
                <a:latin typeface="+mj-lt"/>
                <a:ea typeface="+mj-ea"/>
                <a:cs typeface="+mj-cs"/>
              </a:rPr>
            </a:br>
            <a:endParaRPr kumimoji="0" lang="en-US" sz="20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Slide Number Placeholder 5">
            <a:extLst>
              <a:ext uri="{FF2B5EF4-FFF2-40B4-BE49-F238E27FC236}">
                <a16:creationId xmlns:a16="http://schemas.microsoft.com/office/drawing/2014/main" id="{21A1C1CD-CB28-B2D7-482D-0C1E303D3C79}"/>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741B210A-A9BC-34FD-F263-449602263060}"/>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pic>
        <p:nvPicPr>
          <p:cNvPr id="7" name="Picture 6">
            <a:extLst>
              <a:ext uri="{FF2B5EF4-FFF2-40B4-BE49-F238E27FC236}">
                <a16:creationId xmlns:a16="http://schemas.microsoft.com/office/drawing/2014/main" id="{ADF39622-CEDF-7D19-CC76-C6AA92C6D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50" y="760379"/>
            <a:ext cx="1892771" cy="1611631"/>
          </a:xfrm>
          <a:prstGeom prst="rect">
            <a:avLst/>
          </a:prstGeom>
        </p:spPr>
      </p:pic>
      <p:pic>
        <p:nvPicPr>
          <p:cNvPr id="11" name="Picture 10">
            <a:extLst>
              <a:ext uri="{FF2B5EF4-FFF2-40B4-BE49-F238E27FC236}">
                <a16:creationId xmlns:a16="http://schemas.microsoft.com/office/drawing/2014/main" id="{E6B18280-7C9A-69AC-4472-806D8F9890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32" r="18334"/>
          <a:stretch/>
        </p:blipFill>
        <p:spPr>
          <a:xfrm>
            <a:off x="5813273" y="694969"/>
            <a:ext cx="2873527" cy="3024765"/>
          </a:xfrm>
          <a:prstGeom prst="rect">
            <a:avLst/>
          </a:prstGeom>
        </p:spPr>
      </p:pic>
      <p:pic>
        <p:nvPicPr>
          <p:cNvPr id="13" name="Picture 12">
            <a:extLst>
              <a:ext uri="{FF2B5EF4-FFF2-40B4-BE49-F238E27FC236}">
                <a16:creationId xmlns:a16="http://schemas.microsoft.com/office/drawing/2014/main" id="{4F3C6E39-6C2B-D7BF-EBD0-6DA1B9944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499" y="732817"/>
            <a:ext cx="3006796" cy="1372668"/>
          </a:xfrm>
          <a:prstGeom prst="rect">
            <a:avLst/>
          </a:prstGeom>
        </p:spPr>
      </p:pic>
      <p:pic>
        <p:nvPicPr>
          <p:cNvPr id="15" name="Picture 14">
            <a:extLst>
              <a:ext uri="{FF2B5EF4-FFF2-40B4-BE49-F238E27FC236}">
                <a16:creationId xmlns:a16="http://schemas.microsoft.com/office/drawing/2014/main" id="{18DBCA81-227A-38BF-8BEA-D5A7C4502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50" y="2445882"/>
            <a:ext cx="4070650" cy="4489911"/>
          </a:xfrm>
          <a:prstGeom prst="rect">
            <a:avLst/>
          </a:prstGeom>
        </p:spPr>
      </p:pic>
    </p:spTree>
    <p:extLst>
      <p:ext uri="{BB962C8B-B14F-4D97-AF65-F5344CB8AC3E}">
        <p14:creationId xmlns:p14="http://schemas.microsoft.com/office/powerpoint/2010/main" val="4108022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81000" y="-152400"/>
            <a:ext cx="8229600" cy="1143000"/>
          </a:xfrm>
        </p:spPr>
        <p:txBody>
          <a:bodyPr/>
          <a:lstStyle/>
          <a:p>
            <a:r>
              <a:rPr lang="en-US" dirty="0"/>
              <a:t>10 Management Metrics</a:t>
            </a:r>
          </a:p>
        </p:txBody>
      </p:sp>
      <p:graphicFrame>
        <p:nvGraphicFramePr>
          <p:cNvPr id="14" name="Diagram 13">
            <a:extLst>
              <a:ext uri="{FF2B5EF4-FFF2-40B4-BE49-F238E27FC236}">
                <a16:creationId xmlns:a16="http://schemas.microsoft.com/office/drawing/2014/main" id="{20BBD12E-C595-B7ED-C1FD-505811DF9BB9}"/>
              </a:ext>
            </a:extLst>
          </p:cNvPr>
          <p:cNvGraphicFramePr/>
          <p:nvPr>
            <p:extLst>
              <p:ext uri="{D42A27DB-BD31-4B8C-83A1-F6EECF244321}">
                <p14:modId xmlns:p14="http://schemas.microsoft.com/office/powerpoint/2010/main" val="3134732374"/>
              </p:ext>
            </p:extLst>
          </p:nvPr>
        </p:nvGraphicFramePr>
        <p:xfrm>
          <a:off x="1638300" y="457200"/>
          <a:ext cx="57150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674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152400"/>
            <a:ext cx="8229600" cy="1143000"/>
          </a:xfrm>
        </p:spPr>
        <p:txBody>
          <a:bodyPr/>
          <a:lstStyle/>
          <a:p>
            <a:r>
              <a:rPr lang="en-US" dirty="0"/>
              <a:t>Management Metrics</a:t>
            </a:r>
          </a:p>
        </p:txBody>
      </p:sp>
      <p:pic>
        <p:nvPicPr>
          <p:cNvPr id="5" name="Content Placeholder 4">
            <a:extLst>
              <a:ext uri="{FF2B5EF4-FFF2-40B4-BE49-F238E27FC236}">
                <a16:creationId xmlns:a16="http://schemas.microsoft.com/office/drawing/2014/main" id="{1847B341-C5A8-7195-25A3-054719DEA2A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228600" y="914400"/>
            <a:ext cx="4991540" cy="2812477"/>
          </a:xfrm>
          <a:prstGeom prst="rect">
            <a:avLst/>
          </a:prstGeom>
          <a:solidFill>
            <a:schemeClr val="bg1"/>
          </a:solidFill>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6C16478D-F645-3DB6-520A-1EC0FF8E1C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23860" y="3387439"/>
            <a:ext cx="4991540" cy="2812476"/>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7995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152400"/>
            <a:ext cx="5562600" cy="1143000"/>
          </a:xfrm>
        </p:spPr>
        <p:txBody>
          <a:bodyPr/>
          <a:lstStyle/>
          <a:p>
            <a:r>
              <a:rPr lang="en-US" dirty="0"/>
              <a:t>Management Metrics</a:t>
            </a:r>
          </a:p>
        </p:txBody>
      </p:sp>
      <p:sp>
        <p:nvSpPr>
          <p:cNvPr id="3" name="TextBox 2">
            <a:extLst>
              <a:ext uri="{FF2B5EF4-FFF2-40B4-BE49-F238E27FC236}">
                <a16:creationId xmlns:a16="http://schemas.microsoft.com/office/drawing/2014/main" id="{2C183A6A-6EE1-C23E-0E87-9E460C4A5D00}"/>
              </a:ext>
            </a:extLst>
          </p:cNvPr>
          <p:cNvSpPr txBox="1"/>
          <p:nvPr/>
        </p:nvSpPr>
        <p:spPr>
          <a:xfrm>
            <a:off x="5143500" y="267902"/>
            <a:ext cx="4000500" cy="615553"/>
          </a:xfrm>
          <a:prstGeom prst="rect">
            <a:avLst/>
          </a:prstGeom>
          <a:noFill/>
        </p:spPr>
        <p:txBody>
          <a:bodyPr wrap="square" rtlCol="0">
            <a:spAutoFit/>
          </a:bodyPr>
          <a:lstStyle/>
          <a:p>
            <a:pPr algn="ctr"/>
            <a:r>
              <a:rPr lang="en-US" sz="2000" b="1" dirty="0">
                <a:solidFill>
                  <a:schemeClr val="bg1"/>
                </a:solidFill>
              </a:rPr>
              <a:t>Same Store Sales Increase - SSSI</a:t>
            </a:r>
          </a:p>
          <a:p>
            <a:endParaRPr lang="en-US" sz="1400" dirty="0"/>
          </a:p>
        </p:txBody>
      </p:sp>
      <p:sp>
        <p:nvSpPr>
          <p:cNvPr id="4" name="TextBox 3">
            <a:extLst>
              <a:ext uri="{FF2B5EF4-FFF2-40B4-BE49-F238E27FC236}">
                <a16:creationId xmlns:a16="http://schemas.microsoft.com/office/drawing/2014/main" id="{04AC6FC3-E959-9682-F8BD-56445C2DCB49}"/>
              </a:ext>
            </a:extLst>
          </p:cNvPr>
          <p:cNvSpPr txBox="1"/>
          <p:nvPr/>
        </p:nvSpPr>
        <p:spPr>
          <a:xfrm>
            <a:off x="381000" y="5791200"/>
            <a:ext cx="8305800" cy="646331"/>
          </a:xfrm>
          <a:prstGeom prst="rect">
            <a:avLst/>
          </a:prstGeom>
          <a:noFill/>
        </p:spPr>
        <p:txBody>
          <a:bodyPr wrap="square" rtlCol="0">
            <a:spAutoFit/>
          </a:bodyPr>
          <a:lstStyle/>
          <a:p>
            <a:r>
              <a:rPr lang="en-US" dirty="0">
                <a:solidFill>
                  <a:schemeClr val="bg1"/>
                </a:solidFill>
              </a:rPr>
              <a:t>If 2022 Income was $1.5 million and 2021 Income was $1.2 Million Then the SSSI was 25% or 1,500,000 ÷ 1,200,000 = 1.25 or 25% increase </a:t>
            </a:r>
          </a:p>
        </p:txBody>
      </p:sp>
      <p:graphicFrame>
        <p:nvGraphicFramePr>
          <p:cNvPr id="17" name="Content Placeholder 6">
            <a:extLst>
              <a:ext uri="{FF2B5EF4-FFF2-40B4-BE49-F238E27FC236}">
                <a16:creationId xmlns:a16="http://schemas.microsoft.com/office/drawing/2014/main" id="{DC65DC23-2032-924C-C0D1-7D63F93DCA70}"/>
              </a:ext>
            </a:extLst>
          </p:cNvPr>
          <p:cNvGraphicFramePr>
            <a:graphicFrameLocks/>
          </p:cNvGraphicFramePr>
          <p:nvPr>
            <p:extLst>
              <p:ext uri="{D42A27DB-BD31-4B8C-83A1-F6EECF244321}">
                <p14:modId xmlns:p14="http://schemas.microsoft.com/office/powerpoint/2010/main" val="2453870725"/>
              </p:ext>
            </p:extLst>
          </p:nvPr>
        </p:nvGraphicFramePr>
        <p:xfrm>
          <a:off x="1" y="762000"/>
          <a:ext cx="9144000" cy="4876800"/>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a:extLst>
              <a:ext uri="{FF2B5EF4-FFF2-40B4-BE49-F238E27FC236}">
                <a16:creationId xmlns:a16="http://schemas.microsoft.com/office/drawing/2014/main" id="{6FA4E217-DB92-7C1F-90A6-FD321E211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695923"/>
            <a:ext cx="702708" cy="1158017"/>
          </a:xfrm>
          <a:prstGeom prst="rect">
            <a:avLst/>
          </a:prstGeom>
        </p:spPr>
      </p:pic>
      <p:sp>
        <p:nvSpPr>
          <p:cNvPr id="7" name="TextBox 6">
            <a:extLst>
              <a:ext uri="{FF2B5EF4-FFF2-40B4-BE49-F238E27FC236}">
                <a16:creationId xmlns:a16="http://schemas.microsoft.com/office/drawing/2014/main" id="{E1364925-16FB-E96E-788C-4BA2892C44F7}"/>
              </a:ext>
            </a:extLst>
          </p:cNvPr>
          <p:cNvSpPr txBox="1"/>
          <p:nvPr/>
        </p:nvSpPr>
        <p:spPr>
          <a:xfrm>
            <a:off x="0" y="499437"/>
            <a:ext cx="1557236" cy="2123658"/>
          </a:xfrm>
          <a:prstGeom prst="rect">
            <a:avLst/>
          </a:prstGeom>
          <a:noFill/>
        </p:spPr>
        <p:txBody>
          <a:bodyPr wrap="square" rtlCol="0">
            <a:spAutoFit/>
          </a:bodyPr>
          <a:lstStyle/>
          <a:p>
            <a:endParaRPr lang="en-US" sz="2000" b="1" dirty="0"/>
          </a:p>
          <a:p>
            <a:r>
              <a:rPr lang="en-US" sz="1400" b="1" dirty="0"/>
              <a:t>Measuring the Income Change vs. The Same Period a Year Ago.</a:t>
            </a:r>
          </a:p>
          <a:p>
            <a:endParaRPr lang="en-US" sz="1400" b="1" dirty="0"/>
          </a:p>
          <a:p>
            <a:r>
              <a:rPr lang="en-US" sz="1400" b="1" dirty="0"/>
              <a:t>Compare to the REIT’s Every Quarter.</a:t>
            </a:r>
          </a:p>
        </p:txBody>
      </p:sp>
    </p:spTree>
    <p:extLst>
      <p:ext uri="{BB962C8B-B14F-4D97-AF65-F5344CB8AC3E}">
        <p14:creationId xmlns:p14="http://schemas.microsoft.com/office/powerpoint/2010/main" val="226682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19455" y="-124838"/>
            <a:ext cx="9163455" cy="837143"/>
          </a:xfrm>
        </p:spPr>
        <p:txBody>
          <a:bodyPr/>
          <a:lstStyle/>
          <a:p>
            <a:r>
              <a:rPr lang="en-US" dirty="0"/>
              <a:t>Management Metrics</a:t>
            </a:r>
          </a:p>
        </p:txBody>
      </p:sp>
      <p:sp>
        <p:nvSpPr>
          <p:cNvPr id="7" name="TextBox 6">
            <a:extLst>
              <a:ext uri="{FF2B5EF4-FFF2-40B4-BE49-F238E27FC236}">
                <a16:creationId xmlns:a16="http://schemas.microsoft.com/office/drawing/2014/main" id="{E1364925-16FB-E96E-788C-4BA2892C44F7}"/>
              </a:ext>
            </a:extLst>
          </p:cNvPr>
          <p:cNvSpPr txBox="1"/>
          <p:nvPr/>
        </p:nvSpPr>
        <p:spPr>
          <a:xfrm>
            <a:off x="76200" y="990600"/>
            <a:ext cx="3505200" cy="5201424"/>
          </a:xfrm>
          <a:prstGeom prst="rect">
            <a:avLst/>
          </a:prstGeom>
          <a:noFill/>
        </p:spPr>
        <p:txBody>
          <a:bodyPr wrap="square" rtlCol="0">
            <a:spAutoFit/>
          </a:bodyPr>
          <a:lstStyle/>
          <a:p>
            <a:pPr algn="ctr"/>
            <a:r>
              <a:rPr lang="en-US" sz="2800" b="1" dirty="0">
                <a:solidFill>
                  <a:schemeClr val="bg1"/>
                </a:solidFill>
              </a:rPr>
              <a:t>Same Store Sales Increase / NOI</a:t>
            </a:r>
          </a:p>
          <a:p>
            <a:endParaRPr lang="en-US" sz="2000" b="1" dirty="0">
              <a:solidFill>
                <a:schemeClr val="bg1"/>
              </a:solidFill>
            </a:endParaRPr>
          </a:p>
          <a:p>
            <a:endParaRPr lang="en-US" sz="2000" b="1" dirty="0">
              <a:solidFill>
                <a:schemeClr val="bg1"/>
              </a:solidFill>
            </a:endParaRPr>
          </a:p>
          <a:p>
            <a:r>
              <a:rPr lang="en-US" sz="2000" b="1" dirty="0">
                <a:solidFill>
                  <a:schemeClr val="bg1"/>
                </a:solidFill>
              </a:rPr>
              <a:t>   </a:t>
            </a:r>
            <a:r>
              <a:rPr lang="en-US" sz="2400" b="1" dirty="0">
                <a:solidFill>
                  <a:schemeClr val="bg1"/>
                </a:solidFill>
              </a:rPr>
              <a:t>Measure at Least Annually but anytime.</a:t>
            </a:r>
          </a:p>
          <a:p>
            <a:endParaRPr lang="en-US" sz="2400" b="1" dirty="0">
              <a:solidFill>
                <a:schemeClr val="bg1"/>
              </a:solidFill>
            </a:endParaRPr>
          </a:p>
          <a:p>
            <a:r>
              <a:rPr lang="en-US" sz="2400" b="1" dirty="0">
                <a:solidFill>
                  <a:schemeClr val="bg1"/>
                </a:solidFill>
              </a:rPr>
              <a:t>Get Last year’s Management Summary and the year before, then divide the total income last year by the income year before= SSSI  </a:t>
            </a:r>
          </a:p>
          <a:p>
            <a:endParaRPr lang="en-US" sz="2000" b="1" dirty="0">
              <a:solidFill>
                <a:schemeClr val="bg1"/>
              </a:solidFill>
            </a:endParaRPr>
          </a:p>
        </p:txBody>
      </p:sp>
      <p:pic>
        <p:nvPicPr>
          <p:cNvPr id="10" name="Picture 9">
            <a:extLst>
              <a:ext uri="{FF2B5EF4-FFF2-40B4-BE49-F238E27FC236}">
                <a16:creationId xmlns:a16="http://schemas.microsoft.com/office/drawing/2014/main" id="{DF9CD6DA-1421-7392-5021-71C11AD5B7F1}"/>
              </a:ext>
            </a:extLst>
          </p:cNvPr>
          <p:cNvPicPr>
            <a:picLocks noChangeAspect="1"/>
          </p:cNvPicPr>
          <p:nvPr/>
        </p:nvPicPr>
        <p:blipFill>
          <a:blip r:embed="rId2"/>
          <a:stretch>
            <a:fillRect/>
          </a:stretch>
        </p:blipFill>
        <p:spPr>
          <a:xfrm>
            <a:off x="3701046" y="712305"/>
            <a:ext cx="5213182" cy="2869095"/>
          </a:xfrm>
          <a:prstGeom prst="rect">
            <a:avLst/>
          </a:prstGeom>
        </p:spPr>
      </p:pic>
      <p:pic>
        <p:nvPicPr>
          <p:cNvPr id="12" name="Picture 11">
            <a:extLst>
              <a:ext uri="{FF2B5EF4-FFF2-40B4-BE49-F238E27FC236}">
                <a16:creationId xmlns:a16="http://schemas.microsoft.com/office/drawing/2014/main" id="{0788E5E4-2D50-4317-64F8-1D37DD371603}"/>
              </a:ext>
            </a:extLst>
          </p:cNvPr>
          <p:cNvPicPr>
            <a:picLocks noChangeAspect="1"/>
          </p:cNvPicPr>
          <p:nvPr/>
        </p:nvPicPr>
        <p:blipFill>
          <a:blip r:embed="rId3"/>
          <a:stretch>
            <a:fillRect/>
          </a:stretch>
        </p:blipFill>
        <p:spPr>
          <a:xfrm>
            <a:off x="3701046" y="3733800"/>
            <a:ext cx="5213182" cy="2743201"/>
          </a:xfrm>
          <a:prstGeom prst="rect">
            <a:avLst/>
          </a:prstGeom>
        </p:spPr>
      </p:pic>
    </p:spTree>
    <p:extLst>
      <p:ext uri="{BB962C8B-B14F-4D97-AF65-F5344CB8AC3E}">
        <p14:creationId xmlns:p14="http://schemas.microsoft.com/office/powerpoint/2010/main" val="2880880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145682"/>
            <a:ext cx="5410200" cy="1143000"/>
          </a:xfrm>
        </p:spPr>
        <p:txBody>
          <a:bodyPr/>
          <a:lstStyle/>
          <a:p>
            <a:r>
              <a:rPr lang="en-US" dirty="0"/>
              <a:t>Management Metrics</a:t>
            </a:r>
          </a:p>
        </p:txBody>
      </p:sp>
      <p:sp>
        <p:nvSpPr>
          <p:cNvPr id="7" name="TextBox 6">
            <a:extLst>
              <a:ext uri="{FF2B5EF4-FFF2-40B4-BE49-F238E27FC236}">
                <a16:creationId xmlns:a16="http://schemas.microsoft.com/office/drawing/2014/main" id="{E1364925-16FB-E96E-788C-4BA2892C44F7}"/>
              </a:ext>
            </a:extLst>
          </p:cNvPr>
          <p:cNvSpPr txBox="1"/>
          <p:nvPr/>
        </p:nvSpPr>
        <p:spPr>
          <a:xfrm>
            <a:off x="5257800" y="228600"/>
            <a:ext cx="4114800" cy="523220"/>
          </a:xfrm>
          <a:prstGeom prst="rect">
            <a:avLst/>
          </a:prstGeom>
          <a:noFill/>
        </p:spPr>
        <p:txBody>
          <a:bodyPr wrap="square" rtlCol="0">
            <a:spAutoFit/>
          </a:bodyPr>
          <a:lstStyle/>
          <a:p>
            <a:pPr algn="ctr"/>
            <a:r>
              <a:rPr lang="en-US" sz="2800" b="1" dirty="0">
                <a:solidFill>
                  <a:schemeClr val="bg1"/>
                </a:solidFill>
              </a:rPr>
              <a:t>Same Store  NOI Increase</a:t>
            </a:r>
            <a:endParaRPr lang="en-US" sz="2000" b="1" dirty="0">
              <a:solidFill>
                <a:schemeClr val="bg1"/>
              </a:solidFill>
            </a:endParaRPr>
          </a:p>
        </p:txBody>
      </p:sp>
      <p:graphicFrame>
        <p:nvGraphicFramePr>
          <p:cNvPr id="4" name="Content Placeholder 6">
            <a:extLst>
              <a:ext uri="{FF2B5EF4-FFF2-40B4-BE49-F238E27FC236}">
                <a16:creationId xmlns:a16="http://schemas.microsoft.com/office/drawing/2014/main" id="{33F299F8-A325-C36E-7379-4D4945ADA39F}"/>
              </a:ext>
            </a:extLst>
          </p:cNvPr>
          <p:cNvGraphicFramePr>
            <a:graphicFrameLocks noGrp="1"/>
          </p:cNvGraphicFramePr>
          <p:nvPr>
            <p:ph idx="1"/>
            <p:extLst>
              <p:ext uri="{D42A27DB-BD31-4B8C-83A1-F6EECF244321}">
                <p14:modId xmlns:p14="http://schemas.microsoft.com/office/powerpoint/2010/main" val="624910684"/>
              </p:ext>
            </p:extLst>
          </p:nvPr>
        </p:nvGraphicFramePr>
        <p:xfrm>
          <a:off x="0" y="914400"/>
          <a:ext cx="9144001" cy="5334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AFE08EB1-AEB3-0EA6-5732-11C3B39BD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15152"/>
            <a:ext cx="841651" cy="1386986"/>
          </a:xfrm>
          <a:prstGeom prst="rect">
            <a:avLst/>
          </a:prstGeom>
        </p:spPr>
      </p:pic>
    </p:spTree>
    <p:extLst>
      <p:ext uri="{BB962C8B-B14F-4D97-AF65-F5344CB8AC3E}">
        <p14:creationId xmlns:p14="http://schemas.microsoft.com/office/powerpoint/2010/main" val="195790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81000" y="-152400"/>
            <a:ext cx="8229600" cy="1143000"/>
          </a:xfrm>
        </p:spPr>
        <p:txBody>
          <a:bodyPr/>
          <a:lstStyle/>
          <a:p>
            <a:r>
              <a:rPr lang="en-US" dirty="0"/>
              <a:t>Management Metrics</a:t>
            </a:r>
          </a:p>
        </p:txBody>
      </p:sp>
      <p:sp>
        <p:nvSpPr>
          <p:cNvPr id="7" name="TextBox 6">
            <a:extLst>
              <a:ext uri="{FF2B5EF4-FFF2-40B4-BE49-F238E27FC236}">
                <a16:creationId xmlns:a16="http://schemas.microsoft.com/office/drawing/2014/main" id="{E1364925-16FB-E96E-788C-4BA2892C44F7}"/>
              </a:ext>
            </a:extLst>
          </p:cNvPr>
          <p:cNvSpPr txBox="1"/>
          <p:nvPr/>
        </p:nvSpPr>
        <p:spPr>
          <a:xfrm>
            <a:off x="76200" y="990600"/>
            <a:ext cx="2438400" cy="4493538"/>
          </a:xfrm>
          <a:prstGeom prst="rect">
            <a:avLst/>
          </a:prstGeom>
          <a:noFill/>
        </p:spPr>
        <p:txBody>
          <a:bodyPr wrap="square" rtlCol="0">
            <a:spAutoFit/>
          </a:bodyPr>
          <a:lstStyle/>
          <a:p>
            <a:pPr algn="ctr"/>
            <a:r>
              <a:rPr lang="en-US" sz="2000" b="1" dirty="0">
                <a:solidFill>
                  <a:schemeClr val="bg1"/>
                </a:solidFill>
              </a:rPr>
              <a:t>Same Store  NOI Increase</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   </a:t>
            </a:r>
            <a:r>
              <a:rPr lang="en-US" b="1" dirty="0">
                <a:solidFill>
                  <a:schemeClr val="bg1"/>
                </a:solidFill>
              </a:rPr>
              <a:t>Measure at Least Annually but anytime.</a:t>
            </a:r>
          </a:p>
          <a:p>
            <a:endParaRPr lang="en-US" b="1" dirty="0">
              <a:solidFill>
                <a:schemeClr val="bg1"/>
              </a:solidFill>
            </a:endParaRPr>
          </a:p>
          <a:p>
            <a:r>
              <a:rPr lang="en-US" b="1" dirty="0">
                <a:solidFill>
                  <a:schemeClr val="bg1"/>
                </a:solidFill>
              </a:rPr>
              <a:t>Get Last year’s Cash Flow Statement and the year before, then divide the total Net Operating income last year by the net operating income year before= NOI increase </a:t>
            </a:r>
          </a:p>
          <a:p>
            <a:endParaRPr lang="en-US" sz="1600" b="1" dirty="0">
              <a:solidFill>
                <a:schemeClr val="bg1"/>
              </a:solidFill>
            </a:endParaRPr>
          </a:p>
        </p:txBody>
      </p:sp>
      <p:graphicFrame>
        <p:nvGraphicFramePr>
          <p:cNvPr id="4" name="Content Placeholder 6">
            <a:extLst>
              <a:ext uri="{FF2B5EF4-FFF2-40B4-BE49-F238E27FC236}">
                <a16:creationId xmlns:a16="http://schemas.microsoft.com/office/drawing/2014/main" id="{FD6F6031-061F-9224-D30A-A56F33660B37}"/>
              </a:ext>
            </a:extLst>
          </p:cNvPr>
          <p:cNvGraphicFramePr>
            <a:graphicFrameLocks noGrp="1"/>
          </p:cNvGraphicFramePr>
          <p:nvPr>
            <p:ph idx="1"/>
            <p:extLst>
              <p:ext uri="{D42A27DB-BD31-4B8C-83A1-F6EECF244321}">
                <p14:modId xmlns:p14="http://schemas.microsoft.com/office/powerpoint/2010/main" val="1127893200"/>
              </p:ext>
            </p:extLst>
          </p:nvPr>
        </p:nvGraphicFramePr>
        <p:xfrm>
          <a:off x="2362200" y="914400"/>
          <a:ext cx="6705600" cy="46482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C0ED7374-2814-B624-0755-A73BEA969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788" y="977630"/>
            <a:ext cx="618825" cy="1019783"/>
          </a:xfrm>
          <a:prstGeom prst="rect">
            <a:avLst/>
          </a:prstGeom>
        </p:spPr>
      </p:pic>
    </p:spTree>
    <p:extLst>
      <p:ext uri="{BB962C8B-B14F-4D97-AF65-F5344CB8AC3E}">
        <p14:creationId xmlns:p14="http://schemas.microsoft.com/office/powerpoint/2010/main" val="347318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228600"/>
            <a:ext cx="2590800" cy="5181600"/>
          </a:xfrm>
        </p:spPr>
        <p:txBody>
          <a:bodyPr>
            <a:noAutofit/>
          </a:bodyPr>
          <a:lstStyle/>
          <a:p>
            <a:r>
              <a:rPr lang="en-US" sz="3600" dirty="0"/>
              <a:t>Your Management Summary</a:t>
            </a:r>
            <a:br>
              <a:rPr lang="en-US" sz="3600" dirty="0"/>
            </a:br>
            <a:r>
              <a:rPr lang="en-US" sz="3600" dirty="0"/>
              <a:t>8 of 10  </a:t>
            </a:r>
            <a:br>
              <a:rPr lang="en-US" sz="3600" dirty="0"/>
            </a:br>
            <a:r>
              <a:rPr lang="en-US" sz="3600" dirty="0"/>
              <a:t>Key Metrics For Success</a:t>
            </a:r>
          </a:p>
        </p:txBody>
      </p:sp>
      <p:pic>
        <p:nvPicPr>
          <p:cNvPr id="4" name="Picture 3">
            <a:extLst>
              <a:ext uri="{FF2B5EF4-FFF2-40B4-BE49-F238E27FC236}">
                <a16:creationId xmlns:a16="http://schemas.microsoft.com/office/drawing/2014/main" id="{E5F7A77B-7463-B569-BBEF-9F2A1257A809}"/>
              </a:ext>
            </a:extLst>
          </p:cNvPr>
          <p:cNvPicPr>
            <a:picLocks noChangeAspect="1"/>
          </p:cNvPicPr>
          <p:nvPr/>
        </p:nvPicPr>
        <p:blipFill rotWithShape="1">
          <a:blip r:embed="rId2"/>
          <a:srcRect l="2857" t="2219" r="2857" b="2326"/>
          <a:stretch/>
        </p:blipFill>
        <p:spPr>
          <a:xfrm>
            <a:off x="2667000" y="0"/>
            <a:ext cx="5257800" cy="6475672"/>
          </a:xfrm>
          <a:prstGeom prst="rect">
            <a:avLst/>
          </a:prstGeom>
        </p:spPr>
      </p:pic>
    </p:spTree>
    <p:extLst>
      <p:ext uri="{BB962C8B-B14F-4D97-AF65-F5344CB8AC3E}">
        <p14:creationId xmlns:p14="http://schemas.microsoft.com/office/powerpoint/2010/main" val="3132205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0" y="41041"/>
            <a:ext cx="5029200" cy="681695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538177" y="241465"/>
            <a:ext cx="3048000" cy="29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010400" y="76200"/>
            <a:ext cx="2133600" cy="1200329"/>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rgbClr val="7030A0"/>
                </a:solidFill>
              </a:rPr>
              <a:t>3 Types Of Occ. </a:t>
            </a:r>
          </a:p>
          <a:p>
            <a:r>
              <a:rPr lang="en-US" b="1" dirty="0">
                <a:solidFill>
                  <a:srgbClr val="7030A0"/>
                </a:solidFill>
              </a:rPr>
              <a:t>In Balance, Which Is Largest Number?</a:t>
            </a:r>
          </a:p>
        </p:txBody>
      </p:sp>
      <p:cxnSp>
        <p:nvCxnSpPr>
          <p:cNvPr id="8" name="Straight Arrow Connector 7"/>
          <p:cNvCxnSpPr>
            <a:stCxn id="6" idx="1"/>
          </p:cNvCxnSpPr>
          <p:nvPr/>
        </p:nvCxnSpPr>
        <p:spPr>
          <a:xfrm flipH="1">
            <a:off x="6096000" y="676365"/>
            <a:ext cx="914400" cy="130483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1"/>
          </p:cNvCxnSpPr>
          <p:nvPr/>
        </p:nvCxnSpPr>
        <p:spPr>
          <a:xfrm flipH="1">
            <a:off x="5638800" y="676365"/>
            <a:ext cx="1371600" cy="943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flipH="1">
            <a:off x="6477000" y="676365"/>
            <a:ext cx="533400" cy="943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1600200"/>
            <a:ext cx="2286000" cy="1200329"/>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rgbClr val="7030A0"/>
                </a:solidFill>
              </a:rPr>
              <a:t>Delinquency, </a:t>
            </a:r>
          </a:p>
          <a:p>
            <a:r>
              <a:rPr lang="en-US" b="1" dirty="0">
                <a:solidFill>
                  <a:srgbClr val="7030A0"/>
                </a:solidFill>
              </a:rPr>
              <a:t>No 60-90 Day Money</a:t>
            </a:r>
          </a:p>
          <a:p>
            <a:r>
              <a:rPr lang="en-US" b="1" dirty="0">
                <a:solidFill>
                  <a:srgbClr val="7030A0"/>
                </a:solidFill>
              </a:rPr>
              <a:t>Less Than 5% GP</a:t>
            </a:r>
          </a:p>
        </p:txBody>
      </p:sp>
      <p:cxnSp>
        <p:nvCxnSpPr>
          <p:cNvPr id="18" name="Straight Arrow Connector 17"/>
          <p:cNvCxnSpPr/>
          <p:nvPr/>
        </p:nvCxnSpPr>
        <p:spPr>
          <a:xfrm flipH="1">
            <a:off x="6172200" y="3124200"/>
            <a:ext cx="685800" cy="1524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1"/>
          </p:cNvCxnSpPr>
          <p:nvPr/>
        </p:nvCxnSpPr>
        <p:spPr>
          <a:xfrm flipH="1">
            <a:off x="5257800" y="2200365"/>
            <a:ext cx="1600200" cy="61903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105400" y="3657600"/>
            <a:ext cx="1295400" cy="7620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4" idx="1"/>
          </p:cNvCxnSpPr>
          <p:nvPr/>
        </p:nvCxnSpPr>
        <p:spPr>
          <a:xfrm flipH="1">
            <a:off x="6400800" y="4424065"/>
            <a:ext cx="152400" cy="37653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553200" y="3962400"/>
            <a:ext cx="2743200" cy="923330"/>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rgbClr val="7030A0"/>
                </a:solidFill>
              </a:rPr>
              <a:t>Is # Over 50% Disc. = To Total Complimentary?</a:t>
            </a:r>
          </a:p>
        </p:txBody>
      </p:sp>
      <p:cxnSp>
        <p:nvCxnSpPr>
          <p:cNvPr id="37" name="Straight Arrow Connector 36"/>
          <p:cNvCxnSpPr>
            <a:stCxn id="34" idx="1"/>
          </p:cNvCxnSpPr>
          <p:nvPr/>
        </p:nvCxnSpPr>
        <p:spPr>
          <a:xfrm flipH="1" flipV="1">
            <a:off x="5257800" y="1066800"/>
            <a:ext cx="1295400" cy="335726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48400" y="3352800"/>
            <a:ext cx="2895600" cy="646331"/>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rgbClr val="7030A0"/>
                </a:solidFill>
              </a:rPr>
              <a:t>Add 0-6 &amp; 6-12 = Total Occ.? </a:t>
            </a:r>
          </a:p>
        </p:txBody>
      </p:sp>
      <p:cxnSp>
        <p:nvCxnSpPr>
          <p:cNvPr id="42" name="Straight Arrow Connector 41"/>
          <p:cNvCxnSpPr/>
          <p:nvPr/>
        </p:nvCxnSpPr>
        <p:spPr>
          <a:xfrm flipH="1">
            <a:off x="5638800" y="4953000"/>
            <a:ext cx="1143000" cy="1524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705600" y="5181600"/>
            <a:ext cx="2438400" cy="923330"/>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b="1" dirty="0">
                <a:solidFill>
                  <a:srgbClr val="7030A0"/>
                </a:solidFill>
              </a:rPr>
              <a:t>Street Or Customer Rates Not Increased In 1 Yr+?</a:t>
            </a:r>
          </a:p>
        </p:txBody>
      </p:sp>
      <p:sp>
        <p:nvSpPr>
          <p:cNvPr id="46" name="TextBox 45"/>
          <p:cNvSpPr txBox="1"/>
          <p:nvPr/>
        </p:nvSpPr>
        <p:spPr>
          <a:xfrm>
            <a:off x="0" y="990600"/>
            <a:ext cx="1524000" cy="1077218"/>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sz="1600" b="1" dirty="0">
                <a:solidFill>
                  <a:srgbClr val="7030A0"/>
                </a:solidFill>
              </a:rPr>
              <a:t>Rent Collected = Contract Totals?</a:t>
            </a:r>
          </a:p>
        </p:txBody>
      </p:sp>
      <p:cxnSp>
        <p:nvCxnSpPr>
          <p:cNvPr id="47" name="Straight Arrow Connector 46"/>
          <p:cNvCxnSpPr/>
          <p:nvPr/>
        </p:nvCxnSpPr>
        <p:spPr>
          <a:xfrm>
            <a:off x="914400" y="1909466"/>
            <a:ext cx="1905000" cy="1479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914400" y="1909466"/>
            <a:ext cx="3200400" cy="717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066800" y="2438402"/>
            <a:ext cx="2438400" cy="76199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1295400" y="3810000"/>
            <a:ext cx="2286000" cy="9144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0" y="2438400"/>
            <a:ext cx="1524000" cy="2062103"/>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sz="1600" b="1" dirty="0">
                <a:solidFill>
                  <a:srgbClr val="7030A0"/>
                </a:solidFill>
              </a:rPr>
              <a:t>Late Fees + Other Collected  Divided By Fees + Other Waived, Want Less Than 10%</a:t>
            </a:r>
          </a:p>
        </p:txBody>
      </p:sp>
      <p:sp>
        <p:nvSpPr>
          <p:cNvPr id="83" name="TextBox 82"/>
          <p:cNvSpPr txBox="1"/>
          <p:nvPr/>
        </p:nvSpPr>
        <p:spPr>
          <a:xfrm>
            <a:off x="0" y="4800600"/>
            <a:ext cx="1524000" cy="2123658"/>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en-US" sz="1600" b="1" dirty="0">
                <a:solidFill>
                  <a:srgbClr val="7030A0"/>
                </a:solidFill>
              </a:rPr>
              <a:t>Net Gain/Loss On Move Ins; 90% Sold Insurance, MTD &amp; YTD?</a:t>
            </a:r>
          </a:p>
          <a:p>
            <a:r>
              <a:rPr lang="en-US" sz="1600" b="1" dirty="0">
                <a:solidFill>
                  <a:srgbClr val="7030A0"/>
                </a:solidFill>
              </a:rPr>
              <a:t>#’s Vs. Last Year? </a:t>
            </a:r>
          </a:p>
        </p:txBody>
      </p:sp>
      <p:cxnSp>
        <p:nvCxnSpPr>
          <p:cNvPr id="84" name="Straight Arrow Connector 83"/>
          <p:cNvCxnSpPr/>
          <p:nvPr/>
        </p:nvCxnSpPr>
        <p:spPr>
          <a:xfrm>
            <a:off x="1371600" y="5334000"/>
            <a:ext cx="1752600" cy="3810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0" name="Footer Placeholder 4"/>
          <p:cNvSpPr txBox="1">
            <a:spLocks/>
          </p:cNvSpPr>
          <p:nvPr/>
        </p:nvSpPr>
        <p:spPr>
          <a:xfrm>
            <a:off x="6664569" y="6135587"/>
            <a:ext cx="2438400" cy="73999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Universal Storage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770-801-1888</a:t>
            </a: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32" name="Rectangle 31"/>
          <p:cNvSpPr/>
          <p:nvPr/>
        </p:nvSpPr>
        <p:spPr>
          <a:xfrm>
            <a:off x="3788734" y="0"/>
            <a:ext cx="2535865" cy="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396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95367"/>
            <a:ext cx="8229600" cy="1143000"/>
          </a:xfrm>
        </p:spPr>
        <p:txBody>
          <a:bodyPr>
            <a:normAutofit fontScale="90000"/>
          </a:bodyPr>
          <a:lstStyle/>
          <a:p>
            <a:r>
              <a:rPr lang="en-US" dirty="0"/>
              <a:t>Management Summary</a:t>
            </a:r>
            <a:br>
              <a:rPr lang="en-US" dirty="0"/>
            </a:br>
            <a:r>
              <a:rPr lang="en-US" dirty="0"/>
              <a:t>Rent Collected</a:t>
            </a:r>
          </a:p>
        </p:txBody>
      </p:sp>
      <p:sp>
        <p:nvSpPr>
          <p:cNvPr id="21" name="TextBox 20">
            <a:extLst>
              <a:ext uri="{FF2B5EF4-FFF2-40B4-BE49-F238E27FC236}">
                <a16:creationId xmlns:a16="http://schemas.microsoft.com/office/drawing/2014/main" id="{194CDB72-3998-EDD3-E656-FD85DDB244DF}"/>
              </a:ext>
            </a:extLst>
          </p:cNvPr>
          <p:cNvSpPr txBox="1"/>
          <p:nvPr/>
        </p:nvSpPr>
        <p:spPr>
          <a:xfrm>
            <a:off x="1066800" y="5181600"/>
            <a:ext cx="7543800" cy="523220"/>
          </a:xfrm>
          <a:prstGeom prst="rect">
            <a:avLst/>
          </a:prstGeom>
          <a:noFill/>
        </p:spPr>
        <p:txBody>
          <a:bodyPr wrap="square" rtlCol="0">
            <a:spAutoFit/>
          </a:bodyPr>
          <a:lstStyle/>
          <a:p>
            <a:r>
              <a:rPr lang="en-US" sz="2800" b="1" dirty="0">
                <a:solidFill>
                  <a:schemeClr val="bg1"/>
                </a:solidFill>
              </a:rPr>
              <a:t>Do your Rents Collected = Your Contract Totals?</a:t>
            </a:r>
          </a:p>
        </p:txBody>
      </p:sp>
      <p:pic>
        <p:nvPicPr>
          <p:cNvPr id="23" name="Picture 22">
            <a:extLst>
              <a:ext uri="{FF2B5EF4-FFF2-40B4-BE49-F238E27FC236}">
                <a16:creationId xmlns:a16="http://schemas.microsoft.com/office/drawing/2014/main" id="{A29A582A-B506-4C4A-F013-09384843955D}"/>
              </a:ext>
            </a:extLst>
          </p:cNvPr>
          <p:cNvPicPr>
            <a:picLocks noChangeAspect="1"/>
          </p:cNvPicPr>
          <p:nvPr/>
        </p:nvPicPr>
        <p:blipFill>
          <a:blip r:embed="rId2"/>
          <a:stretch>
            <a:fillRect/>
          </a:stretch>
        </p:blipFill>
        <p:spPr>
          <a:xfrm>
            <a:off x="41657" y="1295400"/>
            <a:ext cx="9055781" cy="3733800"/>
          </a:xfrm>
          <a:prstGeom prst="rect">
            <a:avLst/>
          </a:prstGeom>
        </p:spPr>
      </p:pic>
      <p:cxnSp>
        <p:nvCxnSpPr>
          <p:cNvPr id="4" name="Straight Arrow Connector 3">
            <a:extLst>
              <a:ext uri="{FF2B5EF4-FFF2-40B4-BE49-F238E27FC236}">
                <a16:creationId xmlns:a16="http://schemas.microsoft.com/office/drawing/2014/main" id="{EFE8959C-C175-7042-4223-A16DEC37F158}"/>
              </a:ext>
            </a:extLst>
          </p:cNvPr>
          <p:cNvCxnSpPr>
            <a:cxnSpLocks/>
          </p:cNvCxnSpPr>
          <p:nvPr/>
        </p:nvCxnSpPr>
        <p:spPr>
          <a:xfrm>
            <a:off x="3581400" y="4648200"/>
            <a:ext cx="3505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A13A7369-BD62-C200-2204-2515E2D3794E}"/>
              </a:ext>
            </a:extLst>
          </p:cNvPr>
          <p:cNvSpPr/>
          <p:nvPr/>
        </p:nvSpPr>
        <p:spPr>
          <a:xfrm>
            <a:off x="2743200" y="4419600"/>
            <a:ext cx="838200" cy="380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055743-63D7-F16B-40E6-DDAEDB7EAA55}"/>
              </a:ext>
            </a:extLst>
          </p:cNvPr>
          <p:cNvSpPr/>
          <p:nvPr/>
        </p:nvSpPr>
        <p:spPr>
          <a:xfrm>
            <a:off x="6781800" y="4381501"/>
            <a:ext cx="838200" cy="380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9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856770"/>
            <a:ext cx="3596105" cy="5391630"/>
          </a:xfrm>
        </p:spPr>
        <p:txBody>
          <a:bodyPr>
            <a:normAutofit fontScale="90000"/>
          </a:bodyPr>
          <a:lstStyle/>
          <a:p>
            <a:r>
              <a:rPr lang="en-US" dirty="0"/>
              <a:t>Management Metrics</a:t>
            </a:r>
            <a:br>
              <a:rPr lang="en-US" dirty="0"/>
            </a:br>
            <a:br>
              <a:rPr lang="en-US" dirty="0"/>
            </a:br>
            <a:br>
              <a:rPr lang="en-US" dirty="0"/>
            </a:br>
            <a:r>
              <a:rPr lang="en-US" dirty="0"/>
              <a:t>Metrics: </a:t>
            </a:r>
            <a:r>
              <a:rPr lang="en-US" sz="3100" dirty="0"/>
              <a:t>a method of measuring something, or the results obtained from this</a:t>
            </a:r>
            <a:endParaRPr lang="en-US" dirty="0"/>
          </a:p>
        </p:txBody>
      </p:sp>
      <p:pic>
        <p:nvPicPr>
          <p:cNvPr id="15" name="Picture 7" descr="C:\Users\Anne Ballard\AppData\Local\Microsoft\Windows\INetCache\IE\D5ZAOFTC\Project_Management[1].jpg">
            <a:extLst>
              <a:ext uri="{FF2B5EF4-FFF2-40B4-BE49-F238E27FC236}">
                <a16:creationId xmlns:a16="http://schemas.microsoft.com/office/drawing/2014/main" id="{6D70A4DA-69B2-4E8F-C16B-03F043B2BC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105" y="0"/>
            <a:ext cx="5547895" cy="632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D432EF-966E-1B5B-FF0C-9979127E8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82" r="21241" b="81111"/>
          <a:stretch/>
        </p:blipFill>
        <p:spPr>
          <a:xfrm>
            <a:off x="-12699" y="1"/>
            <a:ext cx="3608804" cy="842415"/>
          </a:xfrm>
          <a:prstGeom prst="rect">
            <a:avLst/>
          </a:prstGeom>
        </p:spPr>
      </p:pic>
    </p:spTree>
    <p:extLst>
      <p:ext uri="{BB962C8B-B14F-4D97-AF65-F5344CB8AC3E}">
        <p14:creationId xmlns:p14="http://schemas.microsoft.com/office/powerpoint/2010/main" val="542707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0"/>
            <a:ext cx="8229600" cy="1143000"/>
          </a:xfrm>
        </p:spPr>
        <p:txBody>
          <a:bodyPr>
            <a:normAutofit fontScale="90000"/>
          </a:bodyPr>
          <a:lstStyle/>
          <a:p>
            <a:r>
              <a:rPr lang="en-US" dirty="0"/>
              <a:t>Management Summary</a:t>
            </a:r>
            <a:br>
              <a:rPr lang="en-US" dirty="0"/>
            </a:br>
            <a:r>
              <a:rPr lang="en-US" dirty="0"/>
              <a:t>Late Fees and Concessions</a:t>
            </a:r>
          </a:p>
        </p:txBody>
      </p:sp>
      <p:sp>
        <p:nvSpPr>
          <p:cNvPr id="5" name="TextBox 4">
            <a:extLst>
              <a:ext uri="{FF2B5EF4-FFF2-40B4-BE49-F238E27FC236}">
                <a16:creationId xmlns:a16="http://schemas.microsoft.com/office/drawing/2014/main" id="{BD194155-12A9-6211-CF3F-CE40A2219ECD}"/>
              </a:ext>
            </a:extLst>
          </p:cNvPr>
          <p:cNvSpPr txBox="1"/>
          <p:nvPr/>
        </p:nvSpPr>
        <p:spPr>
          <a:xfrm>
            <a:off x="4928016" y="1529194"/>
            <a:ext cx="4139784" cy="1384995"/>
          </a:xfrm>
          <a:prstGeom prst="rect">
            <a:avLst/>
          </a:prstGeom>
          <a:noFill/>
        </p:spPr>
        <p:txBody>
          <a:bodyPr wrap="square" rtlCol="0">
            <a:spAutoFit/>
          </a:bodyPr>
          <a:lstStyle/>
          <a:p>
            <a:pPr algn="ctr"/>
            <a:r>
              <a:rPr lang="en-US" sz="2800" b="1" dirty="0">
                <a:solidFill>
                  <a:schemeClr val="bg1"/>
                </a:solidFill>
              </a:rPr>
              <a:t>Late Fees + </a:t>
            </a:r>
          </a:p>
          <a:p>
            <a:pPr algn="ctr"/>
            <a:r>
              <a:rPr lang="en-US" sz="2800" b="1" dirty="0">
                <a:solidFill>
                  <a:schemeClr val="bg1"/>
                </a:solidFill>
              </a:rPr>
              <a:t>Other Collected</a:t>
            </a:r>
          </a:p>
          <a:p>
            <a:pPr algn="ctr"/>
            <a:r>
              <a:rPr lang="en-US" sz="2800" b="1" dirty="0">
                <a:solidFill>
                  <a:schemeClr val="bg1"/>
                </a:solidFill>
              </a:rPr>
              <a:t>Here $4437</a:t>
            </a:r>
          </a:p>
        </p:txBody>
      </p:sp>
      <p:sp>
        <p:nvSpPr>
          <p:cNvPr id="6" name="TextBox 5">
            <a:extLst>
              <a:ext uri="{FF2B5EF4-FFF2-40B4-BE49-F238E27FC236}">
                <a16:creationId xmlns:a16="http://schemas.microsoft.com/office/drawing/2014/main" id="{9016DD58-9AE0-ABA9-CB46-60291F7C01CD}"/>
              </a:ext>
            </a:extLst>
          </p:cNvPr>
          <p:cNvSpPr txBox="1"/>
          <p:nvPr/>
        </p:nvSpPr>
        <p:spPr>
          <a:xfrm>
            <a:off x="4928016" y="3155499"/>
            <a:ext cx="3987384" cy="646331"/>
          </a:xfrm>
          <a:prstGeom prst="rect">
            <a:avLst/>
          </a:prstGeom>
          <a:noFill/>
          <a:ln w="19050">
            <a:solidFill>
              <a:schemeClr val="bg1"/>
            </a:solidFill>
          </a:ln>
        </p:spPr>
        <p:txBody>
          <a:bodyPr wrap="square" rtlCol="0">
            <a:spAutoFit/>
          </a:bodyPr>
          <a:lstStyle/>
          <a:p>
            <a:pPr algn="ctr"/>
            <a:r>
              <a:rPr lang="en-US" sz="3600" b="1" dirty="0">
                <a:solidFill>
                  <a:schemeClr val="bg1"/>
                </a:solidFill>
              </a:rPr>
              <a:t>Waived ÷ Collected </a:t>
            </a:r>
          </a:p>
        </p:txBody>
      </p:sp>
      <p:sp>
        <p:nvSpPr>
          <p:cNvPr id="7" name="TextBox 6">
            <a:extLst>
              <a:ext uri="{FF2B5EF4-FFF2-40B4-BE49-F238E27FC236}">
                <a16:creationId xmlns:a16="http://schemas.microsoft.com/office/drawing/2014/main" id="{634A5596-192D-4770-4CA7-D1D60D4326C0}"/>
              </a:ext>
            </a:extLst>
          </p:cNvPr>
          <p:cNvSpPr txBox="1"/>
          <p:nvPr/>
        </p:nvSpPr>
        <p:spPr>
          <a:xfrm>
            <a:off x="5470689" y="4020011"/>
            <a:ext cx="3352800" cy="1815882"/>
          </a:xfrm>
          <a:prstGeom prst="rect">
            <a:avLst/>
          </a:prstGeom>
          <a:noFill/>
        </p:spPr>
        <p:txBody>
          <a:bodyPr wrap="square" rtlCol="0">
            <a:spAutoFit/>
          </a:bodyPr>
          <a:lstStyle/>
          <a:p>
            <a:pPr algn="ctr"/>
            <a:r>
              <a:rPr lang="en-US" sz="2800" b="1" dirty="0">
                <a:solidFill>
                  <a:schemeClr val="bg1"/>
                </a:solidFill>
              </a:rPr>
              <a:t>Fees + Other Waived,</a:t>
            </a:r>
          </a:p>
          <a:p>
            <a:pPr algn="ctr"/>
            <a:r>
              <a:rPr lang="en-US" sz="2800" b="1" dirty="0">
                <a:solidFill>
                  <a:schemeClr val="bg1"/>
                </a:solidFill>
              </a:rPr>
              <a:t>Should Be Less Than 10%</a:t>
            </a:r>
          </a:p>
          <a:p>
            <a:pPr algn="ctr"/>
            <a:r>
              <a:rPr lang="en-US" sz="2800" b="1" dirty="0">
                <a:solidFill>
                  <a:schemeClr val="bg1"/>
                </a:solidFill>
              </a:rPr>
              <a:t>Here $5330 = 120%!!</a:t>
            </a:r>
          </a:p>
        </p:txBody>
      </p:sp>
      <p:pic>
        <p:nvPicPr>
          <p:cNvPr id="11" name="Picture 10">
            <a:extLst>
              <a:ext uri="{FF2B5EF4-FFF2-40B4-BE49-F238E27FC236}">
                <a16:creationId xmlns:a16="http://schemas.microsoft.com/office/drawing/2014/main" id="{38194C77-680A-1B64-EEF8-0DD055C2CE89}"/>
              </a:ext>
            </a:extLst>
          </p:cNvPr>
          <p:cNvPicPr>
            <a:picLocks noChangeAspect="1"/>
          </p:cNvPicPr>
          <p:nvPr/>
        </p:nvPicPr>
        <p:blipFill>
          <a:blip r:embed="rId2"/>
          <a:stretch>
            <a:fillRect/>
          </a:stretch>
        </p:blipFill>
        <p:spPr>
          <a:xfrm>
            <a:off x="228600" y="1231935"/>
            <a:ext cx="4489828" cy="5486400"/>
          </a:xfrm>
          <a:prstGeom prst="rect">
            <a:avLst/>
          </a:prstGeom>
        </p:spPr>
      </p:pic>
      <p:cxnSp>
        <p:nvCxnSpPr>
          <p:cNvPr id="3" name="Straight Arrow Connector 2">
            <a:extLst>
              <a:ext uri="{FF2B5EF4-FFF2-40B4-BE49-F238E27FC236}">
                <a16:creationId xmlns:a16="http://schemas.microsoft.com/office/drawing/2014/main" id="{027F385C-1077-DF54-B529-CC0E1164F071}"/>
              </a:ext>
            </a:extLst>
          </p:cNvPr>
          <p:cNvCxnSpPr>
            <a:cxnSpLocks/>
          </p:cNvCxnSpPr>
          <p:nvPr/>
        </p:nvCxnSpPr>
        <p:spPr>
          <a:xfrm flipH="1">
            <a:off x="4718428" y="1905000"/>
            <a:ext cx="1288880" cy="5783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8A479B4-2CC0-D245-ADBC-45BF0A252E21}"/>
              </a:ext>
            </a:extLst>
          </p:cNvPr>
          <p:cNvSpPr/>
          <p:nvPr/>
        </p:nvSpPr>
        <p:spPr>
          <a:xfrm>
            <a:off x="3795738" y="1979268"/>
            <a:ext cx="838200" cy="992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1968E7B-A120-AB13-7219-7EDD2174FA4A}"/>
              </a:ext>
            </a:extLst>
          </p:cNvPr>
          <p:cNvCxnSpPr>
            <a:cxnSpLocks/>
          </p:cNvCxnSpPr>
          <p:nvPr/>
        </p:nvCxnSpPr>
        <p:spPr>
          <a:xfrm flipH="1">
            <a:off x="4727344" y="4495800"/>
            <a:ext cx="743345" cy="17765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B31404A-4D2F-2917-683B-8072963F972F}"/>
              </a:ext>
            </a:extLst>
          </p:cNvPr>
          <p:cNvSpPr/>
          <p:nvPr/>
        </p:nvSpPr>
        <p:spPr>
          <a:xfrm>
            <a:off x="3804654" y="5768299"/>
            <a:ext cx="838200" cy="992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0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0"/>
            <a:ext cx="8229600" cy="1143000"/>
          </a:xfrm>
        </p:spPr>
        <p:txBody>
          <a:bodyPr>
            <a:normAutofit fontScale="90000"/>
          </a:bodyPr>
          <a:lstStyle/>
          <a:p>
            <a:r>
              <a:rPr lang="en-US" dirty="0"/>
              <a:t>Management Summary</a:t>
            </a:r>
            <a:br>
              <a:rPr lang="en-US" dirty="0"/>
            </a:br>
            <a:r>
              <a:rPr lang="en-US" dirty="0"/>
              <a:t>Activity</a:t>
            </a:r>
          </a:p>
        </p:txBody>
      </p:sp>
      <p:sp>
        <p:nvSpPr>
          <p:cNvPr id="7" name="TextBox 6">
            <a:extLst>
              <a:ext uri="{FF2B5EF4-FFF2-40B4-BE49-F238E27FC236}">
                <a16:creationId xmlns:a16="http://schemas.microsoft.com/office/drawing/2014/main" id="{634A5596-192D-4770-4CA7-D1D60D4326C0}"/>
              </a:ext>
            </a:extLst>
          </p:cNvPr>
          <p:cNvSpPr txBox="1"/>
          <p:nvPr/>
        </p:nvSpPr>
        <p:spPr>
          <a:xfrm>
            <a:off x="1524000" y="3886200"/>
            <a:ext cx="6248400" cy="1815882"/>
          </a:xfrm>
          <a:prstGeom prst="rect">
            <a:avLst/>
          </a:prstGeom>
          <a:noFill/>
        </p:spPr>
        <p:txBody>
          <a:bodyPr wrap="square" rtlCol="0">
            <a:spAutoFit/>
          </a:bodyPr>
          <a:lstStyle/>
          <a:p>
            <a:pPr marL="457200" indent="-457200" algn="ctr">
              <a:buFont typeface="Arial" panose="020B0604020202020204" pitchFamily="34" charset="0"/>
              <a:buChar char="•"/>
            </a:pPr>
            <a:r>
              <a:rPr lang="en-US" sz="2800" b="1" dirty="0">
                <a:solidFill>
                  <a:schemeClr val="bg1"/>
                </a:solidFill>
              </a:rPr>
              <a:t>Net Gain / Loss YTD +99</a:t>
            </a:r>
          </a:p>
          <a:p>
            <a:pPr marL="457200" indent="-457200" algn="ctr">
              <a:buFont typeface="Arial" panose="020B0604020202020204" pitchFamily="34" charset="0"/>
              <a:buChar char="•"/>
            </a:pPr>
            <a:r>
              <a:rPr lang="en-US" sz="2800" b="1" dirty="0">
                <a:solidFill>
                  <a:schemeClr val="bg1"/>
                </a:solidFill>
              </a:rPr>
              <a:t>90% Insurance Sold YTD 52.8%</a:t>
            </a:r>
          </a:p>
          <a:p>
            <a:pPr marL="457200" indent="-457200" algn="ctr">
              <a:buFont typeface="Arial" panose="020B0604020202020204" pitchFamily="34" charset="0"/>
              <a:buChar char="•"/>
            </a:pPr>
            <a:r>
              <a:rPr lang="en-US" sz="2800" b="1" dirty="0">
                <a:solidFill>
                  <a:schemeClr val="bg1"/>
                </a:solidFill>
              </a:rPr>
              <a:t>Month to Date &amp; Year to Date?</a:t>
            </a:r>
          </a:p>
          <a:p>
            <a:pPr marL="457200" indent="-457200" algn="ctr">
              <a:buFont typeface="Arial" panose="020B0604020202020204" pitchFamily="34" charset="0"/>
              <a:buChar char="•"/>
            </a:pPr>
            <a:r>
              <a:rPr lang="en-US" sz="2800" b="1" dirty="0">
                <a:solidFill>
                  <a:schemeClr val="bg1"/>
                </a:solidFill>
              </a:rPr>
              <a:t>Numbers vs. Last Year</a:t>
            </a:r>
          </a:p>
        </p:txBody>
      </p:sp>
      <p:pic>
        <p:nvPicPr>
          <p:cNvPr id="4" name="Picture 3">
            <a:extLst>
              <a:ext uri="{FF2B5EF4-FFF2-40B4-BE49-F238E27FC236}">
                <a16:creationId xmlns:a16="http://schemas.microsoft.com/office/drawing/2014/main" id="{42124CF3-0C25-1EA4-6BE7-DE257495C5F2}"/>
              </a:ext>
            </a:extLst>
          </p:cNvPr>
          <p:cNvPicPr>
            <a:picLocks noChangeAspect="1"/>
          </p:cNvPicPr>
          <p:nvPr/>
        </p:nvPicPr>
        <p:blipFill>
          <a:blip r:embed="rId2"/>
          <a:stretch>
            <a:fillRect/>
          </a:stretch>
        </p:blipFill>
        <p:spPr>
          <a:xfrm>
            <a:off x="762000" y="1437314"/>
            <a:ext cx="7403889" cy="2154571"/>
          </a:xfrm>
          <a:prstGeom prst="rect">
            <a:avLst/>
          </a:prstGeom>
        </p:spPr>
      </p:pic>
      <p:cxnSp>
        <p:nvCxnSpPr>
          <p:cNvPr id="3" name="Straight Arrow Connector 2">
            <a:extLst>
              <a:ext uri="{FF2B5EF4-FFF2-40B4-BE49-F238E27FC236}">
                <a16:creationId xmlns:a16="http://schemas.microsoft.com/office/drawing/2014/main" id="{B3869ABB-A254-3733-8C8F-28659818D673}"/>
              </a:ext>
            </a:extLst>
          </p:cNvPr>
          <p:cNvCxnSpPr>
            <a:cxnSpLocks/>
          </p:cNvCxnSpPr>
          <p:nvPr/>
        </p:nvCxnSpPr>
        <p:spPr>
          <a:xfrm flipV="1">
            <a:off x="6781800" y="2590800"/>
            <a:ext cx="533400" cy="16764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BAAACE6-EDFC-ACCB-C861-7D30F5298638}"/>
              </a:ext>
            </a:extLst>
          </p:cNvPr>
          <p:cNvSpPr/>
          <p:nvPr/>
        </p:nvSpPr>
        <p:spPr>
          <a:xfrm>
            <a:off x="7243199" y="1598268"/>
            <a:ext cx="838200" cy="992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8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0"/>
            <a:ext cx="8229600" cy="1143000"/>
          </a:xfrm>
        </p:spPr>
        <p:txBody>
          <a:bodyPr>
            <a:normAutofit fontScale="90000"/>
          </a:bodyPr>
          <a:lstStyle/>
          <a:p>
            <a:r>
              <a:rPr lang="en-US" dirty="0"/>
              <a:t>Management Summary</a:t>
            </a:r>
            <a:br>
              <a:rPr lang="en-US" dirty="0"/>
            </a:br>
            <a:r>
              <a:rPr lang="en-US" dirty="0"/>
              <a:t>Three Types of Occupancy</a:t>
            </a:r>
          </a:p>
        </p:txBody>
      </p:sp>
      <p:sp>
        <p:nvSpPr>
          <p:cNvPr id="7" name="TextBox 6">
            <a:extLst>
              <a:ext uri="{FF2B5EF4-FFF2-40B4-BE49-F238E27FC236}">
                <a16:creationId xmlns:a16="http://schemas.microsoft.com/office/drawing/2014/main" id="{634A5596-192D-4770-4CA7-D1D60D4326C0}"/>
              </a:ext>
            </a:extLst>
          </p:cNvPr>
          <p:cNvSpPr txBox="1"/>
          <p:nvPr/>
        </p:nvSpPr>
        <p:spPr>
          <a:xfrm>
            <a:off x="1524000" y="5105400"/>
            <a:ext cx="6248400" cy="1384995"/>
          </a:xfrm>
          <a:prstGeom prst="rect">
            <a:avLst/>
          </a:prstGeom>
          <a:noFill/>
        </p:spPr>
        <p:txBody>
          <a:bodyPr wrap="square" rtlCol="0">
            <a:spAutoFit/>
          </a:bodyPr>
          <a:lstStyle/>
          <a:p>
            <a:pPr marL="457200" indent="-457200" algn="ctr">
              <a:buFont typeface="Arial" panose="020B0604020202020204" pitchFamily="34" charset="0"/>
              <a:buChar char="•"/>
            </a:pPr>
            <a:r>
              <a:rPr lang="en-US" sz="2800" b="1" dirty="0">
                <a:solidFill>
                  <a:schemeClr val="bg1"/>
                </a:solidFill>
              </a:rPr>
              <a:t>Are Your 3 Types of Occupancy in Balance?</a:t>
            </a:r>
          </a:p>
          <a:p>
            <a:pPr marL="457200" indent="-457200" algn="ctr">
              <a:buFont typeface="Arial" panose="020B0604020202020204" pitchFamily="34" charset="0"/>
              <a:buChar char="•"/>
            </a:pPr>
            <a:r>
              <a:rPr lang="en-US" sz="2800" b="1" dirty="0">
                <a:solidFill>
                  <a:schemeClr val="bg1"/>
                </a:solidFill>
              </a:rPr>
              <a:t>Which Number is the Largest?</a:t>
            </a:r>
          </a:p>
        </p:txBody>
      </p:sp>
      <p:pic>
        <p:nvPicPr>
          <p:cNvPr id="5" name="Picture 4">
            <a:extLst>
              <a:ext uri="{FF2B5EF4-FFF2-40B4-BE49-F238E27FC236}">
                <a16:creationId xmlns:a16="http://schemas.microsoft.com/office/drawing/2014/main" id="{FF40FC0C-0DB2-169F-F49E-424BEFD28749}"/>
              </a:ext>
            </a:extLst>
          </p:cNvPr>
          <p:cNvPicPr>
            <a:picLocks noChangeAspect="1"/>
          </p:cNvPicPr>
          <p:nvPr/>
        </p:nvPicPr>
        <p:blipFill>
          <a:blip r:embed="rId2"/>
          <a:stretch>
            <a:fillRect/>
          </a:stretch>
        </p:blipFill>
        <p:spPr>
          <a:xfrm>
            <a:off x="1777181" y="1146860"/>
            <a:ext cx="5589638" cy="3766930"/>
          </a:xfrm>
          <a:prstGeom prst="rect">
            <a:avLst/>
          </a:prstGeom>
        </p:spPr>
      </p:pic>
      <p:sp>
        <p:nvSpPr>
          <p:cNvPr id="10" name="Oval 9">
            <a:extLst>
              <a:ext uri="{FF2B5EF4-FFF2-40B4-BE49-F238E27FC236}">
                <a16:creationId xmlns:a16="http://schemas.microsoft.com/office/drawing/2014/main" id="{C4F29F34-924E-AA0A-18B4-D7006666CCE0}"/>
              </a:ext>
            </a:extLst>
          </p:cNvPr>
          <p:cNvSpPr/>
          <p:nvPr/>
        </p:nvSpPr>
        <p:spPr>
          <a:xfrm>
            <a:off x="4419600" y="14478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F81C0DF-347F-207A-9DF0-06B88F802828}"/>
              </a:ext>
            </a:extLst>
          </p:cNvPr>
          <p:cNvSpPr/>
          <p:nvPr/>
        </p:nvSpPr>
        <p:spPr>
          <a:xfrm>
            <a:off x="6158681" y="1431303"/>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B4EDAE-394D-820E-802E-E155E6FAECDB}"/>
              </a:ext>
            </a:extLst>
          </p:cNvPr>
          <p:cNvSpPr/>
          <p:nvPr/>
        </p:nvSpPr>
        <p:spPr>
          <a:xfrm>
            <a:off x="5410200" y="403860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60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199" y="89573"/>
            <a:ext cx="8229600" cy="1143000"/>
          </a:xfrm>
        </p:spPr>
        <p:txBody>
          <a:bodyPr>
            <a:normAutofit fontScale="90000"/>
          </a:bodyPr>
          <a:lstStyle/>
          <a:p>
            <a:r>
              <a:rPr lang="en-US" dirty="0"/>
              <a:t>Management Summary</a:t>
            </a:r>
            <a:br>
              <a:rPr lang="en-US" dirty="0"/>
            </a:br>
            <a:r>
              <a:rPr lang="en-US" dirty="0"/>
              <a:t>Delinquency</a:t>
            </a:r>
          </a:p>
        </p:txBody>
      </p:sp>
      <p:sp>
        <p:nvSpPr>
          <p:cNvPr id="7" name="TextBox 6">
            <a:extLst>
              <a:ext uri="{FF2B5EF4-FFF2-40B4-BE49-F238E27FC236}">
                <a16:creationId xmlns:a16="http://schemas.microsoft.com/office/drawing/2014/main" id="{634A5596-192D-4770-4CA7-D1D60D4326C0}"/>
              </a:ext>
            </a:extLst>
          </p:cNvPr>
          <p:cNvSpPr txBox="1"/>
          <p:nvPr/>
        </p:nvSpPr>
        <p:spPr>
          <a:xfrm>
            <a:off x="609601" y="4343400"/>
            <a:ext cx="8077198" cy="1384995"/>
          </a:xfrm>
          <a:prstGeom prst="rect">
            <a:avLst/>
          </a:prstGeom>
          <a:noFill/>
        </p:spPr>
        <p:txBody>
          <a:bodyPr wrap="square" rtlCol="0">
            <a:spAutoFit/>
          </a:bodyPr>
          <a:lstStyle/>
          <a:p>
            <a:pPr marL="457200" indent="-457200" algn="ctr">
              <a:buFont typeface="Arial" panose="020B0604020202020204" pitchFamily="34" charset="0"/>
              <a:buChar char="•"/>
            </a:pPr>
            <a:r>
              <a:rPr lang="en-US" sz="2800" b="1" dirty="0">
                <a:solidFill>
                  <a:schemeClr val="bg1"/>
                </a:solidFill>
              </a:rPr>
              <a:t>No 60-90 Day + Money </a:t>
            </a:r>
          </a:p>
          <a:p>
            <a:pPr marL="457200" indent="-457200" algn="ctr">
              <a:buFont typeface="Arial" panose="020B0604020202020204" pitchFamily="34" charset="0"/>
              <a:buChar char="•"/>
            </a:pPr>
            <a:r>
              <a:rPr lang="en-US" sz="2800" b="1" dirty="0">
                <a:solidFill>
                  <a:schemeClr val="bg1"/>
                </a:solidFill>
              </a:rPr>
              <a:t>Should Be Less Than3 - 5% of Gross Potential</a:t>
            </a:r>
          </a:p>
          <a:p>
            <a:pPr marL="457200" indent="-457200" algn="ctr">
              <a:buFont typeface="Arial" panose="020B0604020202020204" pitchFamily="34" charset="0"/>
              <a:buChar char="•"/>
            </a:pPr>
            <a:r>
              <a:rPr lang="en-US" sz="2800" b="1" dirty="0">
                <a:solidFill>
                  <a:schemeClr val="bg1"/>
                </a:solidFill>
              </a:rPr>
              <a:t>Process 30 day Past Dues Every Month </a:t>
            </a:r>
          </a:p>
        </p:txBody>
      </p:sp>
      <p:pic>
        <p:nvPicPr>
          <p:cNvPr id="8" name="Picture 7">
            <a:extLst>
              <a:ext uri="{FF2B5EF4-FFF2-40B4-BE49-F238E27FC236}">
                <a16:creationId xmlns:a16="http://schemas.microsoft.com/office/drawing/2014/main" id="{38FB3B04-F0F3-61E8-41D7-78CC14BED672}"/>
              </a:ext>
            </a:extLst>
          </p:cNvPr>
          <p:cNvPicPr>
            <a:picLocks noChangeAspect="1"/>
          </p:cNvPicPr>
          <p:nvPr/>
        </p:nvPicPr>
        <p:blipFill>
          <a:blip r:embed="rId2"/>
          <a:stretch>
            <a:fillRect/>
          </a:stretch>
        </p:blipFill>
        <p:spPr>
          <a:xfrm>
            <a:off x="1196382" y="1371600"/>
            <a:ext cx="6751233" cy="2832773"/>
          </a:xfrm>
          <a:prstGeom prst="rect">
            <a:avLst/>
          </a:prstGeom>
        </p:spPr>
      </p:pic>
      <p:sp>
        <p:nvSpPr>
          <p:cNvPr id="3" name="Oval 2">
            <a:extLst>
              <a:ext uri="{FF2B5EF4-FFF2-40B4-BE49-F238E27FC236}">
                <a16:creationId xmlns:a16="http://schemas.microsoft.com/office/drawing/2014/main" id="{5E274A27-4DC0-C462-B37C-DA291FF80306}"/>
              </a:ext>
            </a:extLst>
          </p:cNvPr>
          <p:cNvSpPr/>
          <p:nvPr/>
        </p:nvSpPr>
        <p:spPr>
          <a:xfrm>
            <a:off x="3962400" y="2667000"/>
            <a:ext cx="838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34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19100" y="0"/>
            <a:ext cx="8229600" cy="1143000"/>
          </a:xfrm>
        </p:spPr>
        <p:txBody>
          <a:bodyPr>
            <a:normAutofit fontScale="90000"/>
          </a:bodyPr>
          <a:lstStyle/>
          <a:p>
            <a:r>
              <a:rPr lang="en-US" dirty="0"/>
              <a:t>Management Summary</a:t>
            </a:r>
            <a:br>
              <a:rPr lang="en-US" dirty="0"/>
            </a:br>
            <a:r>
              <a:rPr lang="en-US" dirty="0"/>
              <a:t>Customer Rate Increases</a:t>
            </a:r>
          </a:p>
        </p:txBody>
      </p:sp>
      <p:sp>
        <p:nvSpPr>
          <p:cNvPr id="7" name="TextBox 6">
            <a:extLst>
              <a:ext uri="{FF2B5EF4-FFF2-40B4-BE49-F238E27FC236}">
                <a16:creationId xmlns:a16="http://schemas.microsoft.com/office/drawing/2014/main" id="{634A5596-192D-4770-4CA7-D1D60D4326C0}"/>
              </a:ext>
            </a:extLst>
          </p:cNvPr>
          <p:cNvSpPr txBox="1"/>
          <p:nvPr/>
        </p:nvSpPr>
        <p:spPr>
          <a:xfrm>
            <a:off x="98732" y="4178300"/>
            <a:ext cx="46101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solidFill>
              </a:rPr>
              <a:t>Add 0-6 &amp; 6-12 = 214 </a:t>
            </a:r>
          </a:p>
          <a:p>
            <a:pPr marL="457200" indent="-457200">
              <a:buFont typeface="Arial" panose="020B0604020202020204" pitchFamily="34" charset="0"/>
              <a:buChar char="•"/>
            </a:pPr>
            <a:r>
              <a:rPr lang="en-US" sz="2800" b="1" dirty="0">
                <a:solidFill>
                  <a:schemeClr val="bg1"/>
                </a:solidFill>
              </a:rPr>
              <a:t>Does That Number Equal Your Total Occupancy? Here there are 64 Without An Annual Increase? Why? </a:t>
            </a:r>
          </a:p>
        </p:txBody>
      </p:sp>
      <p:grpSp>
        <p:nvGrpSpPr>
          <p:cNvPr id="6" name="Group 5">
            <a:extLst>
              <a:ext uri="{FF2B5EF4-FFF2-40B4-BE49-F238E27FC236}">
                <a16:creationId xmlns:a16="http://schemas.microsoft.com/office/drawing/2014/main" id="{A6339DFC-BC95-9178-8427-52C318647CA9}"/>
              </a:ext>
            </a:extLst>
          </p:cNvPr>
          <p:cNvGrpSpPr/>
          <p:nvPr/>
        </p:nvGrpSpPr>
        <p:grpSpPr>
          <a:xfrm>
            <a:off x="705464" y="1282700"/>
            <a:ext cx="7981336" cy="2895600"/>
            <a:chOff x="972164" y="1905000"/>
            <a:chExt cx="7199672" cy="2209800"/>
          </a:xfrm>
        </p:grpSpPr>
        <p:pic>
          <p:nvPicPr>
            <p:cNvPr id="4" name="Picture 3">
              <a:extLst>
                <a:ext uri="{FF2B5EF4-FFF2-40B4-BE49-F238E27FC236}">
                  <a16:creationId xmlns:a16="http://schemas.microsoft.com/office/drawing/2014/main" id="{9D4DE4C8-8D81-3D59-9F12-EBC11F88BD97}"/>
                </a:ext>
              </a:extLst>
            </p:cNvPr>
            <p:cNvPicPr>
              <a:picLocks noChangeAspect="1"/>
            </p:cNvPicPr>
            <p:nvPr/>
          </p:nvPicPr>
          <p:blipFill>
            <a:blip r:embed="rId2"/>
            <a:stretch>
              <a:fillRect/>
            </a:stretch>
          </p:blipFill>
          <p:spPr>
            <a:xfrm>
              <a:off x="972164" y="1905000"/>
              <a:ext cx="7199672" cy="2209800"/>
            </a:xfrm>
            <a:prstGeom prst="rect">
              <a:avLst/>
            </a:prstGeom>
          </p:spPr>
        </p:pic>
        <p:sp>
          <p:nvSpPr>
            <p:cNvPr id="3" name="Oval 2">
              <a:extLst>
                <a:ext uri="{FF2B5EF4-FFF2-40B4-BE49-F238E27FC236}">
                  <a16:creationId xmlns:a16="http://schemas.microsoft.com/office/drawing/2014/main" id="{137A8748-845F-1416-B851-3FC87D3C047A}"/>
                </a:ext>
              </a:extLst>
            </p:cNvPr>
            <p:cNvSpPr/>
            <p:nvPr/>
          </p:nvSpPr>
          <p:spPr>
            <a:xfrm>
              <a:off x="3429000" y="1905000"/>
              <a:ext cx="838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81116F-6577-5842-BAF8-2899ECB33275}"/>
                </a:ext>
              </a:extLst>
            </p:cNvPr>
            <p:cNvSpPr/>
            <p:nvPr/>
          </p:nvSpPr>
          <p:spPr>
            <a:xfrm>
              <a:off x="7086600" y="33528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F107F9C-FF9F-7CD7-680C-17F23831B5EC}"/>
              </a:ext>
            </a:extLst>
          </p:cNvPr>
          <p:cNvSpPr txBox="1"/>
          <p:nvPr/>
        </p:nvSpPr>
        <p:spPr>
          <a:xfrm>
            <a:off x="4533900" y="4343400"/>
            <a:ext cx="4610100"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solidFill>
              </a:rPr>
              <a:t>Those getting more than 50% discount should equal the total Company or Complimentary Spaces</a:t>
            </a:r>
          </a:p>
        </p:txBody>
      </p:sp>
    </p:spTree>
    <p:extLst>
      <p:ext uri="{BB962C8B-B14F-4D97-AF65-F5344CB8AC3E}">
        <p14:creationId xmlns:p14="http://schemas.microsoft.com/office/powerpoint/2010/main" val="77929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151382"/>
            <a:ext cx="8229600" cy="1143000"/>
          </a:xfrm>
        </p:spPr>
        <p:txBody>
          <a:bodyPr>
            <a:normAutofit fontScale="90000"/>
          </a:bodyPr>
          <a:lstStyle/>
          <a:p>
            <a:r>
              <a:rPr lang="en-US" dirty="0"/>
              <a:t>Management Summary</a:t>
            </a:r>
            <a:br>
              <a:rPr lang="en-US" dirty="0"/>
            </a:br>
            <a:r>
              <a:rPr lang="en-US" dirty="0"/>
              <a:t>Street and Customer Rates</a:t>
            </a:r>
          </a:p>
        </p:txBody>
      </p:sp>
      <p:sp>
        <p:nvSpPr>
          <p:cNvPr id="9" name="TextBox 8">
            <a:extLst>
              <a:ext uri="{FF2B5EF4-FFF2-40B4-BE49-F238E27FC236}">
                <a16:creationId xmlns:a16="http://schemas.microsoft.com/office/drawing/2014/main" id="{9E7664DA-C054-56AB-DCB2-6826338C68DC}"/>
              </a:ext>
            </a:extLst>
          </p:cNvPr>
          <p:cNvSpPr txBox="1"/>
          <p:nvPr/>
        </p:nvSpPr>
        <p:spPr>
          <a:xfrm>
            <a:off x="1943100" y="5410200"/>
            <a:ext cx="5257800" cy="954107"/>
          </a:xfrm>
          <a:prstGeom prst="rect">
            <a:avLst/>
          </a:prstGeom>
          <a:noFill/>
        </p:spPr>
        <p:txBody>
          <a:bodyPr wrap="square" rtlCol="0">
            <a:spAutoFit/>
          </a:bodyPr>
          <a:lstStyle/>
          <a:p>
            <a:pPr algn="ctr"/>
            <a:r>
              <a:rPr lang="en-US" sz="2800" b="1" dirty="0">
                <a:solidFill>
                  <a:schemeClr val="bg1"/>
                </a:solidFill>
              </a:rPr>
              <a:t>Street or Customer Rates not Increased in Over a Year?</a:t>
            </a:r>
          </a:p>
        </p:txBody>
      </p:sp>
      <p:grpSp>
        <p:nvGrpSpPr>
          <p:cNvPr id="5" name="Group 4">
            <a:extLst>
              <a:ext uri="{FF2B5EF4-FFF2-40B4-BE49-F238E27FC236}">
                <a16:creationId xmlns:a16="http://schemas.microsoft.com/office/drawing/2014/main" id="{AB213437-27A3-75E7-7F5B-E0F94AFC088C}"/>
              </a:ext>
            </a:extLst>
          </p:cNvPr>
          <p:cNvGrpSpPr/>
          <p:nvPr/>
        </p:nvGrpSpPr>
        <p:grpSpPr>
          <a:xfrm>
            <a:off x="228600" y="1524000"/>
            <a:ext cx="8763000" cy="3657599"/>
            <a:chOff x="1447800" y="1685907"/>
            <a:chExt cx="6107905" cy="2541506"/>
          </a:xfrm>
        </p:grpSpPr>
        <p:pic>
          <p:nvPicPr>
            <p:cNvPr id="4" name="Picture 3">
              <a:extLst>
                <a:ext uri="{FF2B5EF4-FFF2-40B4-BE49-F238E27FC236}">
                  <a16:creationId xmlns:a16="http://schemas.microsoft.com/office/drawing/2014/main" id="{34F4ADFE-D0AE-6BEB-89DF-6F21E23C2457}"/>
                </a:ext>
              </a:extLst>
            </p:cNvPr>
            <p:cNvPicPr>
              <a:picLocks noChangeAspect="1"/>
            </p:cNvPicPr>
            <p:nvPr/>
          </p:nvPicPr>
          <p:blipFill>
            <a:blip r:embed="rId2"/>
            <a:stretch>
              <a:fillRect/>
            </a:stretch>
          </p:blipFill>
          <p:spPr>
            <a:xfrm>
              <a:off x="1447800" y="1693763"/>
              <a:ext cx="6107905" cy="2533650"/>
            </a:xfrm>
            <a:prstGeom prst="rect">
              <a:avLst/>
            </a:prstGeom>
          </p:spPr>
        </p:pic>
        <p:sp>
          <p:nvSpPr>
            <p:cNvPr id="3" name="Oval 2">
              <a:extLst>
                <a:ext uri="{FF2B5EF4-FFF2-40B4-BE49-F238E27FC236}">
                  <a16:creationId xmlns:a16="http://schemas.microsoft.com/office/drawing/2014/main" id="{9D6DBED7-B1AD-3F87-3FE4-40038E30450C}"/>
                </a:ext>
              </a:extLst>
            </p:cNvPr>
            <p:cNvSpPr/>
            <p:nvPr/>
          </p:nvSpPr>
          <p:spPr>
            <a:xfrm>
              <a:off x="4501752" y="1685907"/>
              <a:ext cx="679848" cy="752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816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0"/>
            <a:ext cx="9220200" cy="849796"/>
          </a:xfrm>
        </p:spPr>
        <p:txBody>
          <a:bodyPr>
            <a:normAutofit fontScale="90000"/>
          </a:bodyPr>
          <a:lstStyle/>
          <a:p>
            <a:r>
              <a:rPr lang="en-US" dirty="0"/>
              <a:t>Management Summary</a:t>
            </a:r>
            <a:br>
              <a:rPr lang="en-US" dirty="0"/>
            </a:br>
            <a:r>
              <a:rPr lang="en-US" dirty="0"/>
              <a:t>Complimentary Units</a:t>
            </a:r>
          </a:p>
        </p:txBody>
      </p:sp>
      <p:sp>
        <p:nvSpPr>
          <p:cNvPr id="6" name="TextBox 5">
            <a:extLst>
              <a:ext uri="{FF2B5EF4-FFF2-40B4-BE49-F238E27FC236}">
                <a16:creationId xmlns:a16="http://schemas.microsoft.com/office/drawing/2014/main" id="{D7520F34-6FF9-D4CA-0D60-35978A72AF30}"/>
              </a:ext>
            </a:extLst>
          </p:cNvPr>
          <p:cNvSpPr txBox="1"/>
          <p:nvPr/>
        </p:nvSpPr>
        <p:spPr>
          <a:xfrm>
            <a:off x="5004216" y="1205998"/>
            <a:ext cx="4139784" cy="954107"/>
          </a:xfrm>
          <a:prstGeom prst="rect">
            <a:avLst/>
          </a:prstGeom>
          <a:noFill/>
        </p:spPr>
        <p:txBody>
          <a:bodyPr wrap="square" rtlCol="0">
            <a:spAutoFit/>
          </a:bodyPr>
          <a:lstStyle/>
          <a:p>
            <a:pPr algn="ctr"/>
            <a:r>
              <a:rPr lang="en-US" sz="2800" b="1" dirty="0">
                <a:solidFill>
                  <a:schemeClr val="bg1"/>
                </a:solidFill>
              </a:rPr>
              <a:t>Is Your Total # of Complimentary Units</a:t>
            </a:r>
          </a:p>
        </p:txBody>
      </p:sp>
      <p:sp>
        <p:nvSpPr>
          <p:cNvPr id="8" name="TextBox 7">
            <a:extLst>
              <a:ext uri="{FF2B5EF4-FFF2-40B4-BE49-F238E27FC236}">
                <a16:creationId xmlns:a16="http://schemas.microsoft.com/office/drawing/2014/main" id="{4FC45C83-A21D-7975-A2FA-911AB56EEEA2}"/>
              </a:ext>
            </a:extLst>
          </p:cNvPr>
          <p:cNvSpPr txBox="1"/>
          <p:nvPr/>
        </p:nvSpPr>
        <p:spPr>
          <a:xfrm>
            <a:off x="5004216" y="2223103"/>
            <a:ext cx="4139784" cy="523220"/>
          </a:xfrm>
          <a:prstGeom prst="rect">
            <a:avLst/>
          </a:prstGeom>
          <a:noFill/>
        </p:spPr>
        <p:txBody>
          <a:bodyPr wrap="square" rtlCol="0">
            <a:spAutoFit/>
          </a:bodyPr>
          <a:lstStyle/>
          <a:p>
            <a:pPr algn="ctr"/>
            <a:r>
              <a:rPr lang="en-US" sz="2800" b="1" dirty="0">
                <a:solidFill>
                  <a:schemeClr val="bg1"/>
                </a:solidFill>
              </a:rPr>
              <a:t>Equal To </a:t>
            </a:r>
          </a:p>
        </p:txBody>
      </p:sp>
      <p:sp>
        <p:nvSpPr>
          <p:cNvPr id="9" name="TextBox 8">
            <a:extLst>
              <a:ext uri="{FF2B5EF4-FFF2-40B4-BE49-F238E27FC236}">
                <a16:creationId xmlns:a16="http://schemas.microsoft.com/office/drawing/2014/main" id="{9E7664DA-C054-56AB-DCB2-6826338C68DC}"/>
              </a:ext>
            </a:extLst>
          </p:cNvPr>
          <p:cNvSpPr txBox="1"/>
          <p:nvPr/>
        </p:nvSpPr>
        <p:spPr>
          <a:xfrm>
            <a:off x="5004216" y="2746323"/>
            <a:ext cx="4139784" cy="954107"/>
          </a:xfrm>
          <a:prstGeom prst="rect">
            <a:avLst/>
          </a:prstGeom>
          <a:noFill/>
        </p:spPr>
        <p:txBody>
          <a:bodyPr wrap="square" rtlCol="0">
            <a:spAutoFit/>
          </a:bodyPr>
          <a:lstStyle/>
          <a:p>
            <a:pPr algn="ctr"/>
            <a:r>
              <a:rPr lang="en-US" sz="2800" b="1" dirty="0">
                <a:solidFill>
                  <a:schemeClr val="bg1"/>
                </a:solidFill>
              </a:rPr>
              <a:t>Number Over 50% Discounted</a:t>
            </a:r>
          </a:p>
        </p:txBody>
      </p:sp>
      <p:grpSp>
        <p:nvGrpSpPr>
          <p:cNvPr id="16" name="Group 15">
            <a:extLst>
              <a:ext uri="{FF2B5EF4-FFF2-40B4-BE49-F238E27FC236}">
                <a16:creationId xmlns:a16="http://schemas.microsoft.com/office/drawing/2014/main" id="{D7518069-5E00-81D3-01F9-3526A3E0F588}"/>
              </a:ext>
            </a:extLst>
          </p:cNvPr>
          <p:cNvGrpSpPr/>
          <p:nvPr/>
        </p:nvGrpSpPr>
        <p:grpSpPr>
          <a:xfrm>
            <a:off x="228600" y="990600"/>
            <a:ext cx="6019800" cy="5653966"/>
            <a:chOff x="584616" y="1167898"/>
            <a:chExt cx="6019800" cy="5653966"/>
          </a:xfrm>
        </p:grpSpPr>
        <p:grpSp>
          <p:nvGrpSpPr>
            <p:cNvPr id="3" name="Group 2">
              <a:extLst>
                <a:ext uri="{FF2B5EF4-FFF2-40B4-BE49-F238E27FC236}">
                  <a16:creationId xmlns:a16="http://schemas.microsoft.com/office/drawing/2014/main" id="{7E635C94-5CBA-7CD5-8B9F-9775FCD44307}"/>
                </a:ext>
              </a:extLst>
            </p:cNvPr>
            <p:cNvGrpSpPr/>
            <p:nvPr/>
          </p:nvGrpSpPr>
          <p:grpSpPr>
            <a:xfrm>
              <a:off x="584616" y="1167898"/>
              <a:ext cx="4673184" cy="5653966"/>
              <a:chOff x="584616" y="1167898"/>
              <a:chExt cx="3192922" cy="5653966"/>
            </a:xfrm>
          </p:grpSpPr>
          <p:pic>
            <p:nvPicPr>
              <p:cNvPr id="5" name="Picture 4">
                <a:extLst>
                  <a:ext uri="{FF2B5EF4-FFF2-40B4-BE49-F238E27FC236}">
                    <a16:creationId xmlns:a16="http://schemas.microsoft.com/office/drawing/2014/main" id="{EEF8B266-3DD0-AC37-6AF8-5D532B508948}"/>
                  </a:ext>
                </a:extLst>
              </p:cNvPr>
              <p:cNvPicPr>
                <a:picLocks noChangeAspect="1"/>
              </p:cNvPicPr>
              <p:nvPr/>
            </p:nvPicPr>
            <p:blipFill>
              <a:blip r:embed="rId2"/>
              <a:stretch>
                <a:fillRect/>
              </a:stretch>
            </p:blipFill>
            <p:spPr>
              <a:xfrm>
                <a:off x="584616" y="1167898"/>
                <a:ext cx="3192922" cy="5653966"/>
              </a:xfrm>
              <a:prstGeom prst="rect">
                <a:avLst/>
              </a:prstGeom>
            </p:spPr>
          </p:pic>
          <p:cxnSp>
            <p:nvCxnSpPr>
              <p:cNvPr id="4" name="Straight Arrow Connector 3">
                <a:extLst>
                  <a:ext uri="{FF2B5EF4-FFF2-40B4-BE49-F238E27FC236}">
                    <a16:creationId xmlns:a16="http://schemas.microsoft.com/office/drawing/2014/main" id="{A3D9A2C0-E702-0D22-CAA6-9EC4F2D01789}"/>
                  </a:ext>
                </a:extLst>
              </p:cNvPr>
              <p:cNvCxnSpPr>
                <a:cxnSpLocks/>
              </p:cNvCxnSpPr>
              <p:nvPr/>
            </p:nvCxnSpPr>
            <p:spPr>
              <a:xfrm flipH="1" flipV="1">
                <a:off x="2286000" y="1905000"/>
                <a:ext cx="990600" cy="4648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42FBE973-34A7-1163-6514-9366FB2188A1}"/>
                </a:ext>
              </a:extLst>
            </p:cNvPr>
            <p:cNvCxnSpPr>
              <a:cxnSpLocks/>
            </p:cNvCxnSpPr>
            <p:nvPr/>
          </p:nvCxnSpPr>
          <p:spPr>
            <a:xfrm flipH="1">
              <a:off x="3074774" y="1905000"/>
              <a:ext cx="284384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BC634D1-D3AB-EDB1-BD90-D286AD3EB47B}"/>
                </a:ext>
              </a:extLst>
            </p:cNvPr>
            <p:cNvCxnSpPr>
              <a:cxnSpLocks/>
            </p:cNvCxnSpPr>
            <p:nvPr/>
          </p:nvCxnSpPr>
          <p:spPr>
            <a:xfrm flipH="1">
              <a:off x="4800600" y="3877728"/>
              <a:ext cx="1803816" cy="26754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106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152400"/>
            <a:ext cx="3733800" cy="5181600"/>
          </a:xfrm>
        </p:spPr>
        <p:txBody>
          <a:bodyPr>
            <a:normAutofit/>
          </a:bodyPr>
          <a:lstStyle/>
          <a:p>
            <a:r>
              <a:rPr lang="en-US" dirty="0"/>
              <a:t>Site Inspection Report</a:t>
            </a:r>
            <a:br>
              <a:rPr lang="en-US" dirty="0"/>
            </a:br>
            <a:r>
              <a:rPr lang="en-US" dirty="0"/>
              <a:t>4 months at a glance of the key numbers</a:t>
            </a:r>
          </a:p>
        </p:txBody>
      </p:sp>
      <p:pic>
        <p:nvPicPr>
          <p:cNvPr id="10" name="Picture 9">
            <a:extLst>
              <a:ext uri="{FF2B5EF4-FFF2-40B4-BE49-F238E27FC236}">
                <a16:creationId xmlns:a16="http://schemas.microsoft.com/office/drawing/2014/main" id="{BEF63E2A-A086-5AEB-1555-46C1F0F70D0C}"/>
              </a:ext>
            </a:extLst>
          </p:cNvPr>
          <p:cNvPicPr>
            <a:picLocks noChangeAspect="1"/>
          </p:cNvPicPr>
          <p:nvPr/>
        </p:nvPicPr>
        <p:blipFill>
          <a:blip r:embed="rId2"/>
          <a:stretch>
            <a:fillRect/>
          </a:stretch>
        </p:blipFill>
        <p:spPr>
          <a:xfrm>
            <a:off x="3619500" y="76199"/>
            <a:ext cx="5524500" cy="6429375"/>
          </a:xfrm>
          <a:prstGeom prst="rect">
            <a:avLst/>
          </a:prstGeom>
        </p:spPr>
      </p:pic>
    </p:spTree>
    <p:extLst>
      <p:ext uri="{BB962C8B-B14F-4D97-AF65-F5344CB8AC3E}">
        <p14:creationId xmlns:p14="http://schemas.microsoft.com/office/powerpoint/2010/main" val="116376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25400"/>
            <a:ext cx="9144000" cy="1143000"/>
          </a:xfrm>
        </p:spPr>
        <p:txBody>
          <a:bodyPr>
            <a:normAutofit/>
          </a:bodyPr>
          <a:lstStyle/>
          <a:p>
            <a:r>
              <a:rPr lang="en-US" dirty="0"/>
              <a:t>Site Inspection Report Unit Counts</a:t>
            </a:r>
          </a:p>
        </p:txBody>
      </p:sp>
      <p:sp>
        <p:nvSpPr>
          <p:cNvPr id="6" name="TextBox 5">
            <a:extLst>
              <a:ext uri="{FF2B5EF4-FFF2-40B4-BE49-F238E27FC236}">
                <a16:creationId xmlns:a16="http://schemas.microsoft.com/office/drawing/2014/main" id="{A2737CD5-A414-7823-8751-1F1325A271E7}"/>
              </a:ext>
            </a:extLst>
          </p:cNvPr>
          <p:cNvSpPr txBox="1"/>
          <p:nvPr/>
        </p:nvSpPr>
        <p:spPr>
          <a:xfrm>
            <a:off x="533400" y="5277653"/>
            <a:ext cx="7162800" cy="954107"/>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rPr>
              <a:t>Have the Number of Units Changed</a:t>
            </a:r>
          </a:p>
          <a:p>
            <a:pPr marL="285750" indent="-285750">
              <a:buFont typeface="Arial" panose="020B0604020202020204" pitchFamily="34" charset="0"/>
              <a:buChar char="•"/>
            </a:pPr>
            <a:r>
              <a:rPr lang="en-US" sz="2800" b="1" dirty="0">
                <a:solidFill>
                  <a:schemeClr val="bg1"/>
                </a:solidFill>
              </a:rPr>
              <a:t>Ins / Outs / Complimentary Look Correct</a:t>
            </a:r>
          </a:p>
        </p:txBody>
      </p:sp>
      <p:pic>
        <p:nvPicPr>
          <p:cNvPr id="8" name="Picture 7">
            <a:extLst>
              <a:ext uri="{FF2B5EF4-FFF2-40B4-BE49-F238E27FC236}">
                <a16:creationId xmlns:a16="http://schemas.microsoft.com/office/drawing/2014/main" id="{D420A31E-EC7F-5B9F-8854-C28273FFBC0B}"/>
              </a:ext>
            </a:extLst>
          </p:cNvPr>
          <p:cNvPicPr>
            <a:picLocks noChangeAspect="1"/>
          </p:cNvPicPr>
          <p:nvPr/>
        </p:nvPicPr>
        <p:blipFill>
          <a:blip r:embed="rId2"/>
          <a:stretch>
            <a:fillRect/>
          </a:stretch>
        </p:blipFill>
        <p:spPr>
          <a:xfrm>
            <a:off x="762000" y="1066800"/>
            <a:ext cx="7391400" cy="3814914"/>
          </a:xfrm>
          <a:prstGeom prst="rect">
            <a:avLst/>
          </a:prstGeom>
        </p:spPr>
      </p:pic>
    </p:spTree>
    <p:extLst>
      <p:ext uri="{BB962C8B-B14F-4D97-AF65-F5344CB8AC3E}">
        <p14:creationId xmlns:p14="http://schemas.microsoft.com/office/powerpoint/2010/main" val="2415035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0" y="-76099"/>
            <a:ext cx="9144000" cy="1143000"/>
          </a:xfrm>
        </p:spPr>
        <p:txBody>
          <a:bodyPr>
            <a:normAutofit/>
          </a:bodyPr>
          <a:lstStyle/>
          <a:p>
            <a:r>
              <a:rPr lang="en-US" dirty="0"/>
              <a:t>Site Inspection Report  Monthly Totals</a:t>
            </a:r>
          </a:p>
        </p:txBody>
      </p:sp>
      <p:sp>
        <p:nvSpPr>
          <p:cNvPr id="6" name="TextBox 5">
            <a:extLst>
              <a:ext uri="{FF2B5EF4-FFF2-40B4-BE49-F238E27FC236}">
                <a16:creationId xmlns:a16="http://schemas.microsoft.com/office/drawing/2014/main" id="{A2737CD5-A414-7823-8751-1F1325A271E7}"/>
              </a:ext>
            </a:extLst>
          </p:cNvPr>
          <p:cNvSpPr txBox="1"/>
          <p:nvPr/>
        </p:nvSpPr>
        <p:spPr>
          <a:xfrm>
            <a:off x="609600" y="4419600"/>
            <a:ext cx="8534400" cy="1384995"/>
          </a:xfrm>
          <a:prstGeom prst="rect">
            <a:avLst/>
          </a:prstGeom>
          <a:noFill/>
        </p:spPr>
        <p:txBody>
          <a:bodyPr wrap="square" rtlCol="0">
            <a:spAutoFit/>
          </a:bodyPr>
          <a:lstStyle/>
          <a:p>
            <a:r>
              <a:rPr lang="en-US" sz="2800" b="1" dirty="0">
                <a:solidFill>
                  <a:schemeClr val="bg1"/>
                </a:solidFill>
              </a:rPr>
              <a:t>Are Your Monthly Totals Correct, Units The Same, SF the same, if you use Unrentable it will change your Occ/Vac percentages, use Unit Notes Instead!</a:t>
            </a:r>
          </a:p>
        </p:txBody>
      </p:sp>
      <p:pic>
        <p:nvPicPr>
          <p:cNvPr id="4" name="Picture 3">
            <a:extLst>
              <a:ext uri="{FF2B5EF4-FFF2-40B4-BE49-F238E27FC236}">
                <a16:creationId xmlns:a16="http://schemas.microsoft.com/office/drawing/2014/main" id="{F2CAD883-74FC-A0CF-B007-849285C270A9}"/>
              </a:ext>
            </a:extLst>
          </p:cNvPr>
          <p:cNvPicPr>
            <a:picLocks noChangeAspect="1"/>
          </p:cNvPicPr>
          <p:nvPr/>
        </p:nvPicPr>
        <p:blipFill>
          <a:blip r:embed="rId2"/>
          <a:stretch>
            <a:fillRect/>
          </a:stretch>
        </p:blipFill>
        <p:spPr>
          <a:xfrm>
            <a:off x="76200" y="1079601"/>
            <a:ext cx="9099741" cy="2882799"/>
          </a:xfrm>
          <a:prstGeom prst="rect">
            <a:avLst/>
          </a:prstGeom>
        </p:spPr>
      </p:pic>
    </p:spTree>
    <p:extLst>
      <p:ext uri="{BB962C8B-B14F-4D97-AF65-F5344CB8AC3E}">
        <p14:creationId xmlns:p14="http://schemas.microsoft.com/office/powerpoint/2010/main" val="127184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152400"/>
            <a:ext cx="9296400" cy="1447800"/>
          </a:xfrm>
        </p:spPr>
        <p:txBody>
          <a:bodyPr>
            <a:normAutofit fontScale="90000"/>
          </a:bodyPr>
          <a:lstStyle/>
          <a:p>
            <a:r>
              <a:rPr lang="en-US" dirty="0"/>
              <a:t>10 Management Metrics That Spell Success</a:t>
            </a:r>
          </a:p>
        </p:txBody>
      </p:sp>
      <p:graphicFrame>
        <p:nvGraphicFramePr>
          <p:cNvPr id="14" name="Diagram 13">
            <a:extLst>
              <a:ext uri="{FF2B5EF4-FFF2-40B4-BE49-F238E27FC236}">
                <a16:creationId xmlns:a16="http://schemas.microsoft.com/office/drawing/2014/main" id="{20BBD12E-C595-B7ED-C1FD-505811DF9BB9}"/>
              </a:ext>
            </a:extLst>
          </p:cNvPr>
          <p:cNvGraphicFramePr/>
          <p:nvPr>
            <p:extLst>
              <p:ext uri="{D42A27DB-BD31-4B8C-83A1-F6EECF244321}">
                <p14:modId xmlns:p14="http://schemas.microsoft.com/office/powerpoint/2010/main" val="3391956847"/>
              </p:ext>
            </p:extLst>
          </p:nvPr>
        </p:nvGraphicFramePr>
        <p:xfrm>
          <a:off x="1638300" y="533400"/>
          <a:ext cx="57150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212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60910" y="0"/>
            <a:ext cx="8229600" cy="1143000"/>
          </a:xfrm>
        </p:spPr>
        <p:txBody>
          <a:bodyPr>
            <a:normAutofit fontScale="90000"/>
          </a:bodyPr>
          <a:lstStyle/>
          <a:p>
            <a:r>
              <a:rPr lang="en-US" dirty="0"/>
              <a:t>Site Inspection Report    Gross Potential</a:t>
            </a:r>
          </a:p>
        </p:txBody>
      </p:sp>
      <p:sp>
        <p:nvSpPr>
          <p:cNvPr id="6" name="TextBox 5">
            <a:extLst>
              <a:ext uri="{FF2B5EF4-FFF2-40B4-BE49-F238E27FC236}">
                <a16:creationId xmlns:a16="http://schemas.microsoft.com/office/drawing/2014/main" id="{A2737CD5-A414-7823-8751-1F1325A271E7}"/>
              </a:ext>
            </a:extLst>
          </p:cNvPr>
          <p:cNvSpPr txBox="1"/>
          <p:nvPr/>
        </p:nvSpPr>
        <p:spPr>
          <a:xfrm>
            <a:off x="685800" y="3733800"/>
            <a:ext cx="8001000" cy="1384995"/>
          </a:xfrm>
          <a:prstGeom prst="rect">
            <a:avLst/>
          </a:prstGeom>
          <a:noFill/>
        </p:spPr>
        <p:txBody>
          <a:bodyPr wrap="square" rtlCol="0">
            <a:spAutoFit/>
          </a:bodyPr>
          <a:lstStyle/>
          <a:p>
            <a:r>
              <a:rPr lang="en-US" sz="2800" b="1" dirty="0">
                <a:solidFill>
                  <a:schemeClr val="bg1"/>
                </a:solidFill>
              </a:rPr>
              <a:t>If You Are Doing Your Rate Increases, Both Standard and Customer Rates, Your Gross Potential Should Be Growing Each Month</a:t>
            </a:r>
          </a:p>
        </p:txBody>
      </p:sp>
      <p:pic>
        <p:nvPicPr>
          <p:cNvPr id="5" name="Picture 4">
            <a:extLst>
              <a:ext uri="{FF2B5EF4-FFF2-40B4-BE49-F238E27FC236}">
                <a16:creationId xmlns:a16="http://schemas.microsoft.com/office/drawing/2014/main" id="{5912BDED-B6C7-74B0-F0E4-71C4BD237F8C}"/>
              </a:ext>
            </a:extLst>
          </p:cNvPr>
          <p:cNvPicPr>
            <a:picLocks noChangeAspect="1"/>
          </p:cNvPicPr>
          <p:nvPr/>
        </p:nvPicPr>
        <p:blipFill>
          <a:blip r:embed="rId2"/>
          <a:stretch>
            <a:fillRect/>
          </a:stretch>
        </p:blipFill>
        <p:spPr>
          <a:xfrm>
            <a:off x="228600" y="1295400"/>
            <a:ext cx="8829678" cy="2057400"/>
          </a:xfrm>
          <a:prstGeom prst="rect">
            <a:avLst/>
          </a:prstGeom>
        </p:spPr>
      </p:pic>
    </p:spTree>
    <p:extLst>
      <p:ext uri="{BB962C8B-B14F-4D97-AF65-F5344CB8AC3E}">
        <p14:creationId xmlns:p14="http://schemas.microsoft.com/office/powerpoint/2010/main" val="1485778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202714"/>
            <a:ext cx="8229600" cy="1143000"/>
          </a:xfrm>
        </p:spPr>
        <p:txBody>
          <a:bodyPr>
            <a:normAutofit fontScale="90000"/>
          </a:bodyPr>
          <a:lstStyle/>
          <a:p>
            <a:r>
              <a:rPr lang="en-US" dirty="0"/>
              <a:t>Site Inspection Report</a:t>
            </a:r>
            <a:br>
              <a:rPr lang="en-US" dirty="0"/>
            </a:br>
            <a:r>
              <a:rPr lang="en-US" dirty="0"/>
              <a:t>Prepaid Rent</a:t>
            </a:r>
          </a:p>
        </p:txBody>
      </p:sp>
      <p:sp>
        <p:nvSpPr>
          <p:cNvPr id="6" name="TextBox 5">
            <a:extLst>
              <a:ext uri="{FF2B5EF4-FFF2-40B4-BE49-F238E27FC236}">
                <a16:creationId xmlns:a16="http://schemas.microsoft.com/office/drawing/2014/main" id="{A2737CD5-A414-7823-8751-1F1325A271E7}"/>
              </a:ext>
            </a:extLst>
          </p:cNvPr>
          <p:cNvSpPr txBox="1"/>
          <p:nvPr/>
        </p:nvSpPr>
        <p:spPr>
          <a:xfrm>
            <a:off x="990599" y="4267073"/>
            <a:ext cx="7162800" cy="954107"/>
          </a:xfrm>
          <a:prstGeom prst="rect">
            <a:avLst/>
          </a:prstGeom>
          <a:noFill/>
        </p:spPr>
        <p:txBody>
          <a:bodyPr wrap="square" rtlCol="0">
            <a:spAutoFit/>
          </a:bodyPr>
          <a:lstStyle/>
          <a:p>
            <a:r>
              <a:rPr lang="en-US" sz="2800" b="1" dirty="0">
                <a:solidFill>
                  <a:schemeClr val="bg1"/>
                </a:solidFill>
              </a:rPr>
              <a:t>Use Your Prepaid Rents To Reach Goals But Not More Than 50% of GP in December each year. </a:t>
            </a:r>
          </a:p>
        </p:txBody>
      </p:sp>
      <p:pic>
        <p:nvPicPr>
          <p:cNvPr id="4" name="Picture 3">
            <a:extLst>
              <a:ext uri="{FF2B5EF4-FFF2-40B4-BE49-F238E27FC236}">
                <a16:creationId xmlns:a16="http://schemas.microsoft.com/office/drawing/2014/main" id="{68B71EB9-142E-17FD-606E-F6BE4CAA8B17}"/>
              </a:ext>
            </a:extLst>
          </p:cNvPr>
          <p:cNvPicPr>
            <a:picLocks noChangeAspect="1"/>
          </p:cNvPicPr>
          <p:nvPr/>
        </p:nvPicPr>
        <p:blipFill>
          <a:blip r:embed="rId2"/>
          <a:stretch>
            <a:fillRect/>
          </a:stretch>
        </p:blipFill>
        <p:spPr>
          <a:xfrm>
            <a:off x="145624" y="1643017"/>
            <a:ext cx="8819678" cy="1895819"/>
          </a:xfrm>
          <a:prstGeom prst="rect">
            <a:avLst/>
          </a:prstGeom>
        </p:spPr>
      </p:pic>
    </p:spTree>
    <p:extLst>
      <p:ext uri="{BB962C8B-B14F-4D97-AF65-F5344CB8AC3E}">
        <p14:creationId xmlns:p14="http://schemas.microsoft.com/office/powerpoint/2010/main" val="2446691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202714"/>
            <a:ext cx="8229600" cy="1143000"/>
          </a:xfrm>
        </p:spPr>
        <p:txBody>
          <a:bodyPr>
            <a:normAutofit fontScale="90000"/>
          </a:bodyPr>
          <a:lstStyle/>
          <a:p>
            <a:r>
              <a:rPr lang="en-US" dirty="0"/>
              <a:t>Site Inspection Report</a:t>
            </a:r>
            <a:br>
              <a:rPr lang="en-US" dirty="0"/>
            </a:br>
            <a:r>
              <a:rPr lang="en-US" dirty="0"/>
              <a:t>Economic Occupancy</a:t>
            </a:r>
          </a:p>
        </p:txBody>
      </p:sp>
      <p:sp>
        <p:nvSpPr>
          <p:cNvPr id="6" name="TextBox 5">
            <a:extLst>
              <a:ext uri="{FF2B5EF4-FFF2-40B4-BE49-F238E27FC236}">
                <a16:creationId xmlns:a16="http://schemas.microsoft.com/office/drawing/2014/main" id="{A2737CD5-A414-7823-8751-1F1325A271E7}"/>
              </a:ext>
            </a:extLst>
          </p:cNvPr>
          <p:cNvSpPr txBox="1"/>
          <p:nvPr/>
        </p:nvSpPr>
        <p:spPr>
          <a:xfrm>
            <a:off x="1143000" y="5172627"/>
            <a:ext cx="7162800" cy="523220"/>
          </a:xfrm>
          <a:prstGeom prst="rect">
            <a:avLst/>
          </a:prstGeom>
          <a:noFill/>
        </p:spPr>
        <p:txBody>
          <a:bodyPr wrap="square" rtlCol="0">
            <a:spAutoFit/>
          </a:bodyPr>
          <a:lstStyle/>
          <a:p>
            <a:r>
              <a:rPr lang="en-US" sz="2800" b="1" dirty="0">
                <a:solidFill>
                  <a:schemeClr val="bg1"/>
                </a:solidFill>
              </a:rPr>
              <a:t>Key Occupancy Statistics for the Last 4 Months</a:t>
            </a:r>
          </a:p>
        </p:txBody>
      </p:sp>
      <p:pic>
        <p:nvPicPr>
          <p:cNvPr id="4" name="Picture 3">
            <a:extLst>
              <a:ext uri="{FF2B5EF4-FFF2-40B4-BE49-F238E27FC236}">
                <a16:creationId xmlns:a16="http://schemas.microsoft.com/office/drawing/2014/main" id="{76D58BE1-C8D7-C76E-29E0-54E83CFE3E1C}"/>
              </a:ext>
            </a:extLst>
          </p:cNvPr>
          <p:cNvPicPr>
            <a:picLocks noChangeAspect="1"/>
          </p:cNvPicPr>
          <p:nvPr/>
        </p:nvPicPr>
        <p:blipFill>
          <a:blip r:embed="rId2"/>
          <a:stretch>
            <a:fillRect/>
          </a:stretch>
        </p:blipFill>
        <p:spPr>
          <a:xfrm>
            <a:off x="152400" y="1423763"/>
            <a:ext cx="8610600" cy="3403237"/>
          </a:xfrm>
          <a:prstGeom prst="rect">
            <a:avLst/>
          </a:prstGeom>
        </p:spPr>
      </p:pic>
    </p:spTree>
    <p:extLst>
      <p:ext uri="{BB962C8B-B14F-4D97-AF65-F5344CB8AC3E}">
        <p14:creationId xmlns:p14="http://schemas.microsoft.com/office/powerpoint/2010/main" val="2570909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003204"/>
            <a:ext cx="7029450" cy="645455"/>
          </a:xfrm>
        </p:spPr>
        <p:txBody>
          <a:bodyPr>
            <a:noAutofit/>
          </a:bodyPr>
          <a:lstStyle/>
          <a:p>
            <a:r>
              <a:rPr lang="en-US" sz="3000" dirty="0"/>
              <a:t>2022 USG Store Averages</a:t>
            </a:r>
          </a:p>
        </p:txBody>
      </p:sp>
      <p:sp>
        <p:nvSpPr>
          <p:cNvPr id="51203" name="Rectangle 3"/>
          <p:cNvSpPr>
            <a:spLocks noChangeArrowheads="1"/>
          </p:cNvSpPr>
          <p:nvPr/>
        </p:nvSpPr>
        <p:spPr bwMode="auto">
          <a:xfrm>
            <a:off x="171450" y="1731305"/>
            <a:ext cx="8172450" cy="4343400"/>
          </a:xfrm>
          <a:prstGeom prst="rect">
            <a:avLst/>
          </a:prstGeom>
          <a:noFill/>
          <a:ln w="12700" cap="sq">
            <a:noFill/>
            <a:miter lim="800000"/>
            <a:headEnd type="none" w="sm" len="sm"/>
            <a:tailEnd type="none" w="sm" len="sm"/>
          </a:ln>
          <a:effectLst/>
        </p:spPr>
        <p:txBody>
          <a:bodyPr/>
          <a:lstStyle/>
          <a:p>
            <a:pPr marL="257175"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Average Store size in 2022 was 65,233 Net Rentable SF</a:t>
            </a:r>
          </a:p>
          <a:p>
            <a:pPr marL="257175"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2022 average unit size was 126 s.f. and average units per site was 511.</a:t>
            </a:r>
          </a:p>
          <a:p>
            <a:pPr marL="257175"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2022 Average Gross Possible Income of $14.57 psf/yr or $1.214 psf/month</a:t>
            </a:r>
          </a:p>
          <a:p>
            <a:pPr marL="257175"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Box Sales Per Lease 2020 was $18. 23</a:t>
            </a:r>
          </a:p>
          <a:p>
            <a:pPr marL="257175"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USG Portfolio Same Store Sales Increases, YoY 36</a:t>
            </a:r>
          </a:p>
          <a:p>
            <a:pPr marL="600075" lvl="1"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Actual Occupied Unit Rates up 5.57% - Economic Occupancy</a:t>
            </a:r>
          </a:p>
          <a:p>
            <a:pPr marL="600075" lvl="1" indent="-257175" defTabSz="685800">
              <a:lnSpc>
                <a:spcPct val="90000"/>
              </a:lnSpc>
              <a:spcBef>
                <a:spcPct val="20000"/>
              </a:spcBef>
              <a:buClr>
                <a:srgbClr val="92298D"/>
              </a:buClr>
              <a:buFont typeface="Wingdings" pitchFamily="2" charset="2"/>
              <a:buChar char="§"/>
            </a:pPr>
            <a:r>
              <a:rPr lang="en-US" b="1" dirty="0">
                <a:solidFill>
                  <a:srgbClr val="6BB590"/>
                </a:solidFill>
                <a:latin typeface="Arial Unicode MS" pitchFamily="34" charset="-128"/>
              </a:rPr>
              <a:t>Unit Occupancy -4.1% to 87.8%</a:t>
            </a:r>
          </a:p>
          <a:p>
            <a:pPr marL="600075" lvl="1" indent="-257175" defTabSz="685800">
              <a:spcBef>
                <a:spcPct val="20000"/>
              </a:spcBef>
              <a:buClr>
                <a:srgbClr val="92298D"/>
              </a:buClr>
              <a:buFont typeface="Wingdings" pitchFamily="2" charset="2"/>
              <a:buChar char="§"/>
            </a:pPr>
            <a:r>
              <a:rPr lang="en-US" b="1" dirty="0">
                <a:solidFill>
                  <a:srgbClr val="6BB590"/>
                </a:solidFill>
                <a:latin typeface="Arial Unicode MS" pitchFamily="34" charset="-128"/>
              </a:rPr>
              <a:t>Total Insurance Sales +5.61%</a:t>
            </a:r>
          </a:p>
          <a:p>
            <a:pPr marL="600075" lvl="1" indent="-257175" defTabSz="685800">
              <a:spcBef>
                <a:spcPct val="20000"/>
              </a:spcBef>
              <a:buClr>
                <a:srgbClr val="92298D"/>
              </a:buClr>
              <a:buFont typeface="Wingdings" pitchFamily="2" charset="2"/>
              <a:buChar char="§"/>
            </a:pPr>
            <a:r>
              <a:rPr lang="en-US" b="1" dirty="0">
                <a:solidFill>
                  <a:srgbClr val="6BB590"/>
                </a:solidFill>
                <a:latin typeface="Arial Unicode MS" pitchFamily="34" charset="-128"/>
              </a:rPr>
              <a:t>Total Payments + 13.04%</a:t>
            </a:r>
          </a:p>
          <a:p>
            <a:pPr marL="600075" lvl="1" indent="-257175" defTabSz="685800">
              <a:spcBef>
                <a:spcPct val="20000"/>
              </a:spcBef>
              <a:buClr>
                <a:srgbClr val="92298D"/>
              </a:buClr>
              <a:buFont typeface="Wingdings" pitchFamily="2" charset="2"/>
              <a:buChar char="§"/>
            </a:pPr>
            <a:r>
              <a:rPr lang="en-US" b="1" dirty="0">
                <a:solidFill>
                  <a:srgbClr val="6BB590"/>
                </a:solidFill>
                <a:latin typeface="Arial Unicode MS" pitchFamily="34" charset="-128"/>
              </a:rPr>
              <a:t>Gross Potential Rates + 8.16%</a:t>
            </a:r>
          </a:p>
          <a:p>
            <a:pPr marL="600075" lvl="1" indent="-257175" defTabSz="685800">
              <a:spcBef>
                <a:spcPct val="20000"/>
              </a:spcBef>
              <a:buClr>
                <a:srgbClr val="92298D"/>
              </a:buClr>
              <a:buFont typeface="Wingdings" pitchFamily="2" charset="2"/>
              <a:buChar char="§"/>
            </a:pPr>
            <a:r>
              <a:rPr lang="en-US" b="1" dirty="0">
                <a:solidFill>
                  <a:srgbClr val="6BB590"/>
                </a:solidFill>
                <a:latin typeface="Arial Unicode MS" pitchFamily="34" charset="-128"/>
              </a:rPr>
              <a:t>Gross Occupied Rates + 3.32%</a:t>
            </a:r>
          </a:p>
        </p:txBody>
      </p:sp>
      <p:pic>
        <p:nvPicPr>
          <p:cNvPr id="2" name="Picture 1" descr="Text&#10;&#10;Description automatically generated">
            <a:extLst>
              <a:ext uri="{FF2B5EF4-FFF2-40B4-BE49-F238E27FC236}">
                <a16:creationId xmlns:a16="http://schemas.microsoft.com/office/drawing/2014/main" id="{FD8E9BF3-69AD-6FCE-134B-2392DA863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7108" y="3444121"/>
            <a:ext cx="1924235" cy="2122291"/>
          </a:xfrm>
          <a:prstGeom prst="rect">
            <a:avLst/>
          </a:prstGeom>
        </p:spPr>
      </p:pic>
      <p:pic>
        <p:nvPicPr>
          <p:cNvPr id="7" name="Picture 6">
            <a:extLst>
              <a:ext uri="{FF2B5EF4-FFF2-40B4-BE49-F238E27FC236}">
                <a16:creationId xmlns:a16="http://schemas.microsoft.com/office/drawing/2014/main" id="{703C7037-7B14-BFD5-B554-1E07C1E00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450" y="4000500"/>
            <a:ext cx="2144806" cy="828675"/>
          </a:xfrm>
          <a:prstGeom prst="rect">
            <a:avLst/>
          </a:prstGeom>
        </p:spPr>
      </p:pic>
      <p:sp>
        <p:nvSpPr>
          <p:cNvPr id="3" name="Footer Placeholder 4">
            <a:extLst>
              <a:ext uri="{FF2B5EF4-FFF2-40B4-BE49-F238E27FC236}">
                <a16:creationId xmlns:a16="http://schemas.microsoft.com/office/drawing/2014/main" id="{57583388-2E23-D9BE-5531-D613A7CE8FA7}"/>
              </a:ext>
            </a:extLst>
          </p:cNvPr>
          <p:cNvSpPr txBox="1">
            <a:spLocks/>
          </p:cNvSpPr>
          <p:nvPr/>
        </p:nvSpPr>
        <p:spPr>
          <a:xfrm>
            <a:off x="1314450" y="5741807"/>
            <a:ext cx="6229350" cy="342900"/>
          </a:xfrm>
          <a:prstGeom prst="rect">
            <a:avLst/>
          </a:prstGeom>
        </p:spPr>
        <p:txBody>
          <a:bodyPr/>
          <a:lstStyle/>
          <a:p>
            <a:pPr defTabSz="685800">
              <a:defRPr/>
            </a:pPr>
            <a:r>
              <a:rPr lang="en-US" sz="900" dirty="0">
                <a:solidFill>
                  <a:prstClr val="white"/>
                </a:solidFill>
                <a:latin typeface="Century Gothic" panose="020F0302020204030204"/>
              </a:rPr>
              <a:t>manneballard@aol.com Universal Storage Group 770-801-1888</a:t>
            </a:r>
          </a:p>
        </p:txBody>
      </p:sp>
      <p:sp>
        <p:nvSpPr>
          <p:cNvPr id="6" name="Slide Number Placeholder 5">
            <a:extLst>
              <a:ext uri="{FF2B5EF4-FFF2-40B4-BE49-F238E27FC236}">
                <a16:creationId xmlns:a16="http://schemas.microsoft.com/office/drawing/2014/main" id="{5B284A84-0C29-1794-30A5-382B32B440BE}"/>
              </a:ext>
            </a:extLst>
          </p:cNvPr>
          <p:cNvSpPr txBox="1">
            <a:spLocks/>
          </p:cNvSpPr>
          <p:nvPr/>
        </p:nvSpPr>
        <p:spPr>
          <a:xfrm>
            <a:off x="7649852" y="5657850"/>
            <a:ext cx="342900" cy="342900"/>
          </a:xfrm>
          <a:prstGeom prst="rect">
            <a:avLst/>
          </a:prstGeom>
        </p:spPr>
        <p:txBody>
          <a:bodyPr/>
          <a:lstStyle/>
          <a:p>
            <a:pPr defTabSz="685800">
              <a:defRPr/>
            </a:pPr>
            <a:fld id="{F05C3FBC-C78F-444A-ADD3-BCB75BD95459}" type="slidenum">
              <a:rPr lang="en-US" sz="1350">
                <a:solidFill>
                  <a:prstClr val="white"/>
                </a:solidFill>
                <a:latin typeface="Century Gothic" panose="020F0302020204030204"/>
              </a:rPr>
              <a:pPr defTabSz="685800">
                <a:defRPr/>
              </a:pPr>
              <a:t>33</a:t>
            </a:fld>
            <a:endParaRPr lang="en-US" sz="1350" dirty="0">
              <a:solidFill>
                <a:prstClr val="white"/>
              </a:solidFill>
              <a:latin typeface="Century Gothic" panose="020F0302020204030204"/>
            </a:endParaRPr>
          </a:p>
        </p:txBody>
      </p:sp>
    </p:spTree>
    <p:extLst>
      <p:ext uri="{BB962C8B-B14F-4D97-AF65-F5344CB8AC3E}">
        <p14:creationId xmlns:p14="http://schemas.microsoft.com/office/powerpoint/2010/main" val="3221364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Footer Placeholder 4"/>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graphicFrame>
        <p:nvGraphicFramePr>
          <p:cNvPr id="2" name="Chart 1">
            <a:extLst>
              <a:ext uri="{FF2B5EF4-FFF2-40B4-BE49-F238E27FC236}">
                <a16:creationId xmlns:a16="http://schemas.microsoft.com/office/drawing/2014/main" id="{7F854570-7005-089A-37A6-2303DB1CC99A}"/>
              </a:ext>
            </a:extLst>
          </p:cNvPr>
          <p:cNvGraphicFramePr>
            <a:graphicFrameLocks noGrp="1"/>
          </p:cNvGraphicFramePr>
          <p:nvPr>
            <p:extLst>
              <p:ext uri="{D42A27DB-BD31-4B8C-83A1-F6EECF244321}">
                <p14:modId xmlns:p14="http://schemas.microsoft.com/office/powerpoint/2010/main" val="1378996102"/>
              </p:ext>
            </p:extLst>
          </p:nvPr>
        </p:nvGraphicFramePr>
        <p:xfrm>
          <a:off x="6481" y="0"/>
          <a:ext cx="9137519" cy="6248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8FA4D743-B262-46F0-BE80-A23FAD0529A0}"/>
              </a:ext>
            </a:extLst>
          </p:cNvPr>
          <p:cNvSpPr txBox="1">
            <a:spLocks/>
          </p:cNvSpPr>
          <p:nvPr/>
        </p:nvSpPr>
        <p:spPr>
          <a:xfrm>
            <a:off x="1285875" y="5829300"/>
            <a:ext cx="6229350" cy="342900"/>
          </a:xfrm>
          <a:prstGeom prst="rect">
            <a:avLst/>
          </a:prstGeom>
        </p:spPr>
        <p:txBody>
          <a:bodyPr/>
          <a:lstStyle/>
          <a:p>
            <a:pPr defTabSz="685800">
              <a:defRPr/>
            </a:pPr>
            <a:r>
              <a:rPr lang="en-US" sz="900" dirty="0">
                <a:solidFill>
                  <a:prstClr val="white"/>
                </a:solidFill>
                <a:latin typeface="Century Gothic" panose="020F0302020204030204"/>
              </a:rPr>
              <a:t>manneballard@aol.com Universal Storage Group 770-801-1888</a:t>
            </a:r>
          </a:p>
        </p:txBody>
      </p:sp>
      <p:sp>
        <p:nvSpPr>
          <p:cNvPr id="4" name="Slide Number Placeholder 5">
            <a:extLst>
              <a:ext uri="{FF2B5EF4-FFF2-40B4-BE49-F238E27FC236}">
                <a16:creationId xmlns:a16="http://schemas.microsoft.com/office/drawing/2014/main" id="{F19B952E-7AAC-48BE-9170-529B2B79EFD0}"/>
              </a:ext>
            </a:extLst>
          </p:cNvPr>
          <p:cNvSpPr txBox="1">
            <a:spLocks/>
          </p:cNvSpPr>
          <p:nvPr/>
        </p:nvSpPr>
        <p:spPr>
          <a:xfrm>
            <a:off x="7658100" y="5752496"/>
            <a:ext cx="342900" cy="342900"/>
          </a:xfrm>
          <a:prstGeom prst="rect">
            <a:avLst/>
          </a:prstGeom>
        </p:spPr>
        <p:txBody>
          <a:bodyPr/>
          <a:lstStyle/>
          <a:p>
            <a:pPr defTabSz="685800">
              <a:defRPr/>
            </a:pPr>
            <a:fld id="{F05C3FBC-C78F-444A-ADD3-BCB75BD95459}" type="slidenum">
              <a:rPr lang="en-US" sz="1350">
                <a:solidFill>
                  <a:prstClr val="white"/>
                </a:solidFill>
                <a:latin typeface="Century Gothic" panose="020F0302020204030204"/>
              </a:rPr>
              <a:pPr defTabSz="685800">
                <a:defRPr/>
              </a:pPr>
              <a:t>35</a:t>
            </a:fld>
            <a:endParaRPr lang="en-US" sz="1350" dirty="0">
              <a:solidFill>
                <a:prstClr val="white"/>
              </a:solidFill>
              <a:latin typeface="Century Gothic" panose="020F0302020204030204"/>
            </a:endParaRPr>
          </a:p>
        </p:txBody>
      </p:sp>
      <p:graphicFrame>
        <p:nvGraphicFramePr>
          <p:cNvPr id="5" name="Chart 4">
            <a:extLst>
              <a:ext uri="{FF2B5EF4-FFF2-40B4-BE49-F238E27FC236}">
                <a16:creationId xmlns:a16="http://schemas.microsoft.com/office/drawing/2014/main" id="{1ED44D6C-B1C0-911B-D7B9-EA5C1EA29052}"/>
              </a:ext>
            </a:extLst>
          </p:cNvPr>
          <p:cNvGraphicFramePr>
            <a:graphicFrameLocks noGrp="1"/>
          </p:cNvGraphicFramePr>
          <p:nvPr>
            <p:extLst>
              <p:ext uri="{D42A27DB-BD31-4B8C-83A1-F6EECF244321}">
                <p14:modId xmlns:p14="http://schemas.microsoft.com/office/powerpoint/2010/main" val="467904859"/>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CCBC5CC1-E5D0-3301-7F4F-281805EFF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971551"/>
            <a:ext cx="567602" cy="877547"/>
          </a:xfrm>
          <a:prstGeom prst="rect">
            <a:avLst/>
          </a:prstGeom>
        </p:spPr>
      </p:pic>
    </p:spTree>
    <p:extLst>
      <p:ext uri="{BB962C8B-B14F-4D97-AF65-F5344CB8AC3E}">
        <p14:creationId xmlns:p14="http://schemas.microsoft.com/office/powerpoint/2010/main" val="1870126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8610600" y="6400800"/>
            <a:ext cx="5334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2D205D-CE03-4524-ABD0-CFD54633CA0D}"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graphicFrame>
        <p:nvGraphicFramePr>
          <p:cNvPr id="2" name="Chart 1">
            <a:extLst>
              <a:ext uri="{FF2B5EF4-FFF2-40B4-BE49-F238E27FC236}">
                <a16:creationId xmlns:a16="http://schemas.microsoft.com/office/drawing/2014/main" id="{42438046-71E7-E872-8661-3F2F7A76E99F}"/>
              </a:ext>
            </a:extLst>
          </p:cNvPr>
          <p:cNvGraphicFramePr>
            <a:graphicFrameLocks noGrp="1"/>
          </p:cNvGraphicFramePr>
          <p:nvPr>
            <p:extLst>
              <p:ext uri="{D42A27DB-BD31-4B8C-83A1-F6EECF244321}">
                <p14:modId xmlns:p14="http://schemas.microsoft.com/office/powerpoint/2010/main" val="1428205942"/>
              </p:ext>
            </p:extLst>
          </p:nvPr>
        </p:nvGraphicFramePr>
        <p:xfrm>
          <a:off x="1621" y="0"/>
          <a:ext cx="9142379" cy="6172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300-000002000000}"/>
              </a:ext>
            </a:extLst>
          </p:cNvPr>
          <p:cNvGraphicFramePr>
            <a:graphicFrameLocks noGrp="1"/>
          </p:cNvGraphicFramePr>
          <p:nvPr>
            <p:extLst>
              <p:ext uri="{D42A27DB-BD31-4B8C-83A1-F6EECF244321}">
                <p14:modId xmlns:p14="http://schemas.microsoft.com/office/powerpoint/2010/main" val="3238382702"/>
              </p:ext>
            </p:extLst>
          </p:nvPr>
        </p:nvGraphicFramePr>
        <p:xfrm>
          <a:off x="0" y="0"/>
          <a:ext cx="91440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6731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25400" y="-76200"/>
            <a:ext cx="9245600" cy="830263"/>
          </a:xfrm>
        </p:spPr>
        <p:txBody>
          <a:bodyPr>
            <a:normAutofit/>
          </a:bodyPr>
          <a:lstStyle/>
          <a:p>
            <a:r>
              <a:rPr lang="en-US" dirty="0"/>
              <a:t>Rate Management</a:t>
            </a:r>
          </a:p>
        </p:txBody>
      </p:sp>
      <p:sp>
        <p:nvSpPr>
          <p:cNvPr id="8" name="Content Placeholder 2">
            <a:extLst>
              <a:ext uri="{FF2B5EF4-FFF2-40B4-BE49-F238E27FC236}">
                <a16:creationId xmlns:a16="http://schemas.microsoft.com/office/drawing/2014/main" id="{D9791212-4C6A-298C-50B6-082D647AEA17}"/>
              </a:ext>
            </a:extLst>
          </p:cNvPr>
          <p:cNvSpPr txBox="1">
            <a:spLocks/>
          </p:cNvSpPr>
          <p:nvPr/>
        </p:nvSpPr>
        <p:spPr>
          <a:xfrm>
            <a:off x="12700" y="975518"/>
            <a:ext cx="8610600" cy="4906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r>
              <a:rPr lang="en-US" b="1" dirty="0"/>
              <a:t>1) Standard or Street Rates</a:t>
            </a:r>
          </a:p>
          <a:p>
            <a:pPr marL="393192" lvl="1" indent="0">
              <a:buFont typeface="Arial" pitchFamily="34" charset="0"/>
              <a:buNone/>
            </a:pPr>
            <a:r>
              <a:rPr lang="en-US" sz="2000" b="1" dirty="0"/>
              <a:t>	Standard Rates </a:t>
            </a:r>
            <a:r>
              <a:rPr lang="en-US" sz="2000" dirty="0"/>
              <a:t>(90% Occupancy By Unit Type Or 3 Or Less Available)</a:t>
            </a:r>
            <a:endParaRPr lang="en-US" b="1" dirty="0"/>
          </a:p>
          <a:p>
            <a:pPr marL="457200" lvl="1" indent="0">
              <a:buNone/>
            </a:pPr>
            <a:r>
              <a:rPr lang="en-US" b="1" dirty="0"/>
              <a:t>2) Customer Rates</a:t>
            </a:r>
          </a:p>
          <a:p>
            <a:pPr marL="393192" lvl="1" indent="0">
              <a:buFont typeface="Arial" pitchFamily="34" charset="0"/>
              <a:buNone/>
            </a:pPr>
            <a:r>
              <a:rPr lang="en-US" sz="2000" b="1" dirty="0"/>
              <a:t>	Customer Rates </a:t>
            </a:r>
            <a:r>
              <a:rPr lang="en-US" sz="2000" dirty="0"/>
              <a:t>(</a:t>
            </a:r>
            <a:r>
              <a:rPr lang="en-US" sz="2000" b="1" dirty="0"/>
              <a:t>270 </a:t>
            </a:r>
            <a:r>
              <a:rPr lang="en-US" sz="2000" dirty="0"/>
              <a:t>Days The Same Rate)  Need </a:t>
            </a:r>
            <a:r>
              <a:rPr lang="en-US" sz="2000" b="1" dirty="0"/>
              <a:t>12%</a:t>
            </a:r>
            <a:r>
              <a:rPr lang="en-US" sz="2000" dirty="0"/>
              <a:t> Over  Current Rental Rate</a:t>
            </a:r>
          </a:p>
          <a:p>
            <a:pPr marL="393192" lvl="1" indent="0">
              <a:buNone/>
            </a:pPr>
            <a:r>
              <a:rPr lang="en-US" dirty="0"/>
              <a:t>           </a:t>
            </a:r>
          </a:p>
          <a:p>
            <a:pPr marL="393192" lvl="1" indent="0">
              <a:buNone/>
            </a:pPr>
            <a:r>
              <a:rPr lang="en-US" dirty="0"/>
              <a:t>               The Middle Of EVERY MONTH Is the Easiest</a:t>
            </a:r>
          </a:p>
          <a:p>
            <a:pPr marL="393192" lvl="1" indent="0">
              <a:buFont typeface="Arial" pitchFamily="34" charset="0"/>
              <a:buNone/>
            </a:pPr>
            <a:endParaRPr lang="en-US" b="1" dirty="0"/>
          </a:p>
          <a:p>
            <a:pPr lvl="4"/>
            <a:r>
              <a:rPr lang="en-US" sz="2400" b="1" dirty="0"/>
              <a:t>At Any Given Opportunity</a:t>
            </a:r>
          </a:p>
          <a:p>
            <a:pPr lvl="4"/>
            <a:r>
              <a:rPr lang="en-US" sz="2400" b="1" dirty="0"/>
              <a:t>Down To The Last One Of A Kind</a:t>
            </a:r>
          </a:p>
          <a:p>
            <a:pPr lvl="4"/>
            <a:r>
              <a:rPr lang="en-US" sz="2400" b="1" dirty="0"/>
              <a:t>When Your “Spidey Sense” Tells You</a:t>
            </a:r>
          </a:p>
          <a:p>
            <a:pPr lvl="4"/>
            <a:r>
              <a:rPr lang="en-US" sz="2400" b="1" dirty="0"/>
              <a:t>When You Have An Exclusive </a:t>
            </a:r>
          </a:p>
          <a:p>
            <a:pPr lvl="1"/>
            <a:endParaRPr lang="en-US" b="1" dirty="0"/>
          </a:p>
        </p:txBody>
      </p:sp>
    </p:spTree>
    <p:extLst>
      <p:ext uri="{BB962C8B-B14F-4D97-AF65-F5344CB8AC3E}">
        <p14:creationId xmlns:p14="http://schemas.microsoft.com/office/powerpoint/2010/main" val="1478774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228600"/>
            <a:ext cx="8229600" cy="1143000"/>
          </a:xfrm>
        </p:spPr>
        <p:txBody>
          <a:bodyPr>
            <a:normAutofit fontScale="90000"/>
          </a:bodyPr>
          <a:lstStyle/>
          <a:p>
            <a:br>
              <a:rPr lang="en-US" dirty="0"/>
            </a:br>
            <a:r>
              <a:rPr lang="en-US" dirty="0"/>
              <a:t>Standard ( Street ) Rate Increases</a:t>
            </a:r>
          </a:p>
        </p:txBody>
      </p:sp>
      <p:sp>
        <p:nvSpPr>
          <p:cNvPr id="3" name="Content Placeholder 2">
            <a:extLst>
              <a:ext uri="{FF2B5EF4-FFF2-40B4-BE49-F238E27FC236}">
                <a16:creationId xmlns:a16="http://schemas.microsoft.com/office/drawing/2014/main" id="{0B584B17-E623-92B4-505C-F30C721EA0AD}"/>
              </a:ext>
            </a:extLst>
          </p:cNvPr>
          <p:cNvSpPr>
            <a:spLocks noGrp="1"/>
          </p:cNvSpPr>
          <p:nvPr>
            <p:ph idx="1"/>
          </p:nvPr>
        </p:nvSpPr>
        <p:spPr>
          <a:xfrm>
            <a:off x="152400" y="1143000"/>
            <a:ext cx="8839200" cy="5334000"/>
          </a:xfrm>
        </p:spPr>
        <p:txBody>
          <a:bodyPr>
            <a:normAutofit fontScale="92500"/>
          </a:bodyPr>
          <a:lstStyle/>
          <a:p>
            <a:pPr marL="0" indent="0" algn="ctr">
              <a:lnSpc>
                <a:spcPct val="120000"/>
              </a:lnSpc>
              <a:spcBef>
                <a:spcPts val="600"/>
              </a:spcBef>
              <a:spcAft>
                <a:spcPts val="600"/>
              </a:spcAft>
              <a:buNone/>
            </a:pPr>
            <a:r>
              <a:rPr lang="en-US" sz="3100" b="1" dirty="0"/>
              <a:t>Using the Occupancy Statistics  or Rental Activity Report</a:t>
            </a:r>
          </a:p>
          <a:p>
            <a:pPr marL="0" indent="0">
              <a:lnSpc>
                <a:spcPct val="120000"/>
              </a:lnSpc>
              <a:spcBef>
                <a:spcPts val="600"/>
              </a:spcBef>
              <a:spcAft>
                <a:spcPts val="600"/>
              </a:spcAft>
              <a:buNone/>
            </a:pPr>
            <a:r>
              <a:rPr lang="en-US" sz="3000" dirty="0"/>
              <a:t> See which unit sizes are 90% or higher and which have three or fewer remaining in available inventory.</a:t>
            </a:r>
          </a:p>
          <a:p>
            <a:pPr marL="109728" indent="0">
              <a:lnSpc>
                <a:spcPct val="120000"/>
              </a:lnSpc>
              <a:spcBef>
                <a:spcPts val="600"/>
              </a:spcBef>
              <a:spcAft>
                <a:spcPts val="600"/>
              </a:spcAft>
              <a:buNone/>
            </a:pPr>
            <a:r>
              <a:rPr lang="en-US" dirty="0"/>
              <a:t>	Even though your competitors are potentially charging less than you on any given size, </a:t>
            </a:r>
            <a:r>
              <a:rPr lang="en-US" b="1" i="1" dirty="0"/>
              <a:t>the demand for the unit at your facility is the only thing that matters.</a:t>
            </a:r>
          </a:p>
          <a:p>
            <a:pPr algn="ctr">
              <a:buNone/>
            </a:pPr>
            <a:r>
              <a:rPr lang="en-US" sz="3500" b="1" dirty="0"/>
              <a:t>High Demand = Raise Rent</a:t>
            </a:r>
          </a:p>
          <a:p>
            <a:pPr algn="ctr">
              <a:buNone/>
            </a:pPr>
            <a:r>
              <a:rPr lang="en-US" sz="3500" b="1" dirty="0"/>
              <a:t>The Market Price Leader Has The Highest Occupancy</a:t>
            </a:r>
          </a:p>
          <a:p>
            <a:pPr algn="ctr">
              <a:buNone/>
            </a:pPr>
            <a:endParaRPr lang="en-US" sz="3500" b="1" dirty="0">
              <a:solidFill>
                <a:srgbClr val="7030A0"/>
              </a:solidFill>
            </a:endParaRPr>
          </a:p>
          <a:p>
            <a:pPr>
              <a:buNone/>
            </a:pPr>
            <a:endParaRPr lang="en-US" dirty="0"/>
          </a:p>
        </p:txBody>
      </p:sp>
    </p:spTree>
    <p:extLst>
      <p:ext uri="{BB962C8B-B14F-4D97-AF65-F5344CB8AC3E}">
        <p14:creationId xmlns:p14="http://schemas.microsoft.com/office/powerpoint/2010/main" val="289145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152400" y="-152400"/>
            <a:ext cx="9296400" cy="1143000"/>
          </a:xfrm>
        </p:spPr>
        <p:txBody>
          <a:bodyPr>
            <a:noAutofit/>
          </a:bodyPr>
          <a:lstStyle/>
          <a:p>
            <a:r>
              <a:rPr lang="en-US" sz="3600" dirty="0"/>
              <a:t>10 Marketing Metrics That Spell Success</a:t>
            </a:r>
            <a:br>
              <a:rPr lang="en-US" sz="3600" dirty="0"/>
            </a:br>
            <a:r>
              <a:rPr lang="en-US" sz="2800" dirty="0"/>
              <a:t>Session 2 Thursday the 24</a:t>
            </a:r>
            <a:r>
              <a:rPr lang="en-US" sz="2800" baseline="30000" dirty="0"/>
              <a:t>th</a:t>
            </a:r>
            <a:r>
              <a:rPr lang="en-US" sz="2800" dirty="0"/>
              <a:t>. </a:t>
            </a:r>
            <a:endParaRPr lang="en-US" sz="3600" dirty="0"/>
          </a:p>
        </p:txBody>
      </p:sp>
      <p:graphicFrame>
        <p:nvGraphicFramePr>
          <p:cNvPr id="14" name="Diagram 13">
            <a:extLst>
              <a:ext uri="{FF2B5EF4-FFF2-40B4-BE49-F238E27FC236}">
                <a16:creationId xmlns:a16="http://schemas.microsoft.com/office/drawing/2014/main" id="{20BBD12E-C595-B7ED-C1FD-505811DF9BB9}"/>
              </a:ext>
            </a:extLst>
          </p:cNvPr>
          <p:cNvGraphicFramePr/>
          <p:nvPr>
            <p:extLst>
              <p:ext uri="{D42A27DB-BD31-4B8C-83A1-F6EECF244321}">
                <p14:modId xmlns:p14="http://schemas.microsoft.com/office/powerpoint/2010/main" val="1457373998"/>
              </p:ext>
            </p:extLst>
          </p:nvPr>
        </p:nvGraphicFramePr>
        <p:xfrm>
          <a:off x="685800" y="1219200"/>
          <a:ext cx="73152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036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Content Placeholder 6"/>
          <p:cNvSpPr>
            <a:spLocks noGrp="1"/>
          </p:cNvSpPr>
          <p:nvPr>
            <p:ph sz="quarter" idx="1"/>
          </p:nvPr>
        </p:nvSpPr>
        <p:spPr>
          <a:xfrm>
            <a:off x="152400" y="304800"/>
            <a:ext cx="2990850" cy="2952750"/>
          </a:xfrm>
          <a:noFill/>
        </p:spPr>
        <p:txBody>
          <a:bodyPr>
            <a:normAutofit/>
          </a:bodyPr>
          <a:lstStyle/>
          <a:p>
            <a:pPr marL="0" indent="-240030">
              <a:buNone/>
              <a:defRPr/>
            </a:pPr>
            <a:r>
              <a:rPr lang="en-US" b="1" dirty="0">
                <a:latin typeface="+mj-lt"/>
                <a:ea typeface="ＭＳ Ｐゴシック" charset="0"/>
              </a:rPr>
              <a:t>Street or Standard Rates</a:t>
            </a:r>
          </a:p>
          <a:p>
            <a:pPr marL="0" indent="-240030">
              <a:buNone/>
              <a:defRPr/>
            </a:pPr>
            <a:endParaRPr lang="en-US" b="1" dirty="0">
              <a:latin typeface="+mj-lt"/>
              <a:ea typeface="ＭＳ Ｐゴシック" charset="0"/>
            </a:endParaRPr>
          </a:p>
          <a:p>
            <a:pPr marL="0" indent="-240030">
              <a:buNone/>
              <a:defRPr/>
            </a:pPr>
            <a:r>
              <a:rPr lang="en-US" b="1" dirty="0">
                <a:latin typeface="+mj-lt"/>
                <a:ea typeface="ＭＳ Ｐゴシック" charset="0"/>
              </a:rPr>
              <a:t>Rental Activity Report SiteLink</a:t>
            </a:r>
          </a:p>
        </p:txBody>
      </p:sp>
      <p:grpSp>
        <p:nvGrpSpPr>
          <p:cNvPr id="2" name="Group 1">
            <a:extLst>
              <a:ext uri="{FF2B5EF4-FFF2-40B4-BE49-F238E27FC236}">
                <a16:creationId xmlns:a16="http://schemas.microsoft.com/office/drawing/2014/main" id="{E862E9CD-8DD7-4791-B8E7-70F2C6E23356}"/>
              </a:ext>
            </a:extLst>
          </p:cNvPr>
          <p:cNvGrpSpPr/>
          <p:nvPr/>
        </p:nvGrpSpPr>
        <p:grpSpPr>
          <a:xfrm>
            <a:off x="152400" y="228600"/>
            <a:ext cx="8536482" cy="5772150"/>
            <a:chOff x="242703" y="857250"/>
            <a:chExt cx="7758297" cy="5143500"/>
          </a:xfrm>
        </p:grpSpPr>
        <p:pic>
          <p:nvPicPr>
            <p:cNvPr id="1027" name="Picture 3"/>
            <p:cNvPicPr>
              <a:picLocks noChangeAspect="1" noChangeArrowheads="1"/>
            </p:cNvPicPr>
            <p:nvPr/>
          </p:nvPicPr>
          <p:blipFill>
            <a:blip r:embed="rId3" cstate="print"/>
            <a:srcRect t="8029"/>
            <a:stretch>
              <a:fillRect/>
            </a:stretch>
          </p:blipFill>
          <p:spPr bwMode="auto">
            <a:xfrm>
              <a:off x="3143250" y="857250"/>
              <a:ext cx="4857750" cy="5143500"/>
            </a:xfrm>
            <a:prstGeom prst="rect">
              <a:avLst/>
            </a:prstGeom>
            <a:ln>
              <a:noFill/>
            </a:ln>
            <a:effectLst>
              <a:outerShdw blurRad="292100" dist="139700" dir="2700000" algn="tl" rotWithShape="0">
                <a:srgbClr val="333333">
                  <a:alpha val="65000"/>
                </a:srgbClr>
              </a:outerShdw>
            </a:effectLst>
          </p:spPr>
        </p:pic>
        <p:sp>
          <p:nvSpPr>
            <p:cNvPr id="9" name="Line Callout 1 8"/>
            <p:cNvSpPr/>
            <p:nvPr/>
          </p:nvSpPr>
          <p:spPr>
            <a:xfrm>
              <a:off x="4914900" y="3600450"/>
              <a:ext cx="1771650" cy="1371600"/>
            </a:xfrm>
            <a:prstGeom prst="borderCallout1">
              <a:avLst>
                <a:gd name="adj1" fmla="val 368"/>
                <a:gd name="adj2" fmla="val 98215"/>
                <a:gd name="adj3" fmla="val -169792"/>
                <a:gd name="adj4" fmla="val 125282"/>
              </a:avLst>
            </a:prstGeom>
            <a:solidFill>
              <a:srgbClr val="0066CC"/>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bg1"/>
                  </a:solidFill>
                </a:rPr>
                <a:t>Find All Sizes 90% + Occupied &amp; Raise Price</a:t>
              </a:r>
            </a:p>
          </p:txBody>
        </p:sp>
        <p:sp>
          <p:nvSpPr>
            <p:cNvPr id="10" name="Line Callout 2 9"/>
            <p:cNvSpPr/>
            <p:nvPr/>
          </p:nvSpPr>
          <p:spPr>
            <a:xfrm>
              <a:off x="242703" y="3657599"/>
              <a:ext cx="3071997" cy="2156422"/>
            </a:xfrm>
            <a:prstGeom prst="borderCallout2">
              <a:avLst>
                <a:gd name="adj1" fmla="val -51722"/>
                <a:gd name="adj2" fmla="val 174576"/>
                <a:gd name="adj3" fmla="val 1562"/>
                <a:gd name="adj4" fmla="val 99015"/>
                <a:gd name="adj5" fmla="val -78843"/>
                <a:gd name="adj6" fmla="val 173785"/>
              </a:avLst>
            </a:prstGeom>
            <a:solidFill>
              <a:srgbClr val="0066CC"/>
            </a:solid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bg1"/>
                  </a:solidFill>
                </a:rPr>
                <a:t>Leave Sizes With Lots Of Vacancy At The Current Price And Raise Prices Of Full Sizes Above And Below, This Creates A </a:t>
              </a:r>
              <a:r>
                <a:rPr lang="en-US" sz="2400" b="1" dirty="0">
                  <a:solidFill>
                    <a:schemeClr val="bg1"/>
                  </a:solidFill>
                </a:rPr>
                <a:t>Perceived Discount. </a:t>
              </a:r>
              <a:endParaRPr lang="en-US" sz="2000" b="1" dirty="0">
                <a:solidFill>
                  <a:schemeClr val="bg1"/>
                </a:solidFill>
              </a:endParaRPr>
            </a:p>
            <a:p>
              <a:pPr algn="ctr">
                <a:defRPr/>
              </a:pPr>
              <a:endParaRPr lang="en-US" sz="2000" b="1" dirty="0">
                <a:solidFill>
                  <a:schemeClr val="bg1"/>
                </a:solidFill>
              </a:endParaRPr>
            </a:p>
          </p:txBody>
        </p:sp>
      </p:grpSp>
      <p:sp>
        <p:nvSpPr>
          <p:cNvPr id="3" name="Slide Number Placeholder 5">
            <a:extLst>
              <a:ext uri="{FF2B5EF4-FFF2-40B4-BE49-F238E27FC236}">
                <a16:creationId xmlns:a16="http://schemas.microsoft.com/office/drawing/2014/main" id="{4CA7F09A-A9B1-967A-BDF2-CDC2143DF646}"/>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625530DF-88A9-514C-07AF-56B96589FA39}"/>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Pearls of Wisdom Tour </a:t>
            </a:r>
            <a:r>
              <a:rPr kumimoji="0" lang="en-US" sz="1200" b="0" i="0" u="none" strike="noStrike" kern="1200" cap="none" spc="0" normalizeH="0" baseline="0" noProof="0" dirty="0">
                <a:ln>
                  <a:noFill/>
                </a:ln>
                <a:solidFill>
                  <a:schemeClr val="bg1"/>
                </a:solidFill>
                <a:effectLst/>
                <a:uLnTx/>
                <a:uFillTx/>
                <a:latin typeface="+mn-lt"/>
                <a:ea typeface="+mn-ea"/>
                <a:cs typeface="+mn-cs"/>
              </a:rPr>
              <a:t>Universal Storage Group 770-801-1888</a:t>
            </a:r>
          </a:p>
        </p:txBody>
      </p:sp>
    </p:spTree>
    <p:extLst>
      <p:ext uri="{BB962C8B-B14F-4D97-AF65-F5344CB8AC3E}">
        <p14:creationId xmlns:p14="http://schemas.microsoft.com/office/powerpoint/2010/main" val="2878475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228600"/>
            <a:ext cx="8229600" cy="1143000"/>
          </a:xfrm>
        </p:spPr>
        <p:txBody>
          <a:bodyPr>
            <a:normAutofit fontScale="90000"/>
          </a:bodyPr>
          <a:lstStyle/>
          <a:p>
            <a:br>
              <a:rPr lang="en-US" dirty="0"/>
            </a:br>
            <a:r>
              <a:rPr lang="en-US" dirty="0"/>
              <a:t>How Do We Create a Perceived Discount</a:t>
            </a:r>
          </a:p>
        </p:txBody>
      </p:sp>
      <p:sp>
        <p:nvSpPr>
          <p:cNvPr id="3" name="Content Placeholder 2">
            <a:extLst>
              <a:ext uri="{FF2B5EF4-FFF2-40B4-BE49-F238E27FC236}">
                <a16:creationId xmlns:a16="http://schemas.microsoft.com/office/drawing/2014/main" id="{0B584B17-E623-92B4-505C-F30C721EA0AD}"/>
              </a:ext>
            </a:extLst>
          </p:cNvPr>
          <p:cNvSpPr>
            <a:spLocks noGrp="1"/>
          </p:cNvSpPr>
          <p:nvPr>
            <p:ph idx="1"/>
          </p:nvPr>
        </p:nvSpPr>
        <p:spPr>
          <a:xfrm>
            <a:off x="304800" y="1447800"/>
            <a:ext cx="8686800" cy="5029200"/>
          </a:xfrm>
        </p:spPr>
        <p:txBody>
          <a:bodyPr>
            <a:normAutofit/>
          </a:bodyPr>
          <a:lstStyle/>
          <a:p>
            <a:r>
              <a:rPr lang="en-US" b="1" dirty="0"/>
              <a:t>Don’t Lower The Price On The Ones Available; Create A Perceived Discount Instead. </a:t>
            </a:r>
          </a:p>
          <a:p>
            <a:pPr marL="0" indent="0">
              <a:buNone/>
            </a:pPr>
            <a:endParaRPr lang="en-US" b="1" dirty="0"/>
          </a:p>
          <a:p>
            <a:r>
              <a:rPr lang="en-US" b="1" dirty="0"/>
              <a:t>Raise Prices On Sizes Full Above &amp; Below What’s Vacant. </a:t>
            </a:r>
          </a:p>
          <a:p>
            <a:pPr marL="0" indent="0">
              <a:buNone/>
            </a:pPr>
            <a:endParaRPr lang="en-US" b="1" dirty="0"/>
          </a:p>
          <a:p>
            <a:r>
              <a:rPr lang="en-US" b="1" dirty="0"/>
              <a:t>Create A Large Bump From the Vacant Size To the Next Size Up, And Little Difference Between the Vacant Size And the Next One Down Or Smaller.  </a:t>
            </a:r>
          </a:p>
          <a:p>
            <a:pPr algn="ctr">
              <a:buNone/>
            </a:pPr>
            <a:endParaRPr lang="en-US" sz="3500" b="1" dirty="0">
              <a:solidFill>
                <a:srgbClr val="7030A0"/>
              </a:solidFill>
            </a:endParaRPr>
          </a:p>
          <a:p>
            <a:pPr>
              <a:buNone/>
            </a:pPr>
            <a:endParaRPr lang="en-US" dirty="0"/>
          </a:p>
        </p:txBody>
      </p:sp>
    </p:spTree>
    <p:extLst>
      <p:ext uri="{BB962C8B-B14F-4D97-AF65-F5344CB8AC3E}">
        <p14:creationId xmlns:p14="http://schemas.microsoft.com/office/powerpoint/2010/main" val="4098806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571500"/>
            <a:ext cx="9220200" cy="1143000"/>
          </a:xfrm>
        </p:spPr>
        <p:txBody>
          <a:bodyPr>
            <a:normAutofit fontScale="90000"/>
          </a:bodyPr>
          <a:lstStyle/>
          <a:p>
            <a:br>
              <a:rPr lang="en-US" dirty="0"/>
            </a:br>
            <a:r>
              <a:rPr lang="en-US" dirty="0"/>
              <a:t>How Do We Create a Perceived Discount</a:t>
            </a:r>
          </a:p>
        </p:txBody>
      </p:sp>
      <p:pic>
        <p:nvPicPr>
          <p:cNvPr id="6" name="Picture 3" descr="C:\Users\Shelly Gibson\Desktop\Self Storage Depot - Occupancy Statistics_Page_1.jpg">
            <a:extLst>
              <a:ext uri="{FF2B5EF4-FFF2-40B4-BE49-F238E27FC236}">
                <a16:creationId xmlns:a16="http://schemas.microsoft.com/office/drawing/2014/main" id="{4A6F6AB5-E2B5-7976-1D01-971026C9A3E0}"/>
              </a:ext>
            </a:extLst>
          </p:cNvPr>
          <p:cNvPicPr>
            <a:picLocks noChangeAspect="1" noChangeArrowheads="1"/>
          </p:cNvPicPr>
          <p:nvPr/>
        </p:nvPicPr>
        <p:blipFill>
          <a:blip r:embed="rId2" cstate="print"/>
          <a:srcRect l="2780" t="3640" r="2556" b="51461"/>
          <a:stretch>
            <a:fillRect/>
          </a:stretch>
        </p:blipFill>
        <p:spPr bwMode="auto">
          <a:xfrm>
            <a:off x="0" y="838200"/>
            <a:ext cx="9144000" cy="4038600"/>
          </a:xfrm>
          <a:prstGeom prst="rect">
            <a:avLst/>
          </a:prstGeom>
          <a:noFill/>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2C25B49D-E363-F28D-2210-FF42E9F77E54}"/>
              </a:ext>
            </a:extLst>
          </p:cNvPr>
          <p:cNvSpPr txBox="1"/>
          <p:nvPr/>
        </p:nvSpPr>
        <p:spPr>
          <a:xfrm>
            <a:off x="228600" y="4898122"/>
            <a:ext cx="8610600" cy="1631216"/>
          </a:xfrm>
          <a:prstGeom prst="rect">
            <a:avLst/>
          </a:prstGeom>
          <a:noFill/>
        </p:spPr>
        <p:txBody>
          <a:bodyPr wrap="square">
            <a:spAutoFit/>
          </a:bodyPr>
          <a:lstStyle/>
          <a:p>
            <a:r>
              <a:rPr lang="en-US" sz="2400" b="1" dirty="0">
                <a:solidFill>
                  <a:schemeClr val="bg1"/>
                </a:solidFill>
              </a:rPr>
              <a:t>Which One On This List Needs A Perceived Discount To Rent It Up? </a:t>
            </a:r>
          </a:p>
          <a:p>
            <a:r>
              <a:rPr lang="en-US" sz="2800" b="1" i="1" dirty="0">
                <a:solidFill>
                  <a:schemeClr val="bg1"/>
                </a:solidFill>
              </a:rPr>
              <a:t>Answer: </a:t>
            </a:r>
            <a:r>
              <a:rPr lang="en-US" sz="2400" b="1" dirty="0">
                <a:solidFill>
                  <a:schemeClr val="bg1"/>
                </a:solidFill>
              </a:rPr>
              <a:t>7- 10x5’s which are the only code not full. </a:t>
            </a:r>
          </a:p>
          <a:p>
            <a:r>
              <a:rPr lang="en-US" sz="2400" b="1" dirty="0">
                <a:solidFill>
                  <a:schemeClr val="bg1"/>
                </a:solidFill>
              </a:rPr>
              <a:t>If 5x5’s were $95; 5x10’s were $115 and 5x15’s were $139, 10x10’s were $170. Then you have created a perceived discount.</a:t>
            </a:r>
          </a:p>
        </p:txBody>
      </p:sp>
      <p:sp>
        <p:nvSpPr>
          <p:cNvPr id="3" name="Oval 2">
            <a:extLst>
              <a:ext uri="{FF2B5EF4-FFF2-40B4-BE49-F238E27FC236}">
                <a16:creationId xmlns:a16="http://schemas.microsoft.com/office/drawing/2014/main" id="{7E06F508-77C6-A139-1088-7B765268BE6E}"/>
              </a:ext>
            </a:extLst>
          </p:cNvPr>
          <p:cNvSpPr/>
          <p:nvPr/>
        </p:nvSpPr>
        <p:spPr>
          <a:xfrm>
            <a:off x="2209800" y="22098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53D9CC5-CD37-2D56-15B6-BA59B297E960}"/>
              </a:ext>
            </a:extLst>
          </p:cNvPr>
          <p:cNvSpPr/>
          <p:nvPr/>
        </p:nvSpPr>
        <p:spPr>
          <a:xfrm>
            <a:off x="2280920" y="2796540"/>
            <a:ext cx="30988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DF6EE94-A549-4489-429B-02F3A6F1F4EF}"/>
              </a:ext>
            </a:extLst>
          </p:cNvPr>
          <p:cNvSpPr/>
          <p:nvPr/>
        </p:nvSpPr>
        <p:spPr>
          <a:xfrm>
            <a:off x="7543800" y="24384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8C2DE-86BA-A87F-38D5-D8786ABA973A}"/>
              </a:ext>
            </a:extLst>
          </p:cNvPr>
          <p:cNvSpPr/>
          <p:nvPr/>
        </p:nvSpPr>
        <p:spPr>
          <a:xfrm>
            <a:off x="7543800" y="2971800"/>
            <a:ext cx="457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824703-4201-D736-C206-C696C9B44EC6}"/>
              </a:ext>
            </a:extLst>
          </p:cNvPr>
          <p:cNvSpPr txBox="1"/>
          <p:nvPr/>
        </p:nvSpPr>
        <p:spPr>
          <a:xfrm>
            <a:off x="2616200" y="1002268"/>
            <a:ext cx="6324600" cy="369332"/>
          </a:xfrm>
          <a:prstGeom prst="rect">
            <a:avLst/>
          </a:prstGeom>
          <a:solidFill>
            <a:srgbClr val="FFFF00"/>
          </a:solidFill>
          <a:ln>
            <a:solidFill>
              <a:srgbClr val="FF0000"/>
            </a:solidFill>
          </a:ln>
        </p:spPr>
        <p:txBody>
          <a:bodyPr wrap="square" rtlCol="0">
            <a:spAutoFit/>
          </a:bodyPr>
          <a:lstStyle/>
          <a:p>
            <a:r>
              <a:rPr lang="en-US" b="1" dirty="0">
                <a:solidFill>
                  <a:srgbClr val="FF0000"/>
                </a:solidFill>
              </a:rPr>
              <a:t>Only One Size won’t be raised; all others qualify for increases. </a:t>
            </a:r>
          </a:p>
        </p:txBody>
      </p:sp>
    </p:spTree>
    <p:extLst>
      <p:ext uri="{BB962C8B-B14F-4D97-AF65-F5344CB8AC3E}">
        <p14:creationId xmlns:p14="http://schemas.microsoft.com/office/powerpoint/2010/main" val="2764681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228600"/>
            <a:ext cx="8229600" cy="1143000"/>
          </a:xfrm>
        </p:spPr>
        <p:txBody>
          <a:bodyPr>
            <a:normAutofit fontScale="90000"/>
          </a:bodyPr>
          <a:lstStyle/>
          <a:p>
            <a:br>
              <a:rPr lang="en-US" dirty="0"/>
            </a:br>
            <a:r>
              <a:rPr lang="en-US" dirty="0"/>
              <a:t>Customer Rate Increases</a:t>
            </a:r>
          </a:p>
        </p:txBody>
      </p:sp>
      <p:sp>
        <p:nvSpPr>
          <p:cNvPr id="3" name="Content Placeholder 2">
            <a:extLst>
              <a:ext uri="{FF2B5EF4-FFF2-40B4-BE49-F238E27FC236}">
                <a16:creationId xmlns:a16="http://schemas.microsoft.com/office/drawing/2014/main" id="{1014F4FC-11AF-5FFC-40B7-C71BD58D29FE}"/>
              </a:ext>
            </a:extLst>
          </p:cNvPr>
          <p:cNvSpPr>
            <a:spLocks noGrp="1"/>
          </p:cNvSpPr>
          <p:nvPr>
            <p:ph idx="1"/>
          </p:nvPr>
        </p:nvSpPr>
        <p:spPr>
          <a:xfrm>
            <a:off x="209746" y="1219200"/>
            <a:ext cx="8839200" cy="1143000"/>
          </a:xfrm>
        </p:spPr>
        <p:txBody>
          <a:bodyPr>
            <a:normAutofit/>
          </a:bodyPr>
          <a:lstStyle/>
          <a:p>
            <a:pPr marL="0" indent="0">
              <a:buNone/>
            </a:pPr>
            <a:r>
              <a:rPr lang="en-US" sz="2400" b="1" dirty="0"/>
              <a:t>Using the Occupied Units Report sorted by Days Rate Unchanged</a:t>
            </a:r>
          </a:p>
          <a:p>
            <a:r>
              <a:rPr lang="en-US" sz="2400" b="1" dirty="0"/>
              <a:t> </a:t>
            </a:r>
            <a:r>
              <a:rPr lang="en-US" sz="2200" dirty="0"/>
              <a:t>Find customers whose rent is 270 days or more at the same rate</a:t>
            </a:r>
          </a:p>
        </p:txBody>
      </p:sp>
      <p:sp>
        <p:nvSpPr>
          <p:cNvPr id="4" name="Content Placeholder 2">
            <a:extLst>
              <a:ext uri="{FF2B5EF4-FFF2-40B4-BE49-F238E27FC236}">
                <a16:creationId xmlns:a16="http://schemas.microsoft.com/office/drawing/2014/main" id="{12C11EAC-E015-7830-1FB8-982FAC2D4708}"/>
              </a:ext>
            </a:extLst>
          </p:cNvPr>
          <p:cNvSpPr txBox="1">
            <a:spLocks/>
          </p:cNvSpPr>
          <p:nvPr/>
        </p:nvSpPr>
        <p:spPr>
          <a:xfrm>
            <a:off x="209746" y="2362200"/>
            <a:ext cx="8534400" cy="42672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baseline="0" noProof="0" dirty="0">
                <a:ln>
                  <a:noFill/>
                </a:ln>
                <a:solidFill>
                  <a:schemeClr val="bg1"/>
                </a:solidFill>
                <a:effectLst/>
                <a:uLnTx/>
                <a:uFillTx/>
                <a:latin typeface="+mn-lt"/>
                <a:ea typeface="+mn-ea"/>
                <a:cs typeface="+mn-cs"/>
              </a:rPr>
              <a:t>Find Prepays</a:t>
            </a:r>
            <a:r>
              <a:rPr kumimoji="0" lang="en-US" sz="2400" i="0" u="none" strike="noStrike" kern="1200" cap="none" spc="0" normalizeH="0" noProof="0" dirty="0">
                <a:ln>
                  <a:noFill/>
                </a:ln>
                <a:solidFill>
                  <a:schemeClr val="bg1"/>
                </a:solidFill>
                <a:effectLst/>
                <a:uLnTx/>
                <a:uFillTx/>
                <a:latin typeface="+mn-lt"/>
                <a:ea typeface="+mn-ea"/>
                <a:cs typeface="+mn-cs"/>
              </a:rPr>
              <a:t> And Make Sure They Get More Than 30 Days Notice, 90 Ok, Give RIL The Month After They Prepay or At Time of Prepay.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i="0" u="none" strike="noStrike" kern="1200" cap="none" spc="0" normalizeH="0" noProof="0" dirty="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schemeClr val="bg1"/>
                </a:solidFill>
              </a:rPr>
              <a:t> Move-In Specials-  Give RIL At Move-In. </a:t>
            </a:r>
            <a:r>
              <a:rPr kumimoji="0" lang="en-US" sz="2400" i="0" u="none" strike="noStrike" kern="1200" cap="none" spc="0" normalizeH="0" noProof="0" dirty="0">
                <a:ln>
                  <a:noFill/>
                </a:ln>
                <a:solidFill>
                  <a:schemeClr val="bg1"/>
                </a:solidFill>
                <a:effectLst/>
                <a:uLnTx/>
                <a:uFillTx/>
                <a:latin typeface="+mn-lt"/>
                <a:ea typeface="+mn-ea"/>
                <a:cs typeface="+mn-cs"/>
              </a:rPr>
              <a:t> </a:t>
            </a:r>
          </a:p>
          <a:p>
            <a:pPr marR="0" lvl="0" algn="l" defTabSz="914400" rtl="0" eaLnBrk="1" fontAlgn="auto" latinLnBrk="0" hangingPunct="1">
              <a:lnSpc>
                <a:spcPct val="100000"/>
              </a:lnSpc>
              <a:spcBef>
                <a:spcPct val="20000"/>
              </a:spcBef>
              <a:spcAft>
                <a:spcPts val="0"/>
              </a:spcAft>
              <a:buClrTx/>
              <a:buSzTx/>
              <a:tabLst/>
              <a:defRPr/>
            </a:pPr>
            <a:endParaRPr kumimoji="0" lang="en-US" sz="2400" i="0" u="none" strike="noStrike" kern="1200" cap="none" spc="0" normalizeH="0" noProof="0" dirty="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a:solidFill>
                  <a:schemeClr val="bg1"/>
                </a:solidFill>
              </a:rPr>
              <a:t>Auction Customers-  Need Your Lease</a:t>
            </a:r>
            <a:r>
              <a:rPr lang="en-US" sz="2400" dirty="0">
                <a:solidFill>
                  <a:schemeClr val="bg1"/>
                </a:solidFill>
              </a:rPr>
              <a:t> To Say They Will Go To Standard Rate If Past Due For 30 Days.  Loss of Discount Clause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a:solidFill>
                <a:schemeClr val="bg1"/>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aseline="0" dirty="0">
                <a:solidFill>
                  <a:schemeClr val="bg1"/>
                </a:solidFill>
              </a:rPr>
              <a:t>Charge For The Privilege- </a:t>
            </a:r>
            <a:r>
              <a:rPr lang="en-US" sz="2400" dirty="0">
                <a:solidFill>
                  <a:schemeClr val="bg1"/>
                </a:solidFill>
              </a:rPr>
              <a:t>Bothersome Customers, Auction Customers, Special Locations, Special Features Like Power,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a:solidFill>
                <a:schemeClr val="bg1"/>
              </a:solidFill>
            </a:endParaRPr>
          </a:p>
          <a:p>
            <a:pPr marR="0" lvl="0" algn="ctr" defTabSz="914400" rtl="0" eaLnBrk="1" fontAlgn="auto" latinLnBrk="0" hangingPunct="1">
              <a:lnSpc>
                <a:spcPct val="100000"/>
              </a:lnSpc>
              <a:spcBef>
                <a:spcPct val="20000"/>
              </a:spcBef>
              <a:spcAft>
                <a:spcPts val="0"/>
              </a:spcAft>
              <a:buClrTx/>
              <a:buSzTx/>
              <a:tabLst/>
              <a:defRPr/>
            </a:pPr>
            <a:r>
              <a:rPr lang="en-US" sz="2400" baseline="0" dirty="0">
                <a:solidFill>
                  <a:schemeClr val="bg1"/>
                </a:solidFill>
              </a:rPr>
              <a:t>	</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a:p>
            <a:pPr algn="ctr">
              <a:spcBef>
                <a:spcPct val="20000"/>
              </a:spcBef>
              <a:defRPr/>
            </a:pPr>
            <a:r>
              <a:rPr lang="en-US" sz="3100" b="1" i="1" dirty="0">
                <a:solidFill>
                  <a:schemeClr val="bg1"/>
                </a:solidFill>
              </a:rPr>
              <a:t>Rate Increases Should Be At Least 12% Over The Rental Rate.</a:t>
            </a:r>
          </a:p>
          <a:p>
            <a:pPr marR="0" lvl="0" algn="l" defTabSz="914400" rtl="0" eaLnBrk="1" fontAlgn="auto" latinLnBrk="0" hangingPunct="1">
              <a:lnSpc>
                <a:spcPct val="100000"/>
              </a:lnSpc>
              <a:spcBef>
                <a:spcPct val="20000"/>
              </a:spcBef>
              <a:spcAft>
                <a:spcPts val="0"/>
              </a:spcAft>
              <a:buClrTx/>
              <a:buSzTx/>
              <a:tabLst/>
              <a:defRPr/>
            </a:pP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206464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elly Gibson\Desktop\1 Pages from Self Storage Depot - Occupied Units.png"/>
          <p:cNvPicPr>
            <a:picLocks noChangeAspect="1" noChangeArrowheads="1"/>
          </p:cNvPicPr>
          <p:nvPr/>
        </p:nvPicPr>
        <p:blipFill>
          <a:blip r:embed="rId2" cstate="print"/>
          <a:srcRect t="3530" b="10590"/>
          <a:stretch>
            <a:fillRect/>
          </a:stretch>
        </p:blipFill>
        <p:spPr bwMode="auto">
          <a:xfrm>
            <a:off x="76200" y="76200"/>
            <a:ext cx="8915400" cy="591647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257800" y="381001"/>
            <a:ext cx="2286000" cy="304800"/>
          </a:xfrm>
          <a:prstGeom prst="rect">
            <a:avLst/>
          </a:prstGeom>
          <a:solidFill>
            <a:srgbClr val="C00000"/>
          </a:solidFill>
        </p:spPr>
        <p:txBody>
          <a:bodyPr wrap="square" rtlCol="0">
            <a:spAutoFit/>
          </a:bodyPr>
          <a:lstStyle/>
          <a:p>
            <a:pPr algn="ctr"/>
            <a:r>
              <a:rPr lang="en-US" sz="1400" b="1" dirty="0">
                <a:solidFill>
                  <a:schemeClr val="bg1"/>
                </a:solidFill>
              </a:rPr>
              <a:t>270+ Days the Same</a:t>
            </a:r>
          </a:p>
        </p:txBody>
      </p:sp>
      <p:sp>
        <p:nvSpPr>
          <p:cNvPr id="7" name="Rectangle 6"/>
          <p:cNvSpPr/>
          <p:nvPr/>
        </p:nvSpPr>
        <p:spPr>
          <a:xfrm>
            <a:off x="7239000" y="914400"/>
            <a:ext cx="381000" cy="17526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04800"/>
            <a:ext cx="35052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96200" y="2590800"/>
            <a:ext cx="914400" cy="2133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72400" y="1905000"/>
            <a:ext cx="1219200" cy="738664"/>
          </a:xfrm>
          <a:prstGeom prst="rect">
            <a:avLst/>
          </a:prstGeom>
          <a:solidFill>
            <a:srgbClr val="00B050"/>
          </a:solidFill>
        </p:spPr>
        <p:txBody>
          <a:bodyPr wrap="square" rtlCol="0">
            <a:spAutoFit/>
          </a:bodyPr>
          <a:lstStyle/>
          <a:p>
            <a:r>
              <a:rPr lang="en-US" sz="1400" b="1" dirty="0">
                <a:solidFill>
                  <a:schemeClr val="bg1"/>
                </a:solidFill>
              </a:rPr>
              <a:t>These were increased last month</a:t>
            </a:r>
          </a:p>
        </p:txBody>
      </p:sp>
      <p:sp>
        <p:nvSpPr>
          <p:cNvPr id="11" name="Rectangle 10">
            <a:extLst>
              <a:ext uri="{FF2B5EF4-FFF2-40B4-BE49-F238E27FC236}">
                <a16:creationId xmlns:a16="http://schemas.microsoft.com/office/drawing/2014/main" id="{44984293-E861-484A-8814-33C4EAD70F59}"/>
              </a:ext>
            </a:extLst>
          </p:cNvPr>
          <p:cNvSpPr/>
          <p:nvPr/>
        </p:nvSpPr>
        <p:spPr>
          <a:xfrm>
            <a:off x="4310543" y="0"/>
            <a:ext cx="35052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05177528-7B4B-95AE-39EB-1DF0DC1791D6}"/>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Footer Placeholder 4">
            <a:extLst>
              <a:ext uri="{FF2B5EF4-FFF2-40B4-BE49-F238E27FC236}">
                <a16:creationId xmlns:a16="http://schemas.microsoft.com/office/drawing/2014/main" id="{5C249B0E-BAB2-3491-63DE-3FCA0E1DD481}"/>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4122447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4800" dirty="0"/>
              <a:t>Which Letter Do You Use?</a:t>
            </a:r>
          </a:p>
        </p:txBody>
      </p:sp>
      <p:sp>
        <p:nvSpPr>
          <p:cNvPr id="3" name="Content Placeholder 2"/>
          <p:cNvSpPr>
            <a:spLocks noGrp="1"/>
          </p:cNvSpPr>
          <p:nvPr>
            <p:ph idx="1"/>
          </p:nvPr>
        </p:nvSpPr>
        <p:spPr>
          <a:xfrm>
            <a:off x="0" y="990600"/>
            <a:ext cx="4343400" cy="4953000"/>
          </a:xfrm>
        </p:spPr>
        <p:txBody>
          <a:bodyPr>
            <a:normAutofit/>
          </a:bodyPr>
          <a:lstStyle/>
          <a:p>
            <a:pPr>
              <a:buNone/>
            </a:pPr>
            <a:r>
              <a:rPr lang="en-US" sz="2800" dirty="0"/>
              <a:t>If the Rent Variance for a particular customer is 10-15% or less, use a </a:t>
            </a:r>
            <a:r>
              <a:rPr lang="en-US" sz="2800" b="1" dirty="0"/>
              <a:t>Rent Increase Letter </a:t>
            </a:r>
            <a:r>
              <a:rPr lang="en-US" sz="2800" dirty="0"/>
              <a:t>(RIL)</a:t>
            </a:r>
          </a:p>
          <a:p>
            <a:pPr lvl="1"/>
            <a:r>
              <a:rPr lang="en-US" sz="2400" dirty="0"/>
              <a:t>Some States Require</a:t>
            </a:r>
            <a:br>
              <a:rPr lang="en-US" sz="2400" dirty="0"/>
            </a:br>
            <a:r>
              <a:rPr lang="en-US" sz="2400" dirty="0"/>
              <a:t>Verified or Certified Mail</a:t>
            </a:r>
          </a:p>
          <a:p>
            <a:pPr lvl="1"/>
            <a:r>
              <a:rPr lang="en-US" sz="2400" dirty="0"/>
              <a:t>Some States Allow</a:t>
            </a:r>
            <a:br>
              <a:rPr lang="en-US" sz="2400" dirty="0"/>
            </a:br>
            <a:r>
              <a:rPr lang="en-US" sz="2400" dirty="0"/>
              <a:t>Email Notifications</a:t>
            </a:r>
          </a:p>
          <a:p>
            <a:pPr lvl="1"/>
            <a:r>
              <a:rPr lang="en-US" sz="2400" dirty="0"/>
              <a:t>Either Way, Place</a:t>
            </a:r>
            <a:br>
              <a:rPr lang="en-US" sz="2400" dirty="0"/>
            </a:br>
            <a:r>
              <a:rPr lang="en-US" sz="2400" dirty="0"/>
              <a:t>a Copy in Their File!</a:t>
            </a:r>
          </a:p>
        </p:txBody>
      </p:sp>
      <p:pic>
        <p:nvPicPr>
          <p:cNvPr id="6" name="Picture 2" descr="C:\Users\Shelly Gibson\Desktop\R 1Print Documents.png"/>
          <p:cNvPicPr>
            <a:picLocks noChangeAspect="1" noChangeArrowheads="1"/>
          </p:cNvPicPr>
          <p:nvPr/>
        </p:nvPicPr>
        <p:blipFill>
          <a:blip r:embed="rId2" cstate="print"/>
          <a:srcRect l="3530" t="11365" r="4706" b="47279"/>
          <a:stretch>
            <a:fillRect/>
          </a:stretch>
        </p:blipFill>
        <p:spPr bwMode="auto">
          <a:xfrm>
            <a:off x="4340441" y="990600"/>
            <a:ext cx="4703864" cy="5486400"/>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227F050C-1B90-FBE0-0371-AEFB801E354F}"/>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1A8C75DE-63B6-712F-6F84-416260C77802}"/>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892549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914400"/>
          </a:xfrm>
        </p:spPr>
        <p:txBody>
          <a:bodyPr>
            <a:normAutofit/>
          </a:bodyPr>
          <a:lstStyle/>
          <a:p>
            <a:r>
              <a:rPr lang="en-US" sz="4800" dirty="0"/>
              <a:t>Which Letter Do You Use?</a:t>
            </a:r>
          </a:p>
        </p:txBody>
      </p:sp>
      <p:sp>
        <p:nvSpPr>
          <p:cNvPr id="3" name="Content Placeholder 2"/>
          <p:cNvSpPr>
            <a:spLocks noGrp="1"/>
          </p:cNvSpPr>
          <p:nvPr>
            <p:ph idx="1"/>
          </p:nvPr>
        </p:nvSpPr>
        <p:spPr>
          <a:xfrm>
            <a:off x="228600" y="1066800"/>
            <a:ext cx="3886200" cy="5029200"/>
          </a:xfrm>
        </p:spPr>
        <p:txBody>
          <a:bodyPr>
            <a:normAutofit fontScale="92500" lnSpcReduction="20000"/>
          </a:bodyPr>
          <a:lstStyle/>
          <a:p>
            <a:pPr>
              <a:buNone/>
            </a:pPr>
            <a:r>
              <a:rPr lang="en-US" dirty="0"/>
              <a:t>If the Rent Variance for a particular customer is 20% or more, use a </a:t>
            </a:r>
            <a:r>
              <a:rPr lang="en-US" b="1" dirty="0"/>
              <a:t>Discount Reduction Letter </a:t>
            </a:r>
            <a:r>
              <a:rPr lang="en-US" dirty="0"/>
              <a:t>(DRL)</a:t>
            </a:r>
          </a:p>
          <a:p>
            <a:pPr lvl="1"/>
            <a:r>
              <a:rPr lang="en-US" dirty="0"/>
              <a:t>Create and Place</a:t>
            </a:r>
            <a:br>
              <a:rPr lang="en-US" dirty="0"/>
            </a:br>
            <a:r>
              <a:rPr lang="en-US" dirty="0"/>
              <a:t>a Copy of Both the</a:t>
            </a:r>
            <a:br>
              <a:rPr lang="en-US" dirty="0"/>
            </a:br>
            <a:r>
              <a:rPr lang="en-US" dirty="0"/>
              <a:t>DRL </a:t>
            </a:r>
            <a:r>
              <a:rPr lang="en-US" u="sng" dirty="0"/>
              <a:t>and</a:t>
            </a:r>
            <a:r>
              <a:rPr lang="en-US" dirty="0"/>
              <a:t> the RIL in</a:t>
            </a:r>
            <a:br>
              <a:rPr lang="en-US" dirty="0"/>
            </a:br>
            <a:r>
              <a:rPr lang="en-US" dirty="0"/>
              <a:t>Their File. </a:t>
            </a:r>
          </a:p>
          <a:p>
            <a:pPr lvl="1"/>
            <a:r>
              <a:rPr lang="en-US" i="1" dirty="0"/>
              <a:t>Only the DRL is</a:t>
            </a:r>
            <a:br>
              <a:rPr lang="en-US" i="1" dirty="0"/>
            </a:br>
            <a:r>
              <a:rPr lang="en-US" i="1" dirty="0"/>
              <a:t>Mailed, </a:t>
            </a:r>
            <a:r>
              <a:rPr lang="en-US" dirty="0"/>
              <a:t>But There</a:t>
            </a:r>
            <a:br>
              <a:rPr lang="en-US" dirty="0"/>
            </a:br>
            <a:r>
              <a:rPr lang="en-US" dirty="0"/>
              <a:t>Will Be Two Letters</a:t>
            </a:r>
            <a:br>
              <a:rPr lang="en-US" dirty="0"/>
            </a:br>
            <a:r>
              <a:rPr lang="en-US" dirty="0"/>
              <a:t>in their File.</a:t>
            </a:r>
          </a:p>
        </p:txBody>
      </p:sp>
      <p:pic>
        <p:nvPicPr>
          <p:cNvPr id="6" name="Picture 2" descr="C:\Users\Shelly Gibson\Desktop\Print1 Documents.png"/>
          <p:cNvPicPr>
            <a:picLocks noChangeAspect="1" noChangeArrowheads="1"/>
          </p:cNvPicPr>
          <p:nvPr/>
        </p:nvPicPr>
        <p:blipFill>
          <a:blip r:embed="rId2" cstate="print"/>
          <a:srcRect l="3530" t="16820" r="4706" b="38187"/>
          <a:stretch>
            <a:fillRect/>
          </a:stretch>
        </p:blipFill>
        <p:spPr bwMode="auto">
          <a:xfrm>
            <a:off x="4184442" y="1143000"/>
            <a:ext cx="4730958" cy="4953000"/>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D80379F5-FFF7-0DC2-EC15-2D089E318EFC}"/>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8A674553-06E4-97C4-CCDD-2326F7162F86}"/>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389831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98"/>
            <a:ext cx="8229600" cy="1066800"/>
          </a:xfrm>
        </p:spPr>
        <p:txBody>
          <a:bodyPr>
            <a:normAutofit/>
          </a:bodyPr>
          <a:lstStyle/>
          <a:p>
            <a:r>
              <a:rPr lang="en-US" sz="4800" dirty="0"/>
              <a:t>Once the Letters Go Out…</a:t>
            </a:r>
          </a:p>
        </p:txBody>
      </p:sp>
      <p:sp>
        <p:nvSpPr>
          <p:cNvPr id="3" name="Content Placeholder 2"/>
          <p:cNvSpPr>
            <a:spLocks noGrp="1"/>
          </p:cNvSpPr>
          <p:nvPr>
            <p:ph idx="1"/>
          </p:nvPr>
        </p:nvSpPr>
        <p:spPr>
          <a:xfrm>
            <a:off x="152400" y="1295400"/>
            <a:ext cx="8991600" cy="4830763"/>
          </a:xfrm>
        </p:spPr>
        <p:txBody>
          <a:bodyPr>
            <a:normAutofit fontScale="92500"/>
          </a:bodyPr>
          <a:lstStyle/>
          <a:p>
            <a:r>
              <a:rPr lang="en-US" b="1" dirty="0"/>
              <a:t>Put On A Smile </a:t>
            </a:r>
            <a:r>
              <a:rPr lang="en-US" dirty="0"/>
              <a:t>And Be Ready To Answer The Phone!</a:t>
            </a:r>
          </a:p>
          <a:p>
            <a:r>
              <a:rPr lang="en-US" dirty="0"/>
              <a:t>It’s Your Chance To </a:t>
            </a:r>
            <a:r>
              <a:rPr lang="en-US" b="1" dirty="0"/>
              <a:t>Work With The Customer</a:t>
            </a:r>
            <a:r>
              <a:rPr lang="en-US" dirty="0"/>
              <a:t>, Should He Or She Reach Out Or Be Upset.</a:t>
            </a:r>
          </a:p>
          <a:p>
            <a:r>
              <a:rPr lang="en-US" dirty="0"/>
              <a:t>Discuss The Situation In Order To </a:t>
            </a:r>
            <a:r>
              <a:rPr lang="en-US" b="1" dirty="0"/>
              <a:t>Find A Middle Ground</a:t>
            </a:r>
            <a:r>
              <a:rPr lang="en-US" dirty="0"/>
              <a:t>. </a:t>
            </a:r>
            <a:r>
              <a:rPr lang="en-US" b="1" u="sng" dirty="0"/>
              <a:t>Always Check Their File First. </a:t>
            </a:r>
          </a:p>
          <a:p>
            <a:r>
              <a:rPr lang="en-US" dirty="0"/>
              <a:t>Ask Them What They Think Is Fair.  </a:t>
            </a:r>
          </a:p>
          <a:p>
            <a:r>
              <a:rPr lang="en-US" dirty="0"/>
              <a:t>“If I Could ______, Would You Be Happy?” </a:t>
            </a:r>
          </a:p>
          <a:p>
            <a:r>
              <a:rPr lang="en-US" dirty="0"/>
              <a:t>Remember That You Are Trying To Reach Your Budget And Income Goals To </a:t>
            </a:r>
            <a:r>
              <a:rPr lang="en-US" b="1" dirty="0"/>
              <a:t>Improve Property Value</a:t>
            </a:r>
            <a:r>
              <a:rPr lang="en-US" dirty="0"/>
              <a:t>.</a:t>
            </a:r>
          </a:p>
        </p:txBody>
      </p:sp>
      <p:sp>
        <p:nvSpPr>
          <p:cNvPr id="4" name="Slide Number Placeholder 5">
            <a:extLst>
              <a:ext uri="{FF2B5EF4-FFF2-40B4-BE49-F238E27FC236}">
                <a16:creationId xmlns:a16="http://schemas.microsoft.com/office/drawing/2014/main" id="{113E55F4-5461-78C8-3A10-E12B6938D971}"/>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D3F8F000-DE78-511B-E2BE-D7C643A18B0D}"/>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952670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4565" y="-304800"/>
            <a:ext cx="8839200" cy="762000"/>
          </a:xfrm>
        </p:spPr>
        <p:txBody>
          <a:bodyPr>
            <a:normAutofit fontScale="90000"/>
          </a:bodyPr>
          <a:lstStyle/>
          <a:p>
            <a:br>
              <a:rPr lang="en-US" dirty="0"/>
            </a:br>
            <a:r>
              <a:rPr lang="en-US" dirty="0"/>
              <a:t>Miscellaneous Unit Types</a:t>
            </a:r>
          </a:p>
        </p:txBody>
      </p:sp>
      <p:sp>
        <p:nvSpPr>
          <p:cNvPr id="3" name="TextBox 2">
            <a:extLst>
              <a:ext uri="{FF2B5EF4-FFF2-40B4-BE49-F238E27FC236}">
                <a16:creationId xmlns:a16="http://schemas.microsoft.com/office/drawing/2014/main" id="{4F116DC0-DB09-C7DE-CD1B-84A503523AAF}"/>
              </a:ext>
            </a:extLst>
          </p:cNvPr>
          <p:cNvSpPr txBox="1"/>
          <p:nvPr/>
        </p:nvSpPr>
        <p:spPr>
          <a:xfrm>
            <a:off x="914400" y="762000"/>
            <a:ext cx="7696200"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Complimentary Units- Need Rate Management Too </a:t>
            </a:r>
          </a:p>
          <a:p>
            <a:pPr marL="285750" indent="-285750">
              <a:buFont typeface="Arial" panose="020B0604020202020204" pitchFamily="34" charset="0"/>
              <a:buChar char="•"/>
            </a:pPr>
            <a:r>
              <a:rPr lang="en-US" sz="2400" dirty="0">
                <a:solidFill>
                  <a:schemeClr val="bg1"/>
                </a:solidFill>
              </a:rPr>
              <a:t>Ex: Charity Unit Might be Free the First Year or Two, Then 25% Increase, Then 50% Increase. Always Make Sure You Are Getting Something in Return. </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Ask Owners at Move In How Long They Want to Give Complimentary Units. Use Reminders and Notes.</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Owner, Company Units, Manager Units, and Complimentary Units- All Units Must Have a Lease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Company Units: These Units Will Show Up At The End Of The Occupied Units Report Because They Are Not Subject To The DRL/RIL Process.  You Will See Very High “Days The Same” With These Units….</a:t>
            </a:r>
            <a:r>
              <a:rPr lang="en-US" sz="2400" b="1" i="1" dirty="0">
                <a:solidFill>
                  <a:schemeClr val="bg1"/>
                </a:solidFill>
              </a:rPr>
              <a:t>Don’t Change Their Rent</a:t>
            </a:r>
            <a:r>
              <a:rPr lang="en-US" sz="2400" b="1" dirty="0">
                <a:solidFill>
                  <a:schemeClr val="bg1"/>
                </a:solidFill>
              </a:rPr>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12676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4565" y="-304800"/>
            <a:ext cx="8839200" cy="762000"/>
          </a:xfrm>
        </p:spPr>
        <p:txBody>
          <a:bodyPr>
            <a:normAutofit fontScale="90000"/>
          </a:bodyPr>
          <a:lstStyle/>
          <a:p>
            <a:br>
              <a:rPr lang="en-US" dirty="0"/>
            </a:br>
            <a:r>
              <a:rPr lang="en-US" dirty="0"/>
              <a:t>Vacant Unit Types</a:t>
            </a:r>
          </a:p>
        </p:txBody>
      </p:sp>
      <p:grpSp>
        <p:nvGrpSpPr>
          <p:cNvPr id="6" name="Group 7">
            <a:extLst>
              <a:ext uri="{FF2B5EF4-FFF2-40B4-BE49-F238E27FC236}">
                <a16:creationId xmlns:a16="http://schemas.microsoft.com/office/drawing/2014/main" id="{8C96BBB0-1426-E047-D68B-2721A11FF67B}"/>
              </a:ext>
            </a:extLst>
          </p:cNvPr>
          <p:cNvGrpSpPr/>
          <p:nvPr/>
        </p:nvGrpSpPr>
        <p:grpSpPr>
          <a:xfrm>
            <a:off x="34565" y="762001"/>
            <a:ext cx="9109435" cy="3624044"/>
            <a:chOff x="0" y="990600"/>
            <a:chExt cx="7829550" cy="3419475"/>
          </a:xfrm>
        </p:grpSpPr>
        <p:pic>
          <p:nvPicPr>
            <p:cNvPr id="7" name="Picture 2">
              <a:extLst>
                <a:ext uri="{FF2B5EF4-FFF2-40B4-BE49-F238E27FC236}">
                  <a16:creationId xmlns:a16="http://schemas.microsoft.com/office/drawing/2014/main" id="{64A96E0A-A2C8-F6AA-F316-82ACA5C96ACF}"/>
                </a:ext>
              </a:extLst>
            </p:cNvPr>
            <p:cNvPicPr>
              <a:picLocks noChangeAspect="1" noChangeArrowheads="1"/>
            </p:cNvPicPr>
            <p:nvPr/>
          </p:nvPicPr>
          <p:blipFill>
            <a:blip r:embed="rId2" cstate="print"/>
            <a:srcRect b="56431"/>
            <a:stretch>
              <a:fillRect/>
            </a:stretch>
          </p:blipFill>
          <p:spPr bwMode="auto">
            <a:xfrm>
              <a:off x="0" y="990600"/>
              <a:ext cx="7829550" cy="2581275"/>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0DD057C5-19AF-867E-7FA5-34EDAFCA6449}"/>
                </a:ext>
              </a:extLst>
            </p:cNvPr>
            <p:cNvPicPr>
              <a:picLocks noChangeAspect="1" noChangeArrowheads="1"/>
            </p:cNvPicPr>
            <p:nvPr/>
          </p:nvPicPr>
          <p:blipFill>
            <a:blip r:embed="rId2" cstate="print"/>
            <a:srcRect t="84727"/>
            <a:stretch>
              <a:fillRect/>
            </a:stretch>
          </p:blipFill>
          <p:spPr bwMode="auto">
            <a:xfrm>
              <a:off x="0" y="3505200"/>
              <a:ext cx="7829550" cy="904875"/>
            </a:xfrm>
            <a:prstGeom prst="rect">
              <a:avLst/>
            </a:prstGeom>
            <a:ln>
              <a:noFill/>
            </a:ln>
            <a:effectLst>
              <a:outerShdw blurRad="292100" dist="139700" dir="2700000" algn="tl" rotWithShape="0">
                <a:srgbClr val="333333">
                  <a:alpha val="65000"/>
                </a:srgbClr>
              </a:outerShdw>
            </a:effectLst>
          </p:spPr>
        </p:pic>
      </p:grpSp>
      <p:sp>
        <p:nvSpPr>
          <p:cNvPr id="9" name="TextBox 8">
            <a:extLst>
              <a:ext uri="{FF2B5EF4-FFF2-40B4-BE49-F238E27FC236}">
                <a16:creationId xmlns:a16="http://schemas.microsoft.com/office/drawing/2014/main" id="{9F8481B4-DE3E-9CF4-C5B2-A94E61E1ED11}"/>
              </a:ext>
            </a:extLst>
          </p:cNvPr>
          <p:cNvSpPr txBox="1"/>
          <p:nvPr/>
        </p:nvSpPr>
        <p:spPr>
          <a:xfrm>
            <a:off x="34565" y="4386045"/>
            <a:ext cx="9074869" cy="2215991"/>
          </a:xfrm>
          <a:prstGeom prst="rect">
            <a:avLst/>
          </a:prstGeom>
          <a:noFill/>
        </p:spPr>
        <p:txBody>
          <a:bodyPr wrap="square" rtlCol="0">
            <a:spAutoFit/>
          </a:bodyPr>
          <a:lstStyle/>
          <a:p>
            <a:r>
              <a:rPr lang="en-US" sz="2400" b="1" dirty="0">
                <a:solidFill>
                  <a:schemeClr val="bg1"/>
                </a:solidFill>
              </a:rPr>
              <a:t>Find Out How Long the Unit Has Been Vacant</a:t>
            </a:r>
          </a:p>
          <a:p>
            <a:r>
              <a:rPr lang="en-US" sz="2400" b="1" dirty="0">
                <a:solidFill>
                  <a:schemeClr val="bg1"/>
                </a:solidFill>
              </a:rPr>
              <a:t>Print the Vacant Units List Sorted by Individual Units and Find the Ones That Have Long Vacancy Days</a:t>
            </a:r>
          </a:p>
          <a:p>
            <a:r>
              <a:rPr lang="en-US" sz="2400" b="1" dirty="0">
                <a:solidFill>
                  <a:schemeClr val="bg1"/>
                </a:solidFill>
              </a:rPr>
              <a:t>Put Notes on These Units. Don’t Change Standard Rates on Single Units Ever.  People who get discounts should be assigned these units.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1246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p:spPr>
        <p:txBody>
          <a:bodyPr>
            <a:normAutofit fontScale="90000"/>
          </a:bodyPr>
          <a:lstStyle/>
          <a:p>
            <a:r>
              <a:rPr dirty="0"/>
              <a:t>20</a:t>
            </a:r>
            <a:r>
              <a:rPr lang="en-US" dirty="0"/>
              <a:t>22</a:t>
            </a:r>
            <a:r>
              <a:rPr dirty="0"/>
              <a:t> Almanac Updates</a:t>
            </a:r>
            <a:endParaRPr lang="en-US" dirty="0"/>
          </a:p>
        </p:txBody>
      </p:sp>
      <p:sp>
        <p:nvSpPr>
          <p:cNvPr id="3" name="Content Placeholder 2"/>
          <p:cNvSpPr>
            <a:spLocks noGrp="1"/>
          </p:cNvSpPr>
          <p:nvPr>
            <p:ph idx="1"/>
          </p:nvPr>
        </p:nvSpPr>
        <p:spPr>
          <a:xfrm>
            <a:off x="381000" y="838200"/>
            <a:ext cx="8599714" cy="5486400"/>
          </a:xfrm>
        </p:spPr>
        <p:txBody>
          <a:bodyPr>
            <a:normAutofit fontScale="77500" lnSpcReduction="20000"/>
          </a:bodyPr>
          <a:lstStyle/>
          <a:p>
            <a:pPr marL="0" indent="0">
              <a:buNone/>
            </a:pPr>
            <a:r>
              <a:rPr lang="en-US" sz="3400" b="1" dirty="0"/>
              <a:t>	            </a:t>
            </a:r>
            <a:r>
              <a:rPr lang="en-US" sz="3600" b="1" dirty="0"/>
              <a:t>50,523          </a:t>
            </a:r>
            <a:r>
              <a:rPr lang="en-US" sz="2800" b="1" dirty="0"/>
              <a:t>Total Facilities (+1290)</a:t>
            </a:r>
          </a:p>
          <a:p>
            <a:pPr marL="2286000" lvl="4" indent="-457200">
              <a:buNone/>
            </a:pPr>
            <a:r>
              <a:rPr lang="en-US" sz="3300" b="1" dirty="0"/>
              <a:t>39,945 	</a:t>
            </a:r>
            <a:r>
              <a:rPr lang="en-US" sz="2800" b="1" dirty="0"/>
              <a:t>Average SF per store</a:t>
            </a:r>
          </a:p>
          <a:p>
            <a:pPr marL="2343150" lvl="4" indent="-514350">
              <a:buNone/>
            </a:pPr>
            <a:r>
              <a:rPr lang="en-US" sz="3600" b="1" dirty="0"/>
              <a:t>2.018	 	</a:t>
            </a:r>
            <a:r>
              <a:rPr lang="en-US" sz="2800" b="1" dirty="0"/>
              <a:t>Billion total net s.f.</a:t>
            </a:r>
          </a:p>
          <a:p>
            <a:pPr marL="2343150" lvl="4" indent="-514350">
              <a:buNone/>
            </a:pPr>
            <a:r>
              <a:rPr lang="en-US" sz="3600" b="1" dirty="0"/>
              <a:t>6.20 		</a:t>
            </a:r>
            <a:r>
              <a:rPr lang="en-US" sz="2800" b="1" dirty="0"/>
              <a:t>Avg. S. F. per person</a:t>
            </a:r>
          </a:p>
          <a:p>
            <a:pPr marL="2343150" lvl="4" indent="-514350">
              <a:buNone/>
            </a:pPr>
            <a:r>
              <a:rPr lang="en-US" sz="3600" b="1" i="1" dirty="0"/>
              <a:t>All Rates Are Thru Q2</a:t>
            </a:r>
          </a:p>
          <a:p>
            <a:pPr marL="2343150" lvl="4" indent="-514350">
              <a:buNone/>
            </a:pPr>
            <a:r>
              <a:rPr lang="en-US" sz="3600" b="1" dirty="0"/>
              <a:t>$111.67 - 	</a:t>
            </a:r>
            <a:r>
              <a:rPr lang="en-US" sz="2800" b="1" dirty="0"/>
              <a:t>National Avg. 10 x 10 Rental Rate</a:t>
            </a:r>
            <a:endParaRPr lang="en-US" sz="3600" b="1" dirty="0"/>
          </a:p>
          <a:p>
            <a:pPr marL="2343150" lvl="4" indent="-514350">
              <a:buNone/>
            </a:pPr>
            <a:r>
              <a:rPr lang="en-US" sz="3600" b="1" dirty="0"/>
              <a:t>$113.02 -      </a:t>
            </a:r>
            <a:r>
              <a:rPr lang="en-US" sz="2800" b="1" dirty="0"/>
              <a:t>South Avg. 10 x 10 Rate</a:t>
            </a:r>
          </a:p>
          <a:p>
            <a:pPr marL="2343150" lvl="4" indent="-514350">
              <a:buNone/>
            </a:pPr>
            <a:r>
              <a:rPr lang="en-US" sz="3600" b="1" dirty="0"/>
              <a:t>$146.72 -	</a:t>
            </a:r>
            <a:r>
              <a:rPr lang="en-US" sz="2800" b="1" dirty="0"/>
              <a:t>National Avg. Climate 10 x 10</a:t>
            </a:r>
          </a:p>
          <a:p>
            <a:pPr marL="2343150" lvl="4" indent="-514350">
              <a:buNone/>
            </a:pPr>
            <a:r>
              <a:rPr lang="en-US" sz="3600" b="1" dirty="0"/>
              <a:t>$140.35 -	</a:t>
            </a:r>
            <a:r>
              <a:rPr lang="en-US" sz="2800" b="1" dirty="0"/>
              <a:t>South Avg. Climate 10x10</a:t>
            </a:r>
          </a:p>
          <a:p>
            <a:pPr marL="2343150" lvl="4" indent="-514350">
              <a:buNone/>
            </a:pPr>
            <a:r>
              <a:rPr lang="en-US" sz="3100" b="1" dirty="0">
                <a:solidFill>
                  <a:srgbClr val="FFFF00"/>
                </a:solidFill>
              </a:rPr>
              <a:t>All rates were up 10% +</a:t>
            </a:r>
            <a:endParaRPr lang="en-US" sz="2400" b="1" u="sng" dirty="0">
              <a:solidFill>
                <a:srgbClr val="FFFF00"/>
              </a:solidFill>
            </a:endParaRPr>
          </a:p>
          <a:p>
            <a:pPr marL="628650" indent="-514350">
              <a:buNone/>
            </a:pPr>
            <a:r>
              <a:rPr lang="en-US" sz="2400" b="1" u="sng" dirty="0">
                <a:solidFill>
                  <a:srgbClr val="FFFF00"/>
                </a:solidFill>
              </a:rPr>
              <a:t>National Rates 	PSF 	5x5	5x10	10x10	10x15	10x20</a:t>
            </a:r>
          </a:p>
          <a:p>
            <a:pPr marL="628650" indent="-514350">
              <a:buNone/>
            </a:pPr>
            <a:r>
              <a:rPr lang="en-US" sz="2400" b="1" dirty="0">
                <a:solidFill>
                  <a:srgbClr val="FFFF00"/>
                </a:solidFill>
              </a:rPr>
              <a:t>Climate	 		$2.32	$1.71	$1.33	$1.16	$1.14</a:t>
            </a:r>
          </a:p>
          <a:p>
            <a:pPr marL="628650" indent="-514350">
              <a:buNone/>
            </a:pPr>
            <a:r>
              <a:rPr lang="en-US" sz="2400" b="1" dirty="0">
                <a:solidFill>
                  <a:srgbClr val="FFFF00"/>
                </a:solidFill>
              </a:rPr>
              <a:t>Non-Climate </a:t>
            </a:r>
            <a:r>
              <a:rPr lang="en-US" sz="2100" b="1" dirty="0"/>
              <a:t>		</a:t>
            </a:r>
            <a:r>
              <a:rPr lang="en-US" sz="2400" b="1" dirty="0">
                <a:solidFill>
                  <a:srgbClr val="FFFF00"/>
                </a:solidFill>
              </a:rPr>
              <a:t>$1.99	$1.37	$1.10	$0.91	$0.84</a:t>
            </a:r>
          </a:p>
        </p:txBody>
      </p:sp>
      <p:sp>
        <p:nvSpPr>
          <p:cNvPr id="4" name="Footer Placeholder 4"/>
          <p:cNvSpPr txBox="1">
            <a:spLocks/>
          </p:cNvSpPr>
          <p:nvPr/>
        </p:nvSpPr>
        <p:spPr>
          <a:xfrm>
            <a:off x="228600" y="6400800"/>
            <a:ext cx="8305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sp>
        <p:nvSpPr>
          <p:cNvPr id="5" name="Slide Number Placeholder 5"/>
          <p:cNvSpPr txBox="1">
            <a:spLocks/>
          </p:cNvSpPr>
          <p:nvPr/>
        </p:nvSpPr>
        <p:spPr>
          <a:xfrm>
            <a:off x="8686800" y="6400800"/>
            <a:ext cx="4572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pic>
        <p:nvPicPr>
          <p:cNvPr id="7" name="Picture 6">
            <a:extLst>
              <a:ext uri="{FF2B5EF4-FFF2-40B4-BE49-F238E27FC236}">
                <a16:creationId xmlns:a16="http://schemas.microsoft.com/office/drawing/2014/main" id="{0D4C0BCC-3101-A55C-1317-E3F8445D66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1970314" cy="255352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028F-1E5B-4044-852A-0C5E5FB38554}"/>
              </a:ext>
            </a:extLst>
          </p:cNvPr>
          <p:cNvSpPr>
            <a:spLocks noGrp="1"/>
          </p:cNvSpPr>
          <p:nvPr>
            <p:ph type="title"/>
          </p:nvPr>
        </p:nvSpPr>
        <p:spPr>
          <a:xfrm>
            <a:off x="-134565" y="42678"/>
            <a:ext cx="5155798" cy="800100"/>
          </a:xfrm>
        </p:spPr>
        <p:txBody>
          <a:bodyPr>
            <a:normAutofit/>
          </a:bodyPr>
          <a:lstStyle/>
          <a:p>
            <a:r>
              <a:rPr lang="en-US" sz="4000" dirty="0"/>
              <a:t>One Set Of Rules</a:t>
            </a:r>
            <a:endParaRPr lang="en-US" sz="6000" dirty="0"/>
          </a:p>
        </p:txBody>
      </p:sp>
      <p:sp>
        <p:nvSpPr>
          <p:cNvPr id="14" name="Content Placeholder 2">
            <a:extLst>
              <a:ext uri="{FF2B5EF4-FFF2-40B4-BE49-F238E27FC236}">
                <a16:creationId xmlns:a16="http://schemas.microsoft.com/office/drawing/2014/main" id="{0FE430B1-DDC0-4BCA-8735-3F47A89189B3}"/>
              </a:ext>
            </a:extLst>
          </p:cNvPr>
          <p:cNvSpPr txBox="1">
            <a:spLocks/>
          </p:cNvSpPr>
          <p:nvPr/>
        </p:nvSpPr>
        <p:spPr>
          <a:xfrm>
            <a:off x="76200" y="859702"/>
            <a:ext cx="4682663" cy="485495"/>
          </a:xfrm>
          <a:prstGeom prst="rect">
            <a:avLst/>
          </a:prstGeom>
        </p:spPr>
        <p:txBody>
          <a:bodyPr vert="horz" lIns="68580" tIns="34290" rIns="68580" bIns="3429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2250" dirty="0">
                <a:solidFill>
                  <a:schemeClr val="bg1"/>
                </a:solidFill>
              </a:rPr>
              <a:t>One Set of Rules for everyone. </a:t>
            </a:r>
            <a:endParaRPr lang="en-US" sz="1800" dirty="0">
              <a:solidFill>
                <a:schemeClr val="bg1"/>
              </a:solidFill>
            </a:endParaRPr>
          </a:p>
        </p:txBody>
      </p:sp>
      <p:sp>
        <p:nvSpPr>
          <p:cNvPr id="29" name="WordArt 4">
            <a:extLst>
              <a:ext uri="{FF2B5EF4-FFF2-40B4-BE49-F238E27FC236}">
                <a16:creationId xmlns:a16="http://schemas.microsoft.com/office/drawing/2014/main" id="{911EB0C8-D351-4AC9-8A21-4B9C0302FDEF}"/>
              </a:ext>
            </a:extLst>
          </p:cNvPr>
          <p:cNvSpPr>
            <a:spLocks noChangeArrowheads="1" noChangeShapeType="1" noTextEdit="1"/>
          </p:cNvSpPr>
          <p:nvPr/>
        </p:nvSpPr>
        <p:spPr bwMode="auto">
          <a:xfrm>
            <a:off x="6562123" y="2423953"/>
            <a:ext cx="1657350" cy="114300"/>
          </a:xfrm>
          <a:prstGeom prst="rect">
            <a:avLst/>
          </a:prstGeom>
        </p:spPr>
        <p:txBody>
          <a:bodyPr wrap="none" fromWordArt="1">
            <a:prstTxWarp prst="textFadeUp">
              <a:avLst>
                <a:gd name="adj" fmla="val 9991"/>
              </a:avLst>
            </a:prstTxWarp>
          </a:bodyPr>
          <a:lstStyle/>
          <a:p>
            <a:pPr algn="ctr"/>
            <a:endParaRPr lang="en-US" kern="10" dirty="0">
              <a:ln w="25400">
                <a:solidFill>
                  <a:srgbClr val="000000"/>
                </a:solidFill>
                <a:round/>
                <a:headEnd/>
                <a:tailEnd/>
              </a:ln>
              <a:gradFill rotWithShape="1">
                <a:gsLst>
                  <a:gs pos="0">
                    <a:srgbClr val="6E0066"/>
                  </a:gs>
                  <a:gs pos="100000">
                    <a:srgbClr val="FFFF00"/>
                  </a:gs>
                </a:gsLst>
                <a:lin ang="5400000" scaled="1"/>
              </a:gradFill>
              <a:effectLst>
                <a:outerShdw dist="35921" dir="2700000" sy="50000" rotWithShape="0">
                  <a:srgbClr val="875B0D"/>
                </a:outerShdw>
              </a:effectLst>
              <a:latin typeface="Arial Black"/>
            </a:endParaRPr>
          </a:p>
        </p:txBody>
      </p:sp>
      <p:pic>
        <p:nvPicPr>
          <p:cNvPr id="30" name="Picture 2">
            <a:extLst>
              <a:ext uri="{FF2B5EF4-FFF2-40B4-BE49-F238E27FC236}">
                <a16:creationId xmlns:a16="http://schemas.microsoft.com/office/drawing/2014/main" id="{990D1CC4-6D86-43B0-B771-2D734DC8AE50}"/>
              </a:ext>
            </a:extLst>
          </p:cNvPr>
          <p:cNvPicPr>
            <a:picLocks noChangeAspect="1" noChangeArrowheads="1"/>
          </p:cNvPicPr>
          <p:nvPr/>
        </p:nvPicPr>
        <p:blipFill>
          <a:blip r:embed="rId2" cstate="print"/>
          <a:srcRect/>
          <a:stretch>
            <a:fillRect/>
          </a:stretch>
        </p:blipFill>
        <p:spPr bwMode="auto">
          <a:xfrm>
            <a:off x="4837047" y="42678"/>
            <a:ext cx="4306953" cy="5900922"/>
          </a:xfrm>
          <a:prstGeom prst="rect">
            <a:avLst/>
          </a:prstGeom>
          <a:ln>
            <a:noFill/>
          </a:ln>
          <a:effectLst>
            <a:outerShdw blurRad="292100" dist="139700" dir="2700000" algn="tl" rotWithShape="0">
              <a:srgbClr val="333333">
                <a:alpha val="65000"/>
              </a:srgbClr>
            </a:outerShdw>
          </a:effectLst>
        </p:spPr>
      </p:pic>
      <p:pic>
        <p:nvPicPr>
          <p:cNvPr id="31" name="Picture 30" descr="100_1926.jpg">
            <a:extLst>
              <a:ext uri="{FF2B5EF4-FFF2-40B4-BE49-F238E27FC236}">
                <a16:creationId xmlns:a16="http://schemas.microsoft.com/office/drawing/2014/main" id="{0DB09549-6887-42D8-86A8-0CF68B791616}"/>
              </a:ext>
            </a:extLst>
          </p:cNvPr>
          <p:cNvPicPr>
            <a:picLocks noChangeAspect="1"/>
          </p:cNvPicPr>
          <p:nvPr/>
        </p:nvPicPr>
        <p:blipFill>
          <a:blip r:embed="rId3" cstate="print"/>
          <a:srcRect l="11727" t="20204" r="3947" b="29532"/>
          <a:stretch>
            <a:fillRect/>
          </a:stretch>
        </p:blipFill>
        <p:spPr>
          <a:xfrm>
            <a:off x="21154" y="1362121"/>
            <a:ext cx="4799617" cy="3128818"/>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49D9E3BD-BA55-4D0F-AC85-A65EA87BCD67}"/>
              </a:ext>
            </a:extLst>
          </p:cNvPr>
          <p:cNvSpPr txBox="1"/>
          <p:nvPr/>
        </p:nvSpPr>
        <p:spPr>
          <a:xfrm>
            <a:off x="21154" y="4507863"/>
            <a:ext cx="4815893" cy="323165"/>
          </a:xfrm>
          <a:prstGeom prst="rect">
            <a:avLst/>
          </a:prstGeom>
          <a:solidFill>
            <a:srgbClr val="62139E"/>
          </a:solidFill>
        </p:spPr>
        <p:txBody>
          <a:bodyPr wrap="square" rtlCol="0">
            <a:spAutoFit/>
          </a:bodyPr>
          <a:lstStyle/>
          <a:p>
            <a:pPr algn="ctr"/>
            <a:r>
              <a:rPr lang="en-US" sz="1500" b="1" dirty="0">
                <a:solidFill>
                  <a:schemeClr val="bg1"/>
                </a:solidFill>
                <a:latin typeface="Gill Sans MT" pitchFamily="34" charset="0"/>
              </a:rPr>
              <a:t>Why Is It Important To Vanna White Each Move In?</a:t>
            </a:r>
          </a:p>
        </p:txBody>
      </p:sp>
      <p:sp>
        <p:nvSpPr>
          <p:cNvPr id="33" name="TextBox 32">
            <a:extLst>
              <a:ext uri="{FF2B5EF4-FFF2-40B4-BE49-F238E27FC236}">
                <a16:creationId xmlns:a16="http://schemas.microsoft.com/office/drawing/2014/main" id="{22B32E02-65A2-4B32-A9C5-F2B3EC62CCDF}"/>
              </a:ext>
            </a:extLst>
          </p:cNvPr>
          <p:cNvSpPr txBox="1"/>
          <p:nvPr/>
        </p:nvSpPr>
        <p:spPr>
          <a:xfrm>
            <a:off x="76201" y="4843988"/>
            <a:ext cx="4267200" cy="923330"/>
          </a:xfrm>
          <a:prstGeom prst="rect">
            <a:avLst/>
          </a:prstGeom>
          <a:noFill/>
        </p:spPr>
        <p:txBody>
          <a:bodyPr wrap="square" rtlCol="0">
            <a:spAutoFit/>
          </a:bodyPr>
          <a:lstStyle/>
          <a:p>
            <a:pPr algn="ctr"/>
            <a:r>
              <a:rPr lang="en-US" b="1" dirty="0">
                <a:solidFill>
                  <a:schemeClr val="bg1"/>
                </a:solidFill>
                <a:latin typeface="Gill Sans MT" pitchFamily="34" charset="0"/>
              </a:rPr>
              <a:t>Make A Large Sign and Post For All To See, Give Them A Demo of It,  or go Electronic</a:t>
            </a:r>
            <a:endParaRPr lang="en-US" b="1" dirty="0">
              <a:solidFill>
                <a:schemeClr val="bg1"/>
              </a:solidFill>
            </a:endParaRPr>
          </a:p>
        </p:txBody>
      </p:sp>
      <p:sp>
        <p:nvSpPr>
          <p:cNvPr id="3" name="Slide Number Placeholder 5">
            <a:extLst>
              <a:ext uri="{FF2B5EF4-FFF2-40B4-BE49-F238E27FC236}">
                <a16:creationId xmlns:a16="http://schemas.microsoft.com/office/drawing/2014/main" id="{19763794-1546-AA51-2240-1277920DF945}"/>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E89EFD71-9A32-FE70-BBA5-8F078AE76ED4}"/>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685630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4073.jpg">
            <a:extLst>
              <a:ext uri="{FF2B5EF4-FFF2-40B4-BE49-F238E27FC236}">
                <a16:creationId xmlns:a16="http://schemas.microsoft.com/office/drawing/2014/main" id="{2FFC7888-CEC0-40BD-B1C0-CA20A38994BA}"/>
              </a:ext>
            </a:extLst>
          </p:cNvPr>
          <p:cNvPicPr>
            <a:picLocks noChangeAspect="1"/>
          </p:cNvPicPr>
          <p:nvPr/>
        </p:nvPicPr>
        <p:blipFill>
          <a:blip r:embed="rId2" cstate="print"/>
          <a:stretch>
            <a:fillRect/>
          </a:stretch>
        </p:blipFill>
        <p:spPr>
          <a:xfrm>
            <a:off x="-17756" y="0"/>
            <a:ext cx="9172423" cy="6037788"/>
          </a:xfrm>
          <a:prstGeom prst="rect">
            <a:avLst/>
          </a:prstGeom>
        </p:spPr>
      </p:pic>
      <p:sp>
        <p:nvSpPr>
          <p:cNvPr id="3" name="Rounded Rectangular Callout 2">
            <a:extLst>
              <a:ext uri="{FF2B5EF4-FFF2-40B4-BE49-F238E27FC236}">
                <a16:creationId xmlns:a16="http://schemas.microsoft.com/office/drawing/2014/main" id="{3B6B6E54-2661-41B7-81AC-5329C7EA84AB}"/>
              </a:ext>
            </a:extLst>
          </p:cNvPr>
          <p:cNvSpPr/>
          <p:nvPr/>
        </p:nvSpPr>
        <p:spPr bwMode="auto">
          <a:xfrm>
            <a:off x="6096000" y="4925305"/>
            <a:ext cx="1485900" cy="1085850"/>
          </a:xfrm>
          <a:prstGeom prst="wedgeRoundRectCallout">
            <a:avLst>
              <a:gd name="adj1" fmla="val 31853"/>
              <a:gd name="adj2" fmla="val -23725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500" b="1" dirty="0">
                <a:solidFill>
                  <a:schemeClr val="accent1"/>
                </a:solidFill>
                <a:latin typeface="Arial" charset="0"/>
              </a:rPr>
              <a:t>This is the Vanna White Electronic Version </a:t>
            </a:r>
          </a:p>
        </p:txBody>
      </p:sp>
      <p:sp>
        <p:nvSpPr>
          <p:cNvPr id="4" name="Slide Number Placeholder 5">
            <a:extLst>
              <a:ext uri="{FF2B5EF4-FFF2-40B4-BE49-F238E27FC236}">
                <a16:creationId xmlns:a16="http://schemas.microsoft.com/office/drawing/2014/main" id="{BFC7874D-5036-48E7-A33F-99CC52B241D9}"/>
              </a:ext>
            </a:extLst>
          </p:cNvPr>
          <p:cNvSpPr txBox="1">
            <a:spLocks/>
          </p:cNvSpPr>
          <p:nvPr/>
        </p:nvSpPr>
        <p:spPr>
          <a:xfrm>
            <a:off x="8401050" y="5752038"/>
            <a:ext cx="628650" cy="285750"/>
          </a:xfrm>
          <a:prstGeom prst="rect">
            <a:avLst/>
          </a:prstGeom>
        </p:spPr>
        <p:txBody>
          <a:bodyPr/>
          <a:lstStyle/>
          <a:p>
            <a:pPr defTabSz="685800">
              <a:defRPr/>
            </a:pPr>
            <a:fld id="{6324807B-779F-4EDF-B305-40C4C4294931}" type="slidenum">
              <a:rPr lang="en-US" sz="1350"/>
              <a:pPr defTabSz="685800">
                <a:defRPr/>
              </a:pPr>
              <a:t>51</a:t>
            </a:fld>
            <a:endParaRPr lang="en-US" sz="1350" dirty="0"/>
          </a:p>
        </p:txBody>
      </p:sp>
      <p:sp>
        <p:nvSpPr>
          <p:cNvPr id="5" name="Slide Number Placeholder 5">
            <a:extLst>
              <a:ext uri="{FF2B5EF4-FFF2-40B4-BE49-F238E27FC236}">
                <a16:creationId xmlns:a16="http://schemas.microsoft.com/office/drawing/2014/main" id="{4B4CA7DB-CE68-8732-63C0-6EDBD00C9DC1}"/>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561DD910-91E3-0673-A4FA-87D28CAE2C54}"/>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647433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152400" y="0"/>
            <a:ext cx="8915400" cy="685800"/>
          </a:xfrm>
        </p:spPr>
        <p:txBody>
          <a:bodyPr>
            <a:normAutofit fontScale="90000"/>
          </a:bodyPr>
          <a:lstStyle/>
          <a:p>
            <a:r>
              <a:rPr lang="en-US" dirty="0"/>
              <a:t>Management Expectations</a:t>
            </a:r>
          </a:p>
        </p:txBody>
      </p:sp>
      <p:sp>
        <p:nvSpPr>
          <p:cNvPr id="3" name="Content Placeholder 5">
            <a:extLst>
              <a:ext uri="{FF2B5EF4-FFF2-40B4-BE49-F238E27FC236}">
                <a16:creationId xmlns:a16="http://schemas.microsoft.com/office/drawing/2014/main" id="{E856A82E-331A-CEB6-2E06-F2A6CBF67EB8}"/>
              </a:ext>
            </a:extLst>
          </p:cNvPr>
          <p:cNvSpPr txBox="1">
            <a:spLocks/>
          </p:cNvSpPr>
          <p:nvPr/>
        </p:nvSpPr>
        <p:spPr>
          <a:xfrm>
            <a:off x="381000" y="723900"/>
            <a:ext cx="8686800" cy="5486400"/>
          </a:xfrm>
          <a:prstGeom prst="rect">
            <a:avLst/>
          </a:prstGeom>
        </p:spPr>
        <p:txBody>
          <a:bodyPr>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Expect A Daily Close And Balance,</a:t>
            </a:r>
            <a:r>
              <a:rPr kumimoji="0" lang="en-US" sz="2400" b="1" i="0" u="none" strike="noStrike" kern="1200" cap="none" spc="0" normalizeH="0" noProof="0" dirty="0">
                <a:ln>
                  <a:noFill/>
                </a:ln>
                <a:solidFill>
                  <a:schemeClr val="bg1"/>
                </a:solidFill>
                <a:effectLst/>
                <a:uLnTx/>
                <a:uFillTx/>
                <a:latin typeface="+mn-lt"/>
                <a:ea typeface="+mn-ea"/>
                <a:cs typeface="+mn-cs"/>
              </a:rPr>
              <a:t> Bank Deposit</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baseline="0" dirty="0">
                <a:solidFill>
                  <a:schemeClr val="bg1"/>
                </a:solidFill>
              </a:rPr>
              <a:t>Expect</a:t>
            </a:r>
            <a:r>
              <a:rPr lang="en-US" sz="2400" b="1" dirty="0">
                <a:solidFill>
                  <a:schemeClr val="bg1"/>
                </a:solidFill>
              </a:rPr>
              <a:t> Cleanliness Everywhere, No Matter How Old</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Expect Concise Written or Digital</a:t>
            </a:r>
            <a:r>
              <a:rPr kumimoji="0" lang="en-US" sz="2400" b="1" i="0" u="none" strike="noStrike" kern="1200" cap="none" spc="0" normalizeH="0" noProof="0" dirty="0">
                <a:ln>
                  <a:noFill/>
                </a:ln>
                <a:solidFill>
                  <a:schemeClr val="bg1"/>
                </a:solidFill>
                <a:effectLst/>
                <a:uLnTx/>
                <a:uFillTx/>
                <a:latin typeface="+mn-lt"/>
                <a:ea typeface="+mn-ea"/>
                <a:cs typeface="+mn-cs"/>
              </a:rPr>
              <a:t> Instructions For All Processes; Otherwise, Everyone Is Guessing “How To” </a:t>
            </a:r>
          </a:p>
          <a:p>
            <a:pPr marL="514350" lvl="0" indent="-514350">
              <a:spcBef>
                <a:spcPct val="20000"/>
              </a:spcBef>
              <a:buFont typeface="+mj-lt"/>
              <a:buAutoNum type="arabicPeriod"/>
              <a:defRPr/>
            </a:pPr>
            <a:r>
              <a:rPr lang="en-US" sz="2400" b="1" baseline="0" dirty="0">
                <a:solidFill>
                  <a:schemeClr val="bg1"/>
                </a:solidFill>
              </a:rPr>
              <a:t>Expect</a:t>
            </a:r>
            <a:r>
              <a:rPr lang="en-US" sz="2400" b="1" dirty="0">
                <a:solidFill>
                  <a:schemeClr val="bg1"/>
                </a:solidFill>
              </a:rPr>
              <a:t> Standards and Goals To Be Provided For All Areas, Not Just “Do Good” As Instruction!</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Expect To Measure Performance, Daily, Weekly, Monthly annually and &amp; Provide At Least Annual Performance Evaluations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Expect To Succeed With Consistent </a:t>
            </a:r>
            <a:r>
              <a:rPr lang="en-US" sz="2400" b="1" u="sng" dirty="0">
                <a:solidFill>
                  <a:schemeClr val="bg1"/>
                </a:solidFill>
              </a:rPr>
              <a:t>Inspections</a:t>
            </a:r>
            <a:r>
              <a:rPr lang="en-US" sz="2400" b="1" dirty="0">
                <a:solidFill>
                  <a:schemeClr val="bg1"/>
                </a:solidFill>
              </a:rPr>
              <a:t> Of All Areas You Deem Important; Monthly Supervisor &amp; Auction Coordinator</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Expect Marketing And Rate Management Every Week Or Month</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2400" b="1" dirty="0">
                <a:solidFill>
                  <a:schemeClr val="bg1"/>
                </a:solidFill>
              </a:rPr>
              <a:t>Expect To See At Least A 10% Improvement !</a:t>
            </a:r>
          </a:p>
        </p:txBody>
      </p:sp>
    </p:spTree>
    <p:extLst>
      <p:ext uri="{BB962C8B-B14F-4D97-AF65-F5344CB8AC3E}">
        <p14:creationId xmlns:p14="http://schemas.microsoft.com/office/powerpoint/2010/main" val="2096495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563"/>
          </a:xfrm>
        </p:spPr>
        <p:txBody>
          <a:bodyPr>
            <a:normAutofit fontScale="90000"/>
          </a:bodyPr>
          <a:lstStyle/>
          <a:p>
            <a:r>
              <a:rPr lang="en-US" i="1" dirty="0">
                <a:solidFill>
                  <a:schemeClr val="bg1"/>
                </a:solidFill>
              </a:rPr>
              <a:t>Thank You Arkansas Members &amp; Guests</a:t>
            </a:r>
          </a:p>
        </p:txBody>
      </p:sp>
      <p:sp>
        <p:nvSpPr>
          <p:cNvPr id="5" name="Title 1"/>
          <p:cNvSpPr txBox="1">
            <a:spLocks/>
          </p:cNvSpPr>
          <p:nvPr/>
        </p:nvSpPr>
        <p:spPr>
          <a:xfrm>
            <a:off x="5181600" y="4021579"/>
            <a:ext cx="3759236" cy="2455421"/>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mj-lt"/>
                <a:ea typeface="+mj-ea"/>
                <a:cs typeface="+mj-cs"/>
              </a:rPr>
              <a:t>M. Anne Ballard</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Universal Storage Group</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2700 Cumberland Parkway</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Suite 530</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rPr>
              <a:t>Atlanta, GA 30339</a:t>
            </a:r>
            <a:br>
              <a:rPr kumimoji="0" lang="en-US" sz="2000" b="1" i="0" u="none" strike="noStrike" kern="1200" cap="none" spc="0" normalizeH="0" baseline="0" noProof="0" dirty="0">
                <a:ln>
                  <a:noFill/>
                </a:ln>
                <a:solidFill>
                  <a:schemeClr val="bg1"/>
                </a:solidFill>
                <a:effectLst/>
                <a:uLnTx/>
                <a:uFillTx/>
                <a:latin typeface="+mj-lt"/>
                <a:ea typeface="+mj-ea"/>
                <a:cs typeface="+mj-cs"/>
              </a:rPr>
            </a:br>
            <a:r>
              <a:rPr kumimoji="0" lang="en-US" sz="2000" b="1" i="0" u="none" strike="noStrike" kern="1200" cap="none" spc="0" normalizeH="0" baseline="0" noProof="0" dirty="0">
                <a:ln>
                  <a:noFill/>
                </a:ln>
                <a:solidFill>
                  <a:schemeClr val="bg1"/>
                </a:solidFill>
                <a:effectLst/>
                <a:uLnTx/>
                <a:uFillTx/>
                <a:latin typeface="+mj-lt"/>
                <a:ea typeface="+mj-ea"/>
                <a:cs typeface="+mj-cs"/>
                <a:hlinkClick r:id="rId2">
                  <a:extLst>
                    <a:ext uri="{A12FA001-AC4F-418D-AE19-62706E023703}">
                      <ahyp:hlinkClr xmlns:ahyp="http://schemas.microsoft.com/office/drawing/2018/hyperlinkcolor" val="tx"/>
                    </a:ext>
                  </a:extLst>
                </a:hlinkClick>
              </a:rPr>
              <a:t>www.universalstoragegroup.com</a:t>
            </a:r>
            <a:br>
              <a:rPr kumimoji="0" lang="en-US" sz="2000" b="1" i="0" u="none" strike="noStrike" kern="1200" cap="none" spc="0" normalizeH="0" baseline="0" noProof="0" dirty="0">
                <a:ln>
                  <a:noFill/>
                </a:ln>
                <a:solidFill>
                  <a:schemeClr val="bg1"/>
                </a:solidFill>
                <a:effectLst/>
                <a:uLnTx/>
                <a:uFillTx/>
                <a:latin typeface="+mj-lt"/>
                <a:ea typeface="+mj-ea"/>
                <a:cs typeface="+mj-cs"/>
              </a:rPr>
            </a:br>
            <a:endParaRPr kumimoji="0" lang="en-US" sz="20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Slide Number Placeholder 5">
            <a:extLst>
              <a:ext uri="{FF2B5EF4-FFF2-40B4-BE49-F238E27FC236}">
                <a16:creationId xmlns:a16="http://schemas.microsoft.com/office/drawing/2014/main" id="{21A1C1CD-CB28-B2D7-482D-0C1E303D3C79}"/>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741B210A-A9BC-34FD-F263-449602263060}"/>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pic>
        <p:nvPicPr>
          <p:cNvPr id="7" name="Picture 6">
            <a:extLst>
              <a:ext uri="{FF2B5EF4-FFF2-40B4-BE49-F238E27FC236}">
                <a16:creationId xmlns:a16="http://schemas.microsoft.com/office/drawing/2014/main" id="{ADF39622-CEDF-7D19-CC76-C6AA92C6D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50" y="760379"/>
            <a:ext cx="1892771" cy="1611631"/>
          </a:xfrm>
          <a:prstGeom prst="rect">
            <a:avLst/>
          </a:prstGeom>
        </p:spPr>
      </p:pic>
      <p:pic>
        <p:nvPicPr>
          <p:cNvPr id="11" name="Picture 10">
            <a:extLst>
              <a:ext uri="{FF2B5EF4-FFF2-40B4-BE49-F238E27FC236}">
                <a16:creationId xmlns:a16="http://schemas.microsoft.com/office/drawing/2014/main" id="{E6B18280-7C9A-69AC-4472-806D8F9890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32" r="18334"/>
          <a:stretch/>
        </p:blipFill>
        <p:spPr>
          <a:xfrm>
            <a:off x="5813273" y="694969"/>
            <a:ext cx="2873527" cy="3024765"/>
          </a:xfrm>
          <a:prstGeom prst="rect">
            <a:avLst/>
          </a:prstGeom>
        </p:spPr>
      </p:pic>
      <p:pic>
        <p:nvPicPr>
          <p:cNvPr id="13" name="Picture 12">
            <a:extLst>
              <a:ext uri="{FF2B5EF4-FFF2-40B4-BE49-F238E27FC236}">
                <a16:creationId xmlns:a16="http://schemas.microsoft.com/office/drawing/2014/main" id="{4F3C6E39-6C2B-D7BF-EBD0-6DA1B9944C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499" y="732817"/>
            <a:ext cx="3006796" cy="1372668"/>
          </a:xfrm>
          <a:prstGeom prst="rect">
            <a:avLst/>
          </a:prstGeom>
        </p:spPr>
      </p:pic>
      <p:pic>
        <p:nvPicPr>
          <p:cNvPr id="15" name="Picture 14">
            <a:extLst>
              <a:ext uri="{FF2B5EF4-FFF2-40B4-BE49-F238E27FC236}">
                <a16:creationId xmlns:a16="http://schemas.microsoft.com/office/drawing/2014/main" id="{18DBCA81-227A-38BF-8BEA-D5A7C4502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50" y="2445882"/>
            <a:ext cx="4070650" cy="4489911"/>
          </a:xfrm>
          <a:prstGeom prst="rect">
            <a:avLst/>
          </a:prstGeom>
        </p:spPr>
      </p:pic>
    </p:spTree>
    <p:extLst>
      <p:ext uri="{BB962C8B-B14F-4D97-AF65-F5344CB8AC3E}">
        <p14:creationId xmlns:p14="http://schemas.microsoft.com/office/powerpoint/2010/main" val="89931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4478" y="-76200"/>
            <a:ext cx="5638800" cy="2906579"/>
          </a:xfrm>
        </p:spPr>
        <p:txBody>
          <a:bodyPr>
            <a:noAutofit/>
          </a:bodyPr>
          <a:lstStyle/>
          <a:p>
            <a:r>
              <a:rPr sz="6000" b="1" dirty="0">
                <a:latin typeface="Copperplate Gothic Bold" pitchFamily="34" charset="0"/>
                <a:cs typeface="Tunga" pitchFamily="2"/>
              </a:rPr>
              <a:t>10+10=100</a:t>
            </a:r>
            <a:br>
              <a:rPr sz="4400" b="1" dirty="0">
                <a:latin typeface="Copperplate Gothic Bold" pitchFamily="34" charset="0"/>
                <a:cs typeface="Tunga" pitchFamily="2"/>
              </a:rPr>
            </a:br>
            <a:r>
              <a:rPr sz="3600" b="1" dirty="0">
                <a:latin typeface="Copperplate Gothic Bold" pitchFamily="34" charset="0"/>
                <a:cs typeface="Tunga" pitchFamily="2"/>
              </a:rPr>
              <a:t>Managers Workshop</a:t>
            </a:r>
            <a:endParaRPr lang="en-US" sz="4400" b="1" dirty="0">
              <a:latin typeface="Copperplate Gothic Bold" pitchFamily="34" charset="0"/>
              <a:cs typeface="Tunga" pitchFamily="2"/>
            </a:endParaRPr>
          </a:p>
        </p:txBody>
      </p:sp>
      <p:sp>
        <p:nvSpPr>
          <p:cNvPr id="3" name="Subtitle 2"/>
          <p:cNvSpPr>
            <a:spLocks noGrp="1"/>
          </p:cNvSpPr>
          <p:nvPr>
            <p:ph type="subTitle" idx="1"/>
          </p:nvPr>
        </p:nvSpPr>
        <p:spPr>
          <a:xfrm>
            <a:off x="6001243" y="3697018"/>
            <a:ext cx="3133478" cy="1249784"/>
          </a:xfrm>
          <a:solidFill>
            <a:schemeClr val="accent4">
              <a:lumMod val="60000"/>
              <a:lumOff val="40000"/>
            </a:schemeClr>
          </a:solidFill>
        </p:spPr>
        <p:txBody>
          <a:bodyPr>
            <a:normAutofit fontScale="85000" lnSpcReduction="20000"/>
          </a:bodyPr>
          <a:lstStyle/>
          <a:p>
            <a:endParaRPr lang="en-US" sz="2400" b="1" dirty="0">
              <a:effectLst>
                <a:outerShdw blurRad="38100" dist="38100" dir="2700000" algn="tl">
                  <a:srgbClr val="000000">
                    <a:alpha val="43137"/>
                  </a:srgbClr>
                </a:outerShdw>
              </a:effectLst>
            </a:endParaRPr>
          </a:p>
          <a:p>
            <a:r>
              <a:rPr lang="en-US" sz="3500" b="1" dirty="0">
                <a:solidFill>
                  <a:schemeClr val="tx1"/>
                </a:solidFill>
              </a:rPr>
              <a:t>M. Anne Ballard</a:t>
            </a:r>
          </a:p>
          <a:p>
            <a:r>
              <a:rPr lang="en-US" sz="1600" b="1" i="1" dirty="0">
                <a:solidFill>
                  <a:schemeClr val="tx1"/>
                </a:solidFill>
              </a:rPr>
              <a:t>President of Marketing, Training, and Developmental Services</a:t>
            </a:r>
          </a:p>
          <a:p>
            <a:endParaRPr lang="en-US" sz="3500" b="1" dirty="0">
              <a:effectLst>
                <a:outerShdw blurRad="38100" dist="38100" dir="2700000" algn="tl">
                  <a:srgbClr val="000000">
                    <a:alpha val="43137"/>
                  </a:srgbClr>
                </a:outerShdw>
              </a:effectLst>
              <a:latin typeface="Albertus Medium" pitchFamily="34" charset="0"/>
            </a:endParaRPr>
          </a:p>
          <a:p>
            <a:endParaRPr lang="en-US" sz="2400" b="1" dirty="0">
              <a:solidFill>
                <a:srgbClr val="FFFF66"/>
              </a:solidFill>
              <a:effectLst>
                <a:outerShdw blurRad="38100" dist="38100" dir="2700000" algn="tl">
                  <a:srgbClr val="000000">
                    <a:alpha val="43137"/>
                  </a:srgbClr>
                </a:outerShdw>
              </a:effectLst>
              <a:latin typeface="Albertus Medium" pitchFamily="34" charset="0"/>
            </a:endParaRPr>
          </a:p>
          <a:p>
            <a:endParaRPr lang="en-US" sz="2400" b="1" dirty="0">
              <a:solidFill>
                <a:srgbClr val="FFFF66"/>
              </a:solidFill>
              <a:effectLst>
                <a:outerShdw blurRad="38100" dist="38100" dir="2700000" algn="tl">
                  <a:srgbClr val="000000">
                    <a:alpha val="43137"/>
                  </a:srgbClr>
                </a:outerShdw>
              </a:effectLst>
              <a:latin typeface="Albertus Medium" pitchFamily="34" charset="0"/>
            </a:endParaRPr>
          </a:p>
        </p:txBody>
      </p:sp>
      <p:pic>
        <p:nvPicPr>
          <p:cNvPr id="9" name="Picture 8">
            <a:extLst>
              <a:ext uri="{FF2B5EF4-FFF2-40B4-BE49-F238E27FC236}">
                <a16:creationId xmlns:a16="http://schemas.microsoft.com/office/drawing/2014/main" id="{46339927-7AC3-4A17-837B-A13BB09ABF8F}"/>
              </a:ext>
            </a:extLst>
          </p:cNvPr>
          <p:cNvPicPr>
            <a:picLocks noChangeAspect="1"/>
          </p:cNvPicPr>
          <p:nvPr/>
        </p:nvPicPr>
        <p:blipFill>
          <a:blip r:embed="rId3">
            <a:extLst>
              <a:ext uri="{28A0092B-C50C-407E-A947-70E740481C1C}">
                <a14:useLocalDpi xmlns:a14="http://schemas.microsoft.com/office/drawing/2010/main" val="0"/>
              </a:ext>
            </a:extLst>
          </a:blip>
          <a:srcRect l="26750" r="26750"/>
          <a:stretch/>
        </p:blipFill>
        <p:spPr>
          <a:xfrm>
            <a:off x="9279" y="0"/>
            <a:ext cx="3505199" cy="5029200"/>
          </a:xfrm>
          <a:prstGeom prst="rect">
            <a:avLst/>
          </a:prstGeom>
        </p:spPr>
      </p:pic>
      <p:sp>
        <p:nvSpPr>
          <p:cNvPr id="8" name="TextBox 7">
            <a:extLst>
              <a:ext uri="{FF2B5EF4-FFF2-40B4-BE49-F238E27FC236}">
                <a16:creationId xmlns:a16="http://schemas.microsoft.com/office/drawing/2014/main" id="{817F6B55-157D-304F-FE5F-375B8BD66ECE}"/>
              </a:ext>
            </a:extLst>
          </p:cNvPr>
          <p:cNvSpPr txBox="1"/>
          <p:nvPr/>
        </p:nvSpPr>
        <p:spPr>
          <a:xfrm>
            <a:off x="5029200" y="3409830"/>
            <a:ext cx="4267199" cy="400110"/>
          </a:xfrm>
          <a:prstGeom prst="rect">
            <a:avLst/>
          </a:prstGeom>
          <a:noFill/>
        </p:spPr>
        <p:txBody>
          <a:bodyPr wrap="square" rtlCol="0">
            <a:spAutoFit/>
          </a:bodyPr>
          <a:lstStyle/>
          <a:p>
            <a:r>
              <a:rPr lang="en-US" sz="2000" dirty="0"/>
              <a:t>Arkansas </a:t>
            </a:r>
          </a:p>
        </p:txBody>
      </p:sp>
      <p:pic>
        <p:nvPicPr>
          <p:cNvPr id="7" name="Picture 6">
            <a:extLst>
              <a:ext uri="{FF2B5EF4-FFF2-40B4-BE49-F238E27FC236}">
                <a16:creationId xmlns:a16="http://schemas.microsoft.com/office/drawing/2014/main" id="{4EB39D65-82B2-F898-3093-F3321F5D3E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2" r="21241" b="81111"/>
          <a:stretch/>
        </p:blipFill>
        <p:spPr>
          <a:xfrm>
            <a:off x="3484098" y="4939490"/>
            <a:ext cx="5638799" cy="1316283"/>
          </a:xfrm>
          <a:prstGeom prst="rect">
            <a:avLst/>
          </a:prstGeom>
        </p:spPr>
      </p:pic>
      <p:pic>
        <p:nvPicPr>
          <p:cNvPr id="15" name="Picture 14">
            <a:extLst>
              <a:ext uri="{FF2B5EF4-FFF2-40B4-BE49-F238E27FC236}">
                <a16:creationId xmlns:a16="http://schemas.microsoft.com/office/drawing/2014/main" id="{6D58660F-01C0-E527-EFFF-218B10EB65BE}"/>
              </a:ext>
            </a:extLst>
          </p:cNvPr>
          <p:cNvPicPr>
            <a:picLocks noChangeAspect="1"/>
          </p:cNvPicPr>
          <p:nvPr/>
        </p:nvPicPr>
        <p:blipFill rotWithShape="1">
          <a:blip r:embed="rId5">
            <a:extLst>
              <a:ext uri="{28A0092B-C50C-407E-A947-70E740481C1C}">
                <a14:useLocalDpi xmlns:a14="http://schemas.microsoft.com/office/drawing/2010/main" val="0"/>
              </a:ext>
            </a:extLst>
          </a:blip>
          <a:srcRect l="573" b="36141"/>
          <a:stretch/>
        </p:blipFill>
        <p:spPr>
          <a:xfrm>
            <a:off x="3518145" y="2328239"/>
            <a:ext cx="5604752" cy="1515139"/>
          </a:xfrm>
          <a:prstGeom prst="rect">
            <a:avLst/>
          </a:prstGeom>
        </p:spPr>
      </p:pic>
      <p:pic>
        <p:nvPicPr>
          <p:cNvPr id="16" name="Picture 15">
            <a:extLst>
              <a:ext uri="{FF2B5EF4-FFF2-40B4-BE49-F238E27FC236}">
                <a16:creationId xmlns:a16="http://schemas.microsoft.com/office/drawing/2014/main" id="{BB4A7B2A-3605-345A-3B6B-39C3F388F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7043" y="3831980"/>
            <a:ext cx="2522757" cy="1114822"/>
          </a:xfrm>
          <a:prstGeom prst="rect">
            <a:avLst/>
          </a:prstGeom>
        </p:spPr>
      </p:pic>
      <p:pic>
        <p:nvPicPr>
          <p:cNvPr id="18" name="Picture 17">
            <a:extLst>
              <a:ext uri="{FF2B5EF4-FFF2-40B4-BE49-F238E27FC236}">
                <a16:creationId xmlns:a16="http://schemas.microsoft.com/office/drawing/2014/main" id="{C81AFC7D-1F66-D4A8-7BF4-F08278CDC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98" y="3429000"/>
            <a:ext cx="3415172" cy="3766921"/>
          </a:xfrm>
          <a:prstGeom prst="rect">
            <a:avLst/>
          </a:prstGeom>
        </p:spPr>
      </p:pic>
    </p:spTree>
    <p:extLst>
      <p:ext uri="{BB962C8B-B14F-4D97-AF65-F5344CB8AC3E}">
        <p14:creationId xmlns:p14="http://schemas.microsoft.com/office/powerpoint/2010/main" val="3734041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76200" y="-152400"/>
            <a:ext cx="4267200" cy="2438400"/>
          </a:xfrm>
        </p:spPr>
        <p:txBody>
          <a:bodyPr/>
          <a:lstStyle/>
          <a:p>
            <a:r>
              <a:rPr lang="en-US" dirty="0"/>
              <a:t>Marketing Metrics</a:t>
            </a:r>
          </a:p>
        </p:txBody>
      </p:sp>
      <p:pic>
        <p:nvPicPr>
          <p:cNvPr id="15" name="Picture 7">
            <a:extLst>
              <a:ext uri="{FF2B5EF4-FFF2-40B4-BE49-F238E27FC236}">
                <a16:creationId xmlns:a16="http://schemas.microsoft.com/office/drawing/2014/main" id="{6D70A4DA-69B2-4E8F-C16B-03F043B2B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86200" y="76199"/>
            <a:ext cx="4953000" cy="6218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00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81000" y="-152400"/>
            <a:ext cx="8229600" cy="1143000"/>
          </a:xfrm>
        </p:spPr>
        <p:txBody>
          <a:bodyPr/>
          <a:lstStyle/>
          <a:p>
            <a:r>
              <a:rPr lang="en-US" dirty="0"/>
              <a:t>10 Marketing Metrics</a:t>
            </a:r>
          </a:p>
        </p:txBody>
      </p:sp>
      <p:graphicFrame>
        <p:nvGraphicFramePr>
          <p:cNvPr id="14" name="Diagram 13">
            <a:extLst>
              <a:ext uri="{FF2B5EF4-FFF2-40B4-BE49-F238E27FC236}">
                <a16:creationId xmlns:a16="http://schemas.microsoft.com/office/drawing/2014/main" id="{20BBD12E-C595-B7ED-C1FD-505811DF9BB9}"/>
              </a:ext>
            </a:extLst>
          </p:cNvPr>
          <p:cNvGraphicFramePr/>
          <p:nvPr>
            <p:extLst>
              <p:ext uri="{D42A27DB-BD31-4B8C-83A1-F6EECF244321}">
                <p14:modId xmlns:p14="http://schemas.microsoft.com/office/powerpoint/2010/main" val="1830617137"/>
              </p:ext>
            </p:extLst>
          </p:nvPr>
        </p:nvGraphicFramePr>
        <p:xfrm>
          <a:off x="533400" y="762000"/>
          <a:ext cx="8077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738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013B6-5ECA-4AC4-858F-3C083DB951BB}"/>
              </a:ext>
            </a:extLst>
          </p:cNvPr>
          <p:cNvPicPr>
            <a:picLocks noChangeAspect="1"/>
          </p:cNvPicPr>
          <p:nvPr/>
        </p:nvPicPr>
        <p:blipFill rotWithShape="1">
          <a:blip r:embed="rId2"/>
          <a:srcRect l="37117" t="11559" r="23002" b="20794"/>
          <a:stretch/>
        </p:blipFill>
        <p:spPr>
          <a:xfrm>
            <a:off x="2971801" y="0"/>
            <a:ext cx="6178296" cy="63246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1E507C6-AE62-4DF3-B4CF-7A01CF01BDB2}"/>
              </a:ext>
            </a:extLst>
          </p:cNvPr>
          <p:cNvSpPr>
            <a:spLocks noGrp="1"/>
          </p:cNvSpPr>
          <p:nvPr>
            <p:ph type="title"/>
          </p:nvPr>
        </p:nvSpPr>
        <p:spPr>
          <a:xfrm>
            <a:off x="30481" y="0"/>
            <a:ext cx="3094266" cy="1992086"/>
          </a:xfrm>
        </p:spPr>
        <p:txBody>
          <a:bodyPr>
            <a:normAutofit/>
          </a:bodyPr>
          <a:lstStyle/>
          <a:p>
            <a:r>
              <a:rPr lang="en-US" sz="3675" b="1" dirty="0"/>
              <a:t>Win On The Web, Your Website Must</a:t>
            </a:r>
            <a:r>
              <a:rPr lang="en-US" sz="3675" dirty="0"/>
              <a:t>:</a:t>
            </a:r>
            <a:endParaRPr lang="en-US" dirty="0"/>
          </a:p>
        </p:txBody>
      </p:sp>
      <p:sp>
        <p:nvSpPr>
          <p:cNvPr id="7" name="TextBox 6">
            <a:extLst>
              <a:ext uri="{FF2B5EF4-FFF2-40B4-BE49-F238E27FC236}">
                <a16:creationId xmlns:a16="http://schemas.microsoft.com/office/drawing/2014/main" id="{4F0545BD-3410-449D-BE0F-1621B48493F5}"/>
              </a:ext>
            </a:extLst>
          </p:cNvPr>
          <p:cNvSpPr txBox="1"/>
          <p:nvPr/>
        </p:nvSpPr>
        <p:spPr>
          <a:xfrm>
            <a:off x="68580" y="1659519"/>
            <a:ext cx="3094265" cy="4524315"/>
          </a:xfrm>
          <a:prstGeom prst="rect">
            <a:avLst/>
          </a:prstGeom>
          <a:noFill/>
        </p:spPr>
        <p:txBody>
          <a:bodyPr wrap="square" rtlCol="0">
            <a:spAutoFit/>
          </a:bodyPr>
          <a:lstStyle/>
          <a:p>
            <a:pPr marL="457200" indent="-457200">
              <a:buFont typeface="+mj-lt"/>
              <a:buAutoNum type="arabicPeriod"/>
            </a:pPr>
            <a:r>
              <a:rPr lang="en-US" sz="2400" b="1" dirty="0">
                <a:solidFill>
                  <a:schemeClr val="bg1"/>
                </a:solidFill>
              </a:rPr>
              <a:t>Take Payments</a:t>
            </a:r>
          </a:p>
          <a:p>
            <a:pPr marL="457200" indent="-457200">
              <a:buFont typeface="+mj-lt"/>
              <a:buAutoNum type="arabicPeriod"/>
            </a:pPr>
            <a:r>
              <a:rPr lang="en-US" sz="2400" b="1" dirty="0">
                <a:solidFill>
                  <a:schemeClr val="bg1"/>
                </a:solidFill>
              </a:rPr>
              <a:t>Rent and Reserve Units</a:t>
            </a:r>
          </a:p>
          <a:p>
            <a:pPr marL="457200" indent="-457200">
              <a:buFont typeface="+mj-lt"/>
              <a:buAutoNum type="arabicPeriod"/>
            </a:pPr>
            <a:r>
              <a:rPr lang="en-US" sz="2400" b="1" dirty="0">
                <a:solidFill>
                  <a:schemeClr val="bg1"/>
                </a:solidFill>
              </a:rPr>
              <a:t>Show Pricing</a:t>
            </a:r>
          </a:p>
          <a:p>
            <a:pPr marL="457200" indent="-457200">
              <a:buFont typeface="+mj-lt"/>
              <a:buAutoNum type="arabicPeriod"/>
            </a:pPr>
            <a:r>
              <a:rPr lang="en-US" sz="2400" b="1" dirty="0">
                <a:solidFill>
                  <a:schemeClr val="bg1"/>
                </a:solidFill>
              </a:rPr>
              <a:t>Manage Promotions</a:t>
            </a:r>
          </a:p>
          <a:p>
            <a:pPr marL="457200" indent="-457200">
              <a:buFont typeface="+mj-lt"/>
              <a:buAutoNum type="arabicPeriod"/>
            </a:pPr>
            <a:r>
              <a:rPr lang="en-US" sz="2400" b="1" dirty="0">
                <a:solidFill>
                  <a:schemeClr val="bg1"/>
                </a:solidFill>
              </a:rPr>
              <a:t>Effective PPC Campaign</a:t>
            </a:r>
          </a:p>
          <a:p>
            <a:pPr marL="457200" indent="-457200">
              <a:buFont typeface="+mj-lt"/>
              <a:buAutoNum type="arabicPeriod"/>
            </a:pPr>
            <a:r>
              <a:rPr lang="en-US" sz="2400" b="1" dirty="0">
                <a:solidFill>
                  <a:schemeClr val="bg1"/>
                </a:solidFill>
              </a:rPr>
              <a:t>Works on Phones/Tablets</a:t>
            </a:r>
          </a:p>
          <a:p>
            <a:pPr marL="457200" indent="-457200">
              <a:buFont typeface="+mj-lt"/>
              <a:buAutoNum type="arabicPeriod"/>
            </a:pPr>
            <a:r>
              <a:rPr lang="en-US" sz="2400" b="1" dirty="0">
                <a:solidFill>
                  <a:schemeClr val="bg1"/>
                </a:solidFill>
              </a:rPr>
              <a:t>Show Photos</a:t>
            </a:r>
          </a:p>
          <a:p>
            <a:pPr marL="457200" indent="-457200">
              <a:buFont typeface="+mj-lt"/>
              <a:buAutoNum type="arabicPeriod"/>
            </a:pPr>
            <a:r>
              <a:rPr lang="en-US" sz="2400" b="1" dirty="0">
                <a:solidFill>
                  <a:schemeClr val="bg1"/>
                </a:solidFill>
              </a:rPr>
              <a:t>Google Reviews</a:t>
            </a:r>
          </a:p>
        </p:txBody>
      </p:sp>
    </p:spTree>
    <p:extLst>
      <p:ext uri="{BB962C8B-B14F-4D97-AF65-F5344CB8AC3E}">
        <p14:creationId xmlns:p14="http://schemas.microsoft.com/office/powerpoint/2010/main" val="1919600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normAutofit/>
          </a:bodyPr>
          <a:lstStyle/>
          <a:p>
            <a:r>
              <a:rPr lang="en-US" sz="4400" dirty="0"/>
              <a:t>Self-Storage Marketing</a:t>
            </a:r>
            <a:endParaRPr lang="en-US" dirty="0"/>
          </a:p>
        </p:txBody>
      </p:sp>
      <p:sp>
        <p:nvSpPr>
          <p:cNvPr id="3" name="Content Placeholder 2"/>
          <p:cNvSpPr>
            <a:spLocks noGrp="1"/>
          </p:cNvSpPr>
          <p:nvPr>
            <p:ph idx="1"/>
          </p:nvPr>
        </p:nvSpPr>
        <p:spPr>
          <a:xfrm>
            <a:off x="209550" y="961495"/>
            <a:ext cx="7530474" cy="5621867"/>
          </a:xfrm>
        </p:spPr>
        <p:txBody>
          <a:bodyPr/>
          <a:lstStyle/>
          <a:p>
            <a:r>
              <a:rPr lang="en-US" b="1" dirty="0"/>
              <a:t>Set Goals to Fit Your Store</a:t>
            </a:r>
          </a:p>
          <a:p>
            <a:pPr lvl="1"/>
            <a:r>
              <a:rPr lang="en-US" b="1" dirty="0"/>
              <a:t>How many physical marketing visits?</a:t>
            </a:r>
          </a:p>
          <a:p>
            <a:pPr lvl="1"/>
            <a:r>
              <a:rPr lang="en-US" b="1" dirty="0"/>
              <a:t>Consider staffing, days available, budget for promos/giveaways</a:t>
            </a:r>
          </a:p>
          <a:p>
            <a:pPr lvl="1"/>
            <a:r>
              <a:rPr lang="en-US" b="1" dirty="0"/>
              <a:t>Start with 40 visits a month – </a:t>
            </a:r>
            <a:br>
              <a:rPr lang="en-US" b="1" dirty="0"/>
            </a:br>
            <a:r>
              <a:rPr lang="en-US" b="1" dirty="0"/>
              <a:t>that’s only 10 a week!</a:t>
            </a:r>
          </a:p>
          <a:p>
            <a:pPr lvl="1"/>
            <a:r>
              <a:rPr lang="en-US" b="1" dirty="0"/>
              <a:t>40 a month for a year is 480 Visits!</a:t>
            </a:r>
          </a:p>
          <a:p>
            <a:pPr lvl="1"/>
            <a:r>
              <a:rPr lang="en-US" b="1" dirty="0"/>
              <a:t>Track the number of visits made – </a:t>
            </a:r>
            <a:br>
              <a:rPr lang="en-US" b="1" dirty="0"/>
            </a:br>
            <a:r>
              <a:rPr lang="en-US" b="1" dirty="0"/>
              <a:t>set a Goal!</a:t>
            </a:r>
          </a:p>
          <a:p>
            <a:pPr lvl="1">
              <a:buNone/>
            </a:pPr>
            <a:r>
              <a:rPr lang="en-US" sz="3200" b="1" dirty="0"/>
              <a:t>What gets measured gets done!</a:t>
            </a:r>
          </a:p>
        </p:txBody>
      </p:sp>
      <p:pic>
        <p:nvPicPr>
          <p:cNvPr id="15362" name="Picture 2" descr="C:\Users\Stacie Maxwell\AppData\Local\Microsoft\Windows\Temporary Internet Files\Content.IE5\112Q7YH6\Goals-and-Objectives-Set[1].jpg"/>
          <p:cNvPicPr>
            <a:picLocks noChangeAspect="1" noChangeArrowheads="1"/>
          </p:cNvPicPr>
          <p:nvPr/>
        </p:nvPicPr>
        <p:blipFill>
          <a:blip r:embed="rId2" cstate="print"/>
          <a:srcRect/>
          <a:stretch>
            <a:fillRect/>
          </a:stretch>
        </p:blipFill>
        <p:spPr bwMode="auto">
          <a:xfrm>
            <a:off x="6597378" y="2641134"/>
            <a:ext cx="2399592" cy="1575732"/>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57743DCC-6EEF-8A0B-E804-3997E1C979C2}"/>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975B6769-8BB6-7205-2C41-17B5A9BB10DD}"/>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732618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tacie Maxwell\AppData\Local\Microsoft\Windows\Temporary Internet Files\Content.IE5\U2A0S2V4\Empty_Hands[1].jpg"/>
          <p:cNvPicPr>
            <a:picLocks noChangeAspect="1" noChangeArrowheads="1"/>
          </p:cNvPicPr>
          <p:nvPr/>
        </p:nvPicPr>
        <p:blipFill>
          <a:blip r:embed="rId2" cstate="print"/>
          <a:srcRect/>
          <a:stretch>
            <a:fillRect/>
          </a:stretch>
        </p:blipFill>
        <p:spPr bwMode="auto">
          <a:xfrm>
            <a:off x="6765814" y="5271773"/>
            <a:ext cx="2378186" cy="1586227"/>
          </a:xfrm>
          <a:prstGeom prst="rect">
            <a:avLst/>
          </a:prstGeom>
          <a:noFill/>
        </p:spPr>
      </p:pic>
      <p:sp>
        <p:nvSpPr>
          <p:cNvPr id="3" name="Content Placeholder 2"/>
          <p:cNvSpPr>
            <a:spLocks noGrp="1"/>
          </p:cNvSpPr>
          <p:nvPr>
            <p:ph idx="1"/>
          </p:nvPr>
        </p:nvSpPr>
        <p:spPr>
          <a:xfrm>
            <a:off x="381000" y="914400"/>
            <a:ext cx="8458200" cy="5562600"/>
          </a:xfrm>
        </p:spPr>
        <p:txBody>
          <a:bodyPr>
            <a:normAutofit/>
          </a:bodyPr>
          <a:lstStyle/>
          <a:p>
            <a:r>
              <a:rPr lang="en-US" b="1" dirty="0"/>
              <a:t>Take Something, Leave Something</a:t>
            </a:r>
          </a:p>
          <a:p>
            <a:endParaRPr lang="en-US" sz="200" dirty="0"/>
          </a:p>
          <a:p>
            <a:r>
              <a:rPr lang="en-US" dirty="0"/>
              <a:t>Always </a:t>
            </a:r>
            <a:r>
              <a:rPr lang="en-US" b="1" dirty="0"/>
              <a:t>Take</a:t>
            </a:r>
            <a:r>
              <a:rPr lang="en-US" dirty="0"/>
              <a:t> Away A Business Card, Brochure, Flyer From The Business You Are Visiting. </a:t>
            </a:r>
          </a:p>
          <a:p>
            <a:r>
              <a:rPr lang="en-US" dirty="0"/>
              <a:t>Always </a:t>
            </a:r>
            <a:r>
              <a:rPr lang="en-US" b="1" dirty="0"/>
              <a:t>Leave </a:t>
            </a:r>
            <a:r>
              <a:rPr lang="en-US" dirty="0"/>
              <a:t>Something </a:t>
            </a:r>
            <a:r>
              <a:rPr lang="en-US" u="sng" dirty="0"/>
              <a:t>3-dimensional</a:t>
            </a:r>
            <a:r>
              <a:rPr lang="en-US" dirty="0"/>
              <a:t> With Each Contact You Make:</a:t>
            </a:r>
          </a:p>
          <a:p>
            <a:pPr lvl="1">
              <a:buFont typeface="Arial" pitchFamily="34" charset="0"/>
              <a:buChar char="•"/>
            </a:pPr>
            <a:r>
              <a:rPr lang="en-US" b="1" dirty="0"/>
              <a:t> Not Just Your Business Card Or Brochure!</a:t>
            </a:r>
          </a:p>
          <a:p>
            <a:pPr lvl="1">
              <a:buFont typeface="Arial" pitchFamily="34" charset="0"/>
              <a:buChar char="•"/>
            </a:pPr>
            <a:r>
              <a:rPr lang="en-US" dirty="0"/>
              <a:t> Paper Gets Thrown Away</a:t>
            </a:r>
          </a:p>
          <a:p>
            <a:pPr lvl="1">
              <a:buFont typeface="Arial" pitchFamily="34" charset="0"/>
              <a:buChar char="•"/>
            </a:pPr>
            <a:r>
              <a:rPr lang="en-US" dirty="0"/>
              <a:t> Pens, Cups, Goody Bags, Promo Items, Etc.</a:t>
            </a:r>
          </a:p>
          <a:p>
            <a:pPr lvl="1">
              <a:buFont typeface="Arial" pitchFamily="34" charset="0"/>
              <a:buChar char="•"/>
            </a:pPr>
            <a:r>
              <a:rPr lang="en-US" dirty="0"/>
              <a:t> Preferably Something They Will Use</a:t>
            </a:r>
          </a:p>
          <a:p>
            <a:pPr lvl="1">
              <a:buFont typeface="Arial" pitchFamily="34" charset="0"/>
              <a:buChar char="•"/>
            </a:pPr>
            <a:r>
              <a:rPr lang="en-US" dirty="0"/>
              <a:t> Don’t Forget The Power Of Treats!</a:t>
            </a:r>
          </a:p>
        </p:txBody>
      </p:sp>
      <p:sp>
        <p:nvSpPr>
          <p:cNvPr id="8" name="Title 1">
            <a:extLst>
              <a:ext uri="{FF2B5EF4-FFF2-40B4-BE49-F238E27FC236}">
                <a16:creationId xmlns:a16="http://schemas.microsoft.com/office/drawing/2014/main" id="{2A5EDE52-21C8-40A2-9429-0705F1B7AB7C}"/>
              </a:ext>
            </a:extLst>
          </p:cNvPr>
          <p:cNvSpPr>
            <a:spLocks noGrp="1"/>
          </p:cNvSpPr>
          <p:nvPr>
            <p:ph type="title"/>
          </p:nvPr>
        </p:nvSpPr>
        <p:spPr>
          <a:xfrm>
            <a:off x="152400" y="152400"/>
            <a:ext cx="8839200" cy="838200"/>
          </a:xfrm>
        </p:spPr>
        <p:txBody>
          <a:bodyPr>
            <a:normAutofit/>
          </a:bodyPr>
          <a:lstStyle/>
          <a:p>
            <a:r>
              <a:rPr lang="en-US" sz="4400" dirty="0"/>
              <a:t>Self-Storage Marketing Visits</a:t>
            </a:r>
            <a:endParaRPr lang="en-US" dirty="0"/>
          </a:p>
        </p:txBody>
      </p:sp>
      <p:sp>
        <p:nvSpPr>
          <p:cNvPr id="2" name="Slide Number Placeholder 5">
            <a:extLst>
              <a:ext uri="{FF2B5EF4-FFF2-40B4-BE49-F238E27FC236}">
                <a16:creationId xmlns:a16="http://schemas.microsoft.com/office/drawing/2014/main" id="{614CFB78-E0DC-D5AD-3A21-F35A68329A04}"/>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9F2DAFF7-1555-C7AD-5473-FD4680977ACF}"/>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38285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txBox="1">
            <a:spLocks/>
          </p:cNvSpPr>
          <p:nvPr/>
        </p:nvSpPr>
        <p:spPr>
          <a:xfrm>
            <a:off x="228600" y="6629400"/>
            <a:ext cx="8305800" cy="228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sp>
        <p:nvSpPr>
          <p:cNvPr id="5" name="Slide Number Placeholder 5"/>
          <p:cNvSpPr txBox="1">
            <a:spLocks/>
          </p:cNvSpPr>
          <p:nvPr/>
        </p:nvSpPr>
        <p:spPr>
          <a:xfrm>
            <a:off x="8686800" y="6400800"/>
            <a:ext cx="4572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Title 1">
            <a:extLst>
              <a:ext uri="{FF2B5EF4-FFF2-40B4-BE49-F238E27FC236}">
                <a16:creationId xmlns:a16="http://schemas.microsoft.com/office/drawing/2014/main" id="{FF5F135E-D72E-4956-8968-F13A090E1A7B}"/>
              </a:ext>
            </a:extLst>
          </p:cNvPr>
          <p:cNvSpPr txBox="1">
            <a:spLocks/>
          </p:cNvSpPr>
          <p:nvPr/>
        </p:nvSpPr>
        <p:spPr>
          <a:xfrm>
            <a:off x="2057400" y="29852"/>
            <a:ext cx="5235469" cy="1066800"/>
          </a:xfrm>
          <a:prstGeom prst="rect">
            <a:avLst/>
          </a:prstGeom>
        </p:spPr>
        <p:txBody>
          <a:bodyPr>
            <a:normAutofit fontScale="97500"/>
          </a:bodyPr>
          <a:lst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4000" i="1" dirty="0"/>
              <a:t>2022 Self Storage Almanac </a:t>
            </a:r>
          </a:p>
        </p:txBody>
      </p:sp>
      <p:pic>
        <p:nvPicPr>
          <p:cNvPr id="6" name="Picture 5">
            <a:extLst>
              <a:ext uri="{FF2B5EF4-FFF2-40B4-BE49-F238E27FC236}">
                <a16:creationId xmlns:a16="http://schemas.microsoft.com/office/drawing/2014/main" id="{085A8FBC-8BA7-4601-B3E3-6D25A2C81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64542"/>
            <a:ext cx="4649197" cy="4121858"/>
          </a:xfrm>
          <a:prstGeom prst="rect">
            <a:avLst/>
          </a:prstGeom>
        </p:spPr>
      </p:pic>
      <p:pic>
        <p:nvPicPr>
          <p:cNvPr id="2" name="Picture 1">
            <a:extLst>
              <a:ext uri="{FF2B5EF4-FFF2-40B4-BE49-F238E27FC236}">
                <a16:creationId xmlns:a16="http://schemas.microsoft.com/office/drawing/2014/main" id="{090C4CC6-D782-F681-76E4-E2D6D480F0C7}"/>
              </a:ext>
            </a:extLst>
          </p:cNvPr>
          <p:cNvPicPr>
            <a:picLocks noChangeAspect="1"/>
          </p:cNvPicPr>
          <p:nvPr/>
        </p:nvPicPr>
        <p:blipFill>
          <a:blip r:embed="rId3">
            <a:extLst>
              <a:ext uri="{28A0092B-C50C-407E-A947-70E740481C1C}">
                <a14:useLocalDpi xmlns:a14="http://schemas.microsoft.com/office/drawing/2010/main" val="0"/>
              </a:ext>
            </a:extLst>
          </a:blip>
          <a:srcRect l="8536" r="8536"/>
          <a:stretch/>
        </p:blipFill>
        <p:spPr>
          <a:xfrm>
            <a:off x="22571" y="1364542"/>
            <a:ext cx="4397029" cy="412185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E4371-573B-48D0-B27D-1EAAF0CE36BB}"/>
              </a:ext>
            </a:extLst>
          </p:cNvPr>
          <p:cNvSpPr>
            <a:spLocks noGrp="1"/>
          </p:cNvSpPr>
          <p:nvPr>
            <p:ph idx="1"/>
          </p:nvPr>
        </p:nvSpPr>
        <p:spPr>
          <a:xfrm>
            <a:off x="457200" y="1417638"/>
            <a:ext cx="8229600" cy="4708525"/>
          </a:xfrm>
        </p:spPr>
        <p:txBody>
          <a:bodyPr>
            <a:normAutofit/>
          </a:bodyPr>
          <a:lstStyle/>
          <a:p>
            <a:pPr marL="514350" indent="-514350">
              <a:buFont typeface="+mj-lt"/>
              <a:buAutoNum type="arabicPeriod"/>
            </a:pPr>
            <a:r>
              <a:rPr lang="en-US" b="1" dirty="0"/>
              <a:t>Its About Building Your Brand</a:t>
            </a:r>
          </a:p>
          <a:p>
            <a:pPr marL="514350" indent="-514350">
              <a:buFont typeface="+mj-lt"/>
              <a:buAutoNum type="arabicPeriod"/>
            </a:pPr>
            <a:r>
              <a:rPr lang="en-US" b="1" dirty="0"/>
              <a:t>Back Out On The Streets Now</a:t>
            </a:r>
          </a:p>
          <a:p>
            <a:pPr marL="514350" indent="-514350">
              <a:buFont typeface="+mj-lt"/>
              <a:buAutoNum type="arabicPeriod"/>
            </a:pPr>
            <a:r>
              <a:rPr lang="en-US" b="1" dirty="0"/>
              <a:t>Making It Easy To Market Outside The Office</a:t>
            </a:r>
          </a:p>
          <a:p>
            <a:pPr marL="514350" indent="-514350">
              <a:buFont typeface="+mj-lt"/>
              <a:buAutoNum type="arabicPeriod"/>
            </a:pPr>
            <a:r>
              <a:rPr lang="en-US" b="1" dirty="0"/>
              <a:t>Set Some Simple Goals</a:t>
            </a:r>
          </a:p>
          <a:p>
            <a:pPr marL="514350" indent="-514350">
              <a:buFont typeface="+mj-lt"/>
              <a:buAutoNum type="arabicPeriod"/>
            </a:pPr>
            <a:r>
              <a:rPr lang="en-US" b="1" dirty="0"/>
              <a:t>A Little Each Day Is The Way</a:t>
            </a:r>
          </a:p>
          <a:p>
            <a:pPr marL="514350" indent="-514350">
              <a:buFont typeface="+mj-lt"/>
              <a:buAutoNum type="arabicPeriod"/>
            </a:pPr>
            <a:r>
              <a:rPr lang="en-US" b="1" dirty="0"/>
              <a:t>4 Areas Of Involvement</a:t>
            </a:r>
          </a:p>
          <a:p>
            <a:pPr marL="514350" indent="-514350">
              <a:buFont typeface="+mj-lt"/>
              <a:buAutoNum type="arabicPeriod"/>
            </a:pPr>
            <a:r>
              <a:rPr lang="en-US" b="1" dirty="0"/>
              <a:t>Everyone Can Do This </a:t>
            </a:r>
          </a:p>
          <a:p>
            <a:pPr marL="514350" indent="-514350">
              <a:buFont typeface="+mj-lt"/>
              <a:buAutoNum type="arabicPeriod"/>
            </a:pPr>
            <a:r>
              <a:rPr lang="en-US" b="1" dirty="0"/>
              <a:t>Measure Results Monthly For A Great Year</a:t>
            </a:r>
          </a:p>
          <a:p>
            <a:endParaRPr lang="en-US" b="1" dirty="0"/>
          </a:p>
        </p:txBody>
      </p:sp>
      <p:sp>
        <p:nvSpPr>
          <p:cNvPr id="3" name="Title 2">
            <a:extLst>
              <a:ext uri="{FF2B5EF4-FFF2-40B4-BE49-F238E27FC236}">
                <a16:creationId xmlns:a16="http://schemas.microsoft.com/office/drawing/2014/main" id="{8F9CA768-39E7-4DE9-AFD1-2678CD44494A}"/>
              </a:ext>
            </a:extLst>
          </p:cNvPr>
          <p:cNvSpPr>
            <a:spLocks noGrp="1"/>
          </p:cNvSpPr>
          <p:nvPr>
            <p:ph type="title"/>
          </p:nvPr>
        </p:nvSpPr>
        <p:spPr/>
        <p:txBody>
          <a:bodyPr/>
          <a:lstStyle/>
          <a:p>
            <a:r>
              <a:rPr lang="en-US" dirty="0"/>
              <a:t>Marketing</a:t>
            </a:r>
          </a:p>
        </p:txBody>
      </p:sp>
      <p:sp>
        <p:nvSpPr>
          <p:cNvPr id="4" name="Slide Number Placeholder 5">
            <a:extLst>
              <a:ext uri="{FF2B5EF4-FFF2-40B4-BE49-F238E27FC236}">
                <a16:creationId xmlns:a16="http://schemas.microsoft.com/office/drawing/2014/main" id="{A7E991BF-5754-D8F2-74C4-78F99D185D57}"/>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D904DEE0-9C16-280A-985E-7756106A8CD8}"/>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005106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0346C1A6-6184-4244-87B0-EEACDB9CDDB8}"/>
              </a:ext>
            </a:extLst>
          </p:cNvPr>
          <p:cNvSpPr>
            <a:spLocks noGrp="1"/>
          </p:cNvSpPr>
          <p:nvPr>
            <p:ph idx="1"/>
          </p:nvPr>
        </p:nvSpPr>
        <p:spPr>
          <a:xfrm>
            <a:off x="552450" y="990600"/>
            <a:ext cx="8039100" cy="5105400"/>
          </a:xfrm>
        </p:spPr>
        <p:txBody>
          <a:bodyPr>
            <a:normAutofit/>
          </a:bodyPr>
          <a:lstStyle/>
          <a:p>
            <a:pPr>
              <a:spcBef>
                <a:spcPct val="0"/>
              </a:spcBef>
            </a:pPr>
            <a:r>
              <a:rPr lang="en-US" altLang="en-US" b="1" dirty="0"/>
              <a:t>Now Up To Each Of Us To Generate Our Own Onsite Traffic In The Community</a:t>
            </a:r>
          </a:p>
          <a:p>
            <a:pPr>
              <a:spcBef>
                <a:spcPct val="0"/>
              </a:spcBef>
            </a:pPr>
            <a:r>
              <a:rPr lang="en-US" altLang="en-US" b="1" u="sng" dirty="0"/>
              <a:t>Tools We Use Are:</a:t>
            </a:r>
          </a:p>
          <a:p>
            <a:pPr marL="906463" lvl="1" indent="-514350">
              <a:spcBef>
                <a:spcPct val="0"/>
              </a:spcBef>
              <a:buFont typeface="Calibri" panose="020F0502020204030204" pitchFamily="34" charset="0"/>
              <a:buAutoNum type="arabicParenR"/>
            </a:pPr>
            <a:r>
              <a:rPr lang="en-US" altLang="en-US" b="1" dirty="0"/>
              <a:t>Community Involvement</a:t>
            </a:r>
          </a:p>
          <a:p>
            <a:pPr marL="906463" lvl="1" indent="-514350">
              <a:spcBef>
                <a:spcPct val="0"/>
              </a:spcBef>
              <a:buFont typeface="Calibri" panose="020F0502020204030204" pitchFamily="34" charset="0"/>
              <a:buAutoNum type="arabicParenR"/>
            </a:pPr>
            <a:r>
              <a:rPr lang="en-US" altLang="en-US" b="1" dirty="0"/>
              <a:t>Visits To All Local Retail &amp; Other Organizations</a:t>
            </a:r>
          </a:p>
          <a:p>
            <a:pPr marL="906463" lvl="1" indent="-514350">
              <a:spcBef>
                <a:spcPct val="0"/>
              </a:spcBef>
              <a:buFont typeface="Calibri" panose="020F0502020204030204" pitchFamily="34" charset="0"/>
              <a:buAutoNum type="arabicParenR"/>
            </a:pPr>
            <a:r>
              <a:rPr lang="en-US" altLang="en-US" b="1" dirty="0"/>
              <a:t>Follow Up &amp; Market Electronically</a:t>
            </a:r>
          </a:p>
          <a:p>
            <a:pPr marL="906463" lvl="1" indent="-514350">
              <a:spcBef>
                <a:spcPct val="0"/>
              </a:spcBef>
              <a:buFont typeface="Calibri" panose="020F0502020204030204" pitchFamily="34" charset="0"/>
              <a:buAutoNum type="arabicParenR"/>
            </a:pPr>
            <a:r>
              <a:rPr lang="en-US" altLang="en-US" b="1" dirty="0"/>
              <a:t>Host Events Community Is Interested In Attending</a:t>
            </a:r>
          </a:p>
          <a:p>
            <a:pPr>
              <a:spcBef>
                <a:spcPct val="0"/>
              </a:spcBef>
            </a:pPr>
            <a:r>
              <a:rPr lang="en-US" altLang="en-US" sz="2200" b="1" dirty="0"/>
              <a:t>NOTE: We Will Not Be Able To Out Bid REIT’S For PPC So We Have To Come Up With A Different Plan To Rank Higher In The Organic Results &amp; Local Mindset</a:t>
            </a:r>
          </a:p>
        </p:txBody>
      </p:sp>
      <p:sp>
        <p:nvSpPr>
          <p:cNvPr id="48131" name="Title 1">
            <a:extLst>
              <a:ext uri="{FF2B5EF4-FFF2-40B4-BE49-F238E27FC236}">
                <a16:creationId xmlns:a16="http://schemas.microsoft.com/office/drawing/2014/main" id="{7CADC96E-C607-4BFE-8C01-D8F279E88413}"/>
              </a:ext>
            </a:extLst>
          </p:cNvPr>
          <p:cNvSpPr>
            <a:spLocks noGrp="1"/>
          </p:cNvSpPr>
          <p:nvPr>
            <p:ph type="title"/>
          </p:nvPr>
        </p:nvSpPr>
        <p:spPr>
          <a:xfrm>
            <a:off x="0" y="0"/>
            <a:ext cx="9144000" cy="1143000"/>
          </a:xfrm>
        </p:spPr>
        <p:txBody>
          <a:bodyPr/>
          <a:lstStyle/>
          <a:p>
            <a:pPr algn="l"/>
            <a:r>
              <a:rPr lang="en-US" altLang="en-US" sz="4800" b="1"/>
              <a:t>Generating Our Own Traffic</a:t>
            </a:r>
          </a:p>
        </p:txBody>
      </p:sp>
      <p:sp>
        <p:nvSpPr>
          <p:cNvPr id="6" name="Slide Number Placeholder 5">
            <a:extLst>
              <a:ext uri="{FF2B5EF4-FFF2-40B4-BE49-F238E27FC236}">
                <a16:creationId xmlns:a16="http://schemas.microsoft.com/office/drawing/2014/main" id="{DC6B15B6-67C3-42A1-943D-7EBFA41A2A83}"/>
              </a:ext>
            </a:extLst>
          </p:cNvPr>
          <p:cNvSpPr txBox="1">
            <a:spLocks/>
          </p:cNvSpPr>
          <p:nvPr/>
        </p:nvSpPr>
        <p:spPr>
          <a:xfrm>
            <a:off x="8673306" y="6375400"/>
            <a:ext cx="941388" cy="457200"/>
          </a:xfrm>
          <a:prstGeom prst="rect">
            <a:avLst/>
          </a:prstGeom>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fld id="{2CE0AD39-C605-4C89-8740-F58685799B09}" type="slidenum">
              <a:rPr lang="en-US" altLang="en-US" b="1"/>
              <a:pPr defTabSz="914400" eaLnBrk="1" hangingPunct="1"/>
              <a:t>61</a:t>
            </a:fld>
            <a:endParaRPr lang="en-US" altLang="en-US" b="1" dirty="0"/>
          </a:p>
        </p:txBody>
      </p:sp>
      <p:sp>
        <p:nvSpPr>
          <p:cNvPr id="2" name="Slide Number Placeholder 5">
            <a:extLst>
              <a:ext uri="{FF2B5EF4-FFF2-40B4-BE49-F238E27FC236}">
                <a16:creationId xmlns:a16="http://schemas.microsoft.com/office/drawing/2014/main" id="{A0752F41-5186-18D6-7BF9-048F6290F42D}"/>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Footer Placeholder 4">
            <a:extLst>
              <a:ext uri="{FF2B5EF4-FFF2-40B4-BE49-F238E27FC236}">
                <a16:creationId xmlns:a16="http://schemas.microsoft.com/office/drawing/2014/main" id="{207CCE82-C243-6672-1728-EACFF9C47800}"/>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547012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81000" y="-152400"/>
            <a:ext cx="8229600" cy="1143000"/>
          </a:xfrm>
        </p:spPr>
        <p:txBody>
          <a:bodyPr>
            <a:normAutofit fontScale="90000"/>
          </a:bodyPr>
          <a:lstStyle/>
          <a:p>
            <a:r>
              <a:rPr lang="en-US" dirty="0"/>
              <a:t>What Are Your Marketing Numbers</a:t>
            </a:r>
          </a:p>
        </p:txBody>
      </p:sp>
      <p:pic>
        <p:nvPicPr>
          <p:cNvPr id="4" name="Picture 3">
            <a:extLst>
              <a:ext uri="{FF2B5EF4-FFF2-40B4-BE49-F238E27FC236}">
                <a16:creationId xmlns:a16="http://schemas.microsoft.com/office/drawing/2014/main" id="{94736E5E-A58B-2571-442F-19C9618EA993}"/>
              </a:ext>
            </a:extLst>
          </p:cNvPr>
          <p:cNvPicPr>
            <a:picLocks noChangeAspect="1"/>
          </p:cNvPicPr>
          <p:nvPr/>
        </p:nvPicPr>
        <p:blipFill>
          <a:blip r:embed="rId2"/>
          <a:stretch>
            <a:fillRect/>
          </a:stretch>
        </p:blipFill>
        <p:spPr>
          <a:xfrm>
            <a:off x="381000" y="762000"/>
            <a:ext cx="7541917" cy="5589484"/>
          </a:xfrm>
          <a:prstGeom prst="rect">
            <a:avLst/>
          </a:prstGeom>
        </p:spPr>
      </p:pic>
    </p:spTree>
    <p:extLst>
      <p:ext uri="{BB962C8B-B14F-4D97-AF65-F5344CB8AC3E}">
        <p14:creationId xmlns:p14="http://schemas.microsoft.com/office/powerpoint/2010/main" val="119670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304800" y="-228600"/>
            <a:ext cx="7924800" cy="990600"/>
          </a:xfrm>
        </p:spPr>
        <p:txBody>
          <a:bodyPr>
            <a:noAutofit/>
          </a:bodyPr>
          <a:lstStyle/>
          <a:p>
            <a:r>
              <a:rPr lang="en-US" sz="3600" dirty="0"/>
              <a:t>What Are Your Marketing Source Numbers</a:t>
            </a:r>
          </a:p>
        </p:txBody>
      </p:sp>
      <p:pic>
        <p:nvPicPr>
          <p:cNvPr id="5" name="Picture 4">
            <a:extLst>
              <a:ext uri="{FF2B5EF4-FFF2-40B4-BE49-F238E27FC236}">
                <a16:creationId xmlns:a16="http://schemas.microsoft.com/office/drawing/2014/main" id="{454011E2-ECEB-C7C9-CF6C-BC2F7CB36D60}"/>
              </a:ext>
            </a:extLst>
          </p:cNvPr>
          <p:cNvPicPr>
            <a:picLocks noChangeAspect="1"/>
          </p:cNvPicPr>
          <p:nvPr/>
        </p:nvPicPr>
        <p:blipFill rotWithShape="1">
          <a:blip r:embed="rId2"/>
          <a:srcRect b="17759"/>
          <a:stretch/>
        </p:blipFill>
        <p:spPr>
          <a:xfrm>
            <a:off x="12700" y="749300"/>
            <a:ext cx="6940617" cy="3822700"/>
          </a:xfrm>
          <a:prstGeom prst="rect">
            <a:avLst/>
          </a:prstGeom>
        </p:spPr>
      </p:pic>
      <p:sp>
        <p:nvSpPr>
          <p:cNvPr id="6" name="TextBox 5">
            <a:extLst>
              <a:ext uri="{FF2B5EF4-FFF2-40B4-BE49-F238E27FC236}">
                <a16:creationId xmlns:a16="http://schemas.microsoft.com/office/drawing/2014/main" id="{DB32FA63-1BA5-E046-6BE8-B80BE95BD8C3}"/>
              </a:ext>
            </a:extLst>
          </p:cNvPr>
          <p:cNvSpPr txBox="1"/>
          <p:nvPr/>
        </p:nvSpPr>
        <p:spPr>
          <a:xfrm>
            <a:off x="6978717" y="522991"/>
            <a:ext cx="2216216" cy="6217087"/>
          </a:xfrm>
          <a:prstGeom prst="rect">
            <a:avLst/>
          </a:prstGeom>
          <a:noFill/>
        </p:spPr>
        <p:txBody>
          <a:bodyPr wrap="square" rtlCol="0">
            <a:spAutoFit/>
          </a:bodyPr>
          <a:lstStyle/>
          <a:p>
            <a:r>
              <a:rPr lang="en-US" sz="2000" b="1" dirty="0">
                <a:solidFill>
                  <a:schemeClr val="bg1"/>
                </a:solidFill>
              </a:rPr>
              <a:t>What Is Your % From Drive By, Internet, Marketing, Event, Repeats, Referrals, and Ads/Other</a:t>
            </a:r>
          </a:p>
          <a:p>
            <a:endParaRPr lang="en-US" sz="2000" b="1" dirty="0">
              <a:solidFill>
                <a:schemeClr val="bg1"/>
              </a:solidFill>
            </a:endParaRPr>
          </a:p>
          <a:p>
            <a:r>
              <a:rPr lang="en-US" sz="2000" b="1" dirty="0">
                <a:solidFill>
                  <a:srgbClr val="FFFF00"/>
                </a:solidFill>
              </a:rPr>
              <a:t>Additional Leases are Considered Repeats and are Subtracted From That Source Added To RREM</a:t>
            </a:r>
          </a:p>
          <a:p>
            <a:endParaRPr lang="en-US" sz="2000" b="1" dirty="0">
              <a:solidFill>
                <a:schemeClr val="bg1"/>
              </a:solidFill>
            </a:endParaRPr>
          </a:p>
          <a:p>
            <a:r>
              <a:rPr lang="en-US" sz="2000" b="1" dirty="0">
                <a:solidFill>
                  <a:schemeClr val="bg1"/>
                </a:solidFill>
              </a:rPr>
              <a:t>This Example:  Drive By- 33.96%           Internet- 23.58%	           Other- 13.85%                RREM- 28.61%</a:t>
            </a:r>
          </a:p>
          <a:p>
            <a:r>
              <a:rPr lang="en-US" b="1" dirty="0">
                <a:solidFill>
                  <a:schemeClr val="bg1"/>
                </a:solidFill>
              </a:rPr>
              <a:t>	          </a:t>
            </a:r>
            <a:r>
              <a:rPr lang="en-US" dirty="0"/>
              <a:t>	</a:t>
            </a:r>
          </a:p>
        </p:txBody>
      </p:sp>
      <p:sp>
        <p:nvSpPr>
          <p:cNvPr id="3" name="TextBox 2">
            <a:extLst>
              <a:ext uri="{FF2B5EF4-FFF2-40B4-BE49-F238E27FC236}">
                <a16:creationId xmlns:a16="http://schemas.microsoft.com/office/drawing/2014/main" id="{D278DA39-15D4-610B-4E56-5F7BC72C8DAC}"/>
              </a:ext>
            </a:extLst>
          </p:cNvPr>
          <p:cNvSpPr txBox="1"/>
          <p:nvPr/>
        </p:nvSpPr>
        <p:spPr>
          <a:xfrm>
            <a:off x="495300" y="4595792"/>
            <a:ext cx="5683317" cy="1908215"/>
          </a:xfrm>
          <a:prstGeom prst="rect">
            <a:avLst/>
          </a:prstGeom>
          <a:solidFill>
            <a:srgbClr val="FFFF00"/>
          </a:solidFill>
        </p:spPr>
        <p:txBody>
          <a:bodyPr wrap="square" rtlCol="0">
            <a:spAutoFit/>
          </a:bodyPr>
          <a:lstStyle/>
          <a:p>
            <a:r>
              <a:rPr lang="en-US" b="1" dirty="0"/>
              <a:t>Must Know The Percentage Of Your Traffic From:</a:t>
            </a:r>
          </a:p>
          <a:p>
            <a:r>
              <a:rPr lang="en-US" b="1" dirty="0"/>
              <a:t>1- Drive By</a:t>
            </a:r>
          </a:p>
          <a:p>
            <a:r>
              <a:rPr lang="en-US" b="1" dirty="0"/>
              <a:t>2- Internet</a:t>
            </a:r>
          </a:p>
          <a:p>
            <a:r>
              <a:rPr lang="en-US" b="1" dirty="0"/>
              <a:t>3- RREM  (Repeat, Referral, Events, Marketing</a:t>
            </a:r>
          </a:p>
          <a:p>
            <a:r>
              <a:rPr lang="en-US" b="1" dirty="0"/>
              <a:t>4- Ads/Other </a:t>
            </a:r>
          </a:p>
          <a:p>
            <a:r>
              <a:rPr lang="en-US" sz="1200" b="1" dirty="0"/>
              <a:t>NEVER USE UNKNOWN OR OTHER, LIST EACH ACTIVITY YOU PAY FOR, CHAMBER, PPC, REFERRALS, FACEBOOK ADS, SPAREFOOT, ETC. </a:t>
            </a:r>
          </a:p>
        </p:txBody>
      </p:sp>
    </p:spTree>
    <p:extLst>
      <p:ext uri="{BB962C8B-B14F-4D97-AF65-F5344CB8AC3E}">
        <p14:creationId xmlns:p14="http://schemas.microsoft.com/office/powerpoint/2010/main" val="2964587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457200" y="304800"/>
            <a:ext cx="8229600" cy="1143000"/>
          </a:xfrm>
        </p:spPr>
        <p:txBody>
          <a:bodyPr>
            <a:normAutofit fontScale="90000"/>
          </a:bodyPr>
          <a:lstStyle/>
          <a:p>
            <a:r>
              <a:rPr lang="en-US" dirty="0"/>
              <a:t>Why Did They Move Out / What Is Your Rating</a:t>
            </a:r>
          </a:p>
        </p:txBody>
      </p:sp>
      <p:pic>
        <p:nvPicPr>
          <p:cNvPr id="4" name="Picture 3">
            <a:extLst>
              <a:ext uri="{FF2B5EF4-FFF2-40B4-BE49-F238E27FC236}">
                <a16:creationId xmlns:a16="http://schemas.microsoft.com/office/drawing/2014/main" id="{B244D72A-4316-E878-6206-044AACF9A81D}"/>
              </a:ext>
            </a:extLst>
          </p:cNvPr>
          <p:cNvPicPr>
            <a:picLocks noChangeAspect="1"/>
          </p:cNvPicPr>
          <p:nvPr/>
        </p:nvPicPr>
        <p:blipFill>
          <a:blip r:embed="rId2"/>
          <a:stretch>
            <a:fillRect/>
          </a:stretch>
        </p:blipFill>
        <p:spPr>
          <a:xfrm>
            <a:off x="138113" y="1981200"/>
            <a:ext cx="8867774" cy="2895600"/>
          </a:xfrm>
          <a:prstGeom prst="rect">
            <a:avLst/>
          </a:prstGeom>
        </p:spPr>
      </p:pic>
      <p:sp>
        <p:nvSpPr>
          <p:cNvPr id="3" name="TextBox 2">
            <a:extLst>
              <a:ext uri="{FF2B5EF4-FFF2-40B4-BE49-F238E27FC236}">
                <a16:creationId xmlns:a16="http://schemas.microsoft.com/office/drawing/2014/main" id="{DBB07E5C-B82E-7A19-260E-CF0B9A14AAD0}"/>
              </a:ext>
            </a:extLst>
          </p:cNvPr>
          <p:cNvSpPr txBox="1"/>
          <p:nvPr/>
        </p:nvSpPr>
        <p:spPr>
          <a:xfrm>
            <a:off x="533399" y="5257800"/>
            <a:ext cx="8472487" cy="461665"/>
          </a:xfrm>
          <a:prstGeom prst="rect">
            <a:avLst/>
          </a:prstGeom>
          <a:noFill/>
        </p:spPr>
        <p:txBody>
          <a:bodyPr wrap="square" rtlCol="0">
            <a:spAutoFit/>
          </a:bodyPr>
          <a:lstStyle/>
          <a:p>
            <a:r>
              <a:rPr lang="en-US" sz="2400" dirty="0">
                <a:solidFill>
                  <a:schemeClr val="bg1"/>
                </a:solidFill>
              </a:rPr>
              <a:t>Send Move Out Surveys From SiteLink and Track The Responses</a:t>
            </a:r>
          </a:p>
        </p:txBody>
      </p:sp>
    </p:spTree>
    <p:extLst>
      <p:ext uri="{BB962C8B-B14F-4D97-AF65-F5344CB8AC3E}">
        <p14:creationId xmlns:p14="http://schemas.microsoft.com/office/powerpoint/2010/main" val="1034301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C00-000002000000}"/>
              </a:ext>
            </a:extLst>
          </p:cNvPr>
          <p:cNvGraphicFramePr>
            <a:graphicFrameLocks noGrp="1"/>
          </p:cNvGraphicFramePr>
          <p:nvPr>
            <p:extLst>
              <p:ext uri="{D42A27DB-BD31-4B8C-83A1-F6EECF244321}">
                <p14:modId xmlns:p14="http://schemas.microsoft.com/office/powerpoint/2010/main" val="65870198"/>
              </p:ext>
            </p:extLst>
          </p:nvPr>
        </p:nvGraphicFramePr>
        <p:xfrm>
          <a:off x="0" y="0"/>
          <a:ext cx="91440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3510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8686800" y="6553200"/>
            <a:ext cx="4572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graphicFrame>
        <p:nvGraphicFramePr>
          <p:cNvPr id="6" name="Chart 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2160670759"/>
              </p:ext>
            </p:extLst>
          </p:nvPr>
        </p:nvGraphicFramePr>
        <p:xfrm>
          <a:off x="0" y="0"/>
          <a:ext cx="7924800" cy="502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950517192"/>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3714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B00-000002000000}"/>
              </a:ext>
            </a:extLst>
          </p:cNvPr>
          <p:cNvGraphicFramePr>
            <a:graphicFrameLocks noGrp="1"/>
          </p:cNvGraphicFramePr>
          <p:nvPr>
            <p:extLst>
              <p:ext uri="{D42A27DB-BD31-4B8C-83A1-F6EECF244321}">
                <p14:modId xmlns:p14="http://schemas.microsoft.com/office/powerpoint/2010/main" val="2723915031"/>
              </p:ext>
            </p:extLst>
          </p:nvPr>
        </p:nvGraphicFramePr>
        <p:xfrm>
          <a:off x="0" y="0"/>
          <a:ext cx="91440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5425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E00-000002000000}"/>
              </a:ext>
            </a:extLst>
          </p:cNvPr>
          <p:cNvGraphicFramePr>
            <a:graphicFrameLocks noGrp="1"/>
          </p:cNvGraphicFramePr>
          <p:nvPr>
            <p:extLst>
              <p:ext uri="{D42A27DB-BD31-4B8C-83A1-F6EECF244321}">
                <p14:modId xmlns:p14="http://schemas.microsoft.com/office/powerpoint/2010/main" val="172397873"/>
              </p:ext>
            </p:extLst>
          </p:nvPr>
        </p:nvGraphicFramePr>
        <p:xfrm>
          <a:off x="-21800" y="0"/>
          <a:ext cx="91658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638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txBox="1">
            <a:spLocks/>
          </p:cNvSpPr>
          <p:nvPr/>
        </p:nvSpPr>
        <p:spPr>
          <a:xfrm>
            <a:off x="228600" y="6629400"/>
            <a:ext cx="8305800" cy="228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sp>
        <p:nvSpPr>
          <p:cNvPr id="5" name="Slide Number Placeholder 5"/>
          <p:cNvSpPr txBox="1">
            <a:spLocks/>
          </p:cNvSpPr>
          <p:nvPr/>
        </p:nvSpPr>
        <p:spPr>
          <a:xfrm>
            <a:off x="8686800" y="6400800"/>
            <a:ext cx="4572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Title 1">
            <a:extLst>
              <a:ext uri="{FF2B5EF4-FFF2-40B4-BE49-F238E27FC236}">
                <a16:creationId xmlns:a16="http://schemas.microsoft.com/office/drawing/2014/main" id="{FF5F135E-D72E-4956-8968-F13A090E1A7B}"/>
              </a:ext>
            </a:extLst>
          </p:cNvPr>
          <p:cNvSpPr txBox="1">
            <a:spLocks/>
          </p:cNvSpPr>
          <p:nvPr/>
        </p:nvSpPr>
        <p:spPr>
          <a:xfrm>
            <a:off x="1973031" y="-17282"/>
            <a:ext cx="5235469" cy="1066800"/>
          </a:xfrm>
          <a:prstGeom prst="rect">
            <a:avLst/>
          </a:prstGeom>
        </p:spPr>
        <p:txBody>
          <a:bodyPr>
            <a:normAutofit fontScale="97500"/>
          </a:bodyPr>
          <a:lstStyle>
            <a:lvl1pPr algn="ctr" defTabSz="914400" rtl="0" eaLnBrk="1" latinLnBrk="0" hangingPunct="1">
              <a:spcBef>
                <a:spcPct val="0"/>
              </a:spcBef>
              <a:buNone/>
              <a:defRPr lang="en-US" sz="4800" kern="1200" spc="-15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z="4000" i="1" dirty="0"/>
              <a:t>2022 Self Storage Almanac </a:t>
            </a:r>
          </a:p>
        </p:txBody>
      </p:sp>
      <p:pic>
        <p:nvPicPr>
          <p:cNvPr id="7" name="Picture 6">
            <a:extLst>
              <a:ext uri="{FF2B5EF4-FFF2-40B4-BE49-F238E27FC236}">
                <a16:creationId xmlns:a16="http://schemas.microsoft.com/office/drawing/2014/main" id="{4E8CE1E2-5D03-E6A2-A589-B506536C5684}"/>
              </a:ext>
            </a:extLst>
          </p:cNvPr>
          <p:cNvPicPr>
            <a:picLocks noChangeAspect="1"/>
          </p:cNvPicPr>
          <p:nvPr/>
        </p:nvPicPr>
        <p:blipFill>
          <a:blip r:embed="rId2">
            <a:extLst>
              <a:ext uri="{28A0092B-C50C-407E-A947-70E740481C1C}">
                <a14:useLocalDpi xmlns:a14="http://schemas.microsoft.com/office/drawing/2010/main" val="0"/>
              </a:ext>
            </a:extLst>
          </a:blip>
          <a:srcRect l="7634" r="7634"/>
          <a:stretch/>
        </p:blipFill>
        <p:spPr>
          <a:xfrm>
            <a:off x="4677640" y="1036818"/>
            <a:ext cx="4401100" cy="4297182"/>
          </a:xfrm>
          <a:prstGeom prst="rect">
            <a:avLst/>
          </a:prstGeom>
        </p:spPr>
      </p:pic>
      <p:pic>
        <p:nvPicPr>
          <p:cNvPr id="8" name="Picture 7">
            <a:extLst>
              <a:ext uri="{FF2B5EF4-FFF2-40B4-BE49-F238E27FC236}">
                <a16:creationId xmlns:a16="http://schemas.microsoft.com/office/drawing/2014/main" id="{35D5F9EA-75C2-85ED-B9D5-71799F79EA56}"/>
              </a:ext>
            </a:extLst>
          </p:cNvPr>
          <p:cNvPicPr>
            <a:picLocks noChangeAspect="1"/>
          </p:cNvPicPr>
          <p:nvPr/>
        </p:nvPicPr>
        <p:blipFill>
          <a:blip r:embed="rId3">
            <a:extLst>
              <a:ext uri="{28A0092B-C50C-407E-A947-70E740481C1C}">
                <a14:useLocalDpi xmlns:a14="http://schemas.microsoft.com/office/drawing/2010/main" val="0"/>
              </a:ext>
            </a:extLst>
          </a:blip>
          <a:srcRect l="7682" r="7682"/>
          <a:stretch/>
        </p:blipFill>
        <p:spPr>
          <a:xfrm>
            <a:off x="65261" y="1036818"/>
            <a:ext cx="4490003" cy="4297182"/>
          </a:xfrm>
          <a:prstGeom prst="rect">
            <a:avLst/>
          </a:prstGeom>
        </p:spPr>
      </p:pic>
    </p:spTree>
    <p:extLst>
      <p:ext uri="{BB962C8B-B14F-4D97-AF65-F5344CB8AC3E}">
        <p14:creationId xmlns:p14="http://schemas.microsoft.com/office/powerpoint/2010/main" val="1243903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F00-000002000000}"/>
              </a:ext>
            </a:extLst>
          </p:cNvPr>
          <p:cNvGraphicFramePr>
            <a:graphicFrameLocks noGrp="1"/>
          </p:cNvGraphicFramePr>
          <p:nvPr>
            <p:extLst>
              <p:ext uri="{D42A27DB-BD31-4B8C-83A1-F6EECF244321}">
                <p14:modId xmlns:p14="http://schemas.microsoft.com/office/powerpoint/2010/main" val="1876197670"/>
              </p:ext>
            </p:extLst>
          </p:nvPr>
        </p:nvGraphicFramePr>
        <p:xfrm>
          <a:off x="-7659" y="0"/>
          <a:ext cx="9151659"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5699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manneballard@aol.com  Universal Storage Group 770-801-1888</a:t>
            </a:r>
          </a:p>
        </p:txBody>
      </p:sp>
      <p:graphicFrame>
        <p:nvGraphicFramePr>
          <p:cNvPr id="5" name="Chart 4">
            <a:extLst>
              <a:ext uri="{FF2B5EF4-FFF2-40B4-BE49-F238E27FC236}">
                <a16:creationId xmlns:a16="http://schemas.microsoft.com/office/drawing/2014/main" id="{00000000-0008-0000-1000-000002000000}"/>
              </a:ext>
            </a:extLst>
          </p:cNvPr>
          <p:cNvGraphicFramePr>
            <a:graphicFrameLocks noGrp="1"/>
          </p:cNvGraphicFramePr>
          <p:nvPr>
            <p:extLst>
              <p:ext uri="{D42A27DB-BD31-4B8C-83A1-F6EECF244321}">
                <p14:modId xmlns:p14="http://schemas.microsoft.com/office/powerpoint/2010/main" val="3902428339"/>
              </p:ext>
            </p:extLst>
          </p:nvPr>
        </p:nvGraphicFramePr>
        <p:xfrm>
          <a:off x="0" y="0"/>
          <a:ext cx="7620000" cy="502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1000-000002000000}"/>
              </a:ext>
            </a:extLst>
          </p:cNvPr>
          <p:cNvGraphicFramePr>
            <a:graphicFrameLocks noGrp="1"/>
          </p:cNvGraphicFramePr>
          <p:nvPr>
            <p:extLst>
              <p:ext uri="{D42A27DB-BD31-4B8C-83A1-F6EECF244321}">
                <p14:modId xmlns:p14="http://schemas.microsoft.com/office/powerpoint/2010/main" val="4067038480"/>
              </p:ext>
            </p:extLst>
          </p:nvPr>
        </p:nvGraphicFramePr>
        <p:xfrm>
          <a:off x="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34882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1700-000002000000}"/>
              </a:ext>
            </a:extLst>
          </p:cNvPr>
          <p:cNvGraphicFramePr>
            <a:graphicFrameLocks noGrp="1"/>
          </p:cNvGraphicFramePr>
          <p:nvPr>
            <p:extLst>
              <p:ext uri="{D42A27DB-BD31-4B8C-83A1-F6EECF244321}">
                <p14:modId xmlns:p14="http://schemas.microsoft.com/office/powerpoint/2010/main" val="3726680201"/>
              </p:ext>
            </p:extLst>
          </p:nvPr>
        </p:nvGraphicFramePr>
        <p:xfrm>
          <a:off x="0" y="0"/>
          <a:ext cx="91440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836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D00-000002000000}"/>
              </a:ext>
            </a:extLst>
          </p:cNvPr>
          <p:cNvGraphicFramePr>
            <a:graphicFrameLocks noGrp="1"/>
          </p:cNvGraphicFramePr>
          <p:nvPr>
            <p:extLst>
              <p:ext uri="{D42A27DB-BD31-4B8C-83A1-F6EECF244321}">
                <p14:modId xmlns:p14="http://schemas.microsoft.com/office/powerpoint/2010/main" val="2560832983"/>
              </p:ext>
            </p:extLst>
          </p:nvPr>
        </p:nvGraphicFramePr>
        <p:xfrm>
          <a:off x="-7659" y="0"/>
          <a:ext cx="9151659"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056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1200-000002000000}"/>
              </a:ext>
            </a:extLst>
          </p:cNvPr>
          <p:cNvGraphicFramePr>
            <a:graphicFrameLocks noGrp="1"/>
          </p:cNvGraphicFramePr>
          <p:nvPr>
            <p:extLst>
              <p:ext uri="{D42A27DB-BD31-4B8C-83A1-F6EECF244321}">
                <p14:modId xmlns:p14="http://schemas.microsoft.com/office/powerpoint/2010/main" val="2479290433"/>
              </p:ext>
            </p:extLst>
          </p:nvPr>
        </p:nvGraphicFramePr>
        <p:xfrm>
          <a:off x="0" y="0"/>
          <a:ext cx="9144000"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2623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44F30A-C462-4416-AE23-1DBA0D4B48F1}"/>
              </a:ext>
            </a:extLst>
          </p:cNvPr>
          <p:cNvSpPr>
            <a:spLocks noGrp="1"/>
          </p:cNvSpPr>
          <p:nvPr>
            <p:ph type="subTitle" idx="1"/>
          </p:nvPr>
        </p:nvSpPr>
        <p:spPr>
          <a:xfrm>
            <a:off x="76200" y="58533"/>
            <a:ext cx="7543800" cy="857250"/>
          </a:xfrm>
        </p:spPr>
        <p:txBody>
          <a:bodyPr>
            <a:noAutofit/>
          </a:bodyPr>
          <a:lstStyle/>
          <a:p>
            <a:r>
              <a:rPr lang="en-US" sz="2400" b="1" dirty="0"/>
              <a:t>USG Managers Personal Marketing Goals Achieved 2022</a:t>
            </a:r>
          </a:p>
        </p:txBody>
      </p:sp>
      <p:sp>
        <p:nvSpPr>
          <p:cNvPr id="2" name="TextBox 1">
            <a:extLst>
              <a:ext uri="{FF2B5EF4-FFF2-40B4-BE49-F238E27FC236}">
                <a16:creationId xmlns:a16="http://schemas.microsoft.com/office/drawing/2014/main" id="{37F6A605-81FF-4079-AAA9-46217E11016F}"/>
              </a:ext>
            </a:extLst>
          </p:cNvPr>
          <p:cNvSpPr txBox="1"/>
          <p:nvPr/>
        </p:nvSpPr>
        <p:spPr>
          <a:xfrm>
            <a:off x="152400" y="5333999"/>
            <a:ext cx="8835774" cy="830997"/>
          </a:xfrm>
          <a:prstGeom prst="rect">
            <a:avLst/>
          </a:prstGeom>
          <a:noFill/>
        </p:spPr>
        <p:txBody>
          <a:bodyPr wrap="square" rtlCol="0">
            <a:spAutoFit/>
          </a:bodyPr>
          <a:lstStyle/>
          <a:p>
            <a:pPr algn="ctr"/>
            <a:r>
              <a:rPr lang="en-US" sz="2400" b="1" dirty="0">
                <a:solidFill>
                  <a:schemeClr val="bg1"/>
                </a:solidFill>
              </a:rPr>
              <a:t>Cost per Lease $81.45</a:t>
            </a:r>
          </a:p>
          <a:p>
            <a:pPr algn="ctr"/>
            <a:r>
              <a:rPr lang="en-US" sz="2400" b="1" dirty="0">
                <a:solidFill>
                  <a:schemeClr val="bg1"/>
                </a:solidFill>
              </a:rPr>
              <a:t>CPL = ALL MARKETING AND ADVERTISING COSTS ÷ ALL LEASES</a:t>
            </a:r>
          </a:p>
        </p:txBody>
      </p:sp>
      <p:pic>
        <p:nvPicPr>
          <p:cNvPr id="11" name="Picture 10">
            <a:extLst>
              <a:ext uri="{FF2B5EF4-FFF2-40B4-BE49-F238E27FC236}">
                <a16:creationId xmlns:a16="http://schemas.microsoft.com/office/drawing/2014/main" id="{A260003C-A08E-7F58-56A3-168CC1A9E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05" y="621519"/>
            <a:ext cx="8578589" cy="45332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D73AF8-7898-A970-455A-190D51DDC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139" y="1296138"/>
            <a:ext cx="730705" cy="1204154"/>
          </a:xfrm>
          <a:prstGeom prst="rect">
            <a:avLst/>
          </a:prstGeom>
        </p:spPr>
      </p:pic>
      <p:sp>
        <p:nvSpPr>
          <p:cNvPr id="5" name="Slide Number Placeholder 5">
            <a:extLst>
              <a:ext uri="{FF2B5EF4-FFF2-40B4-BE49-F238E27FC236}">
                <a16:creationId xmlns:a16="http://schemas.microsoft.com/office/drawing/2014/main" id="{C2FF330E-0894-1684-B6C0-22A96A59A928}"/>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8061294C-E8A9-DB4D-2D2E-8F453070A0D6}"/>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557559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610600" cy="685800"/>
          </a:xfrm>
          <a:noFill/>
        </p:spPr>
        <p:txBody>
          <a:bodyPr>
            <a:normAutofit fontScale="90000"/>
          </a:bodyPr>
          <a:lstStyle/>
          <a:p>
            <a:r>
              <a:rPr lang="en-US" sz="4800" b="1" dirty="0">
                <a:effectLst>
                  <a:reflection blurRad="6350" stA="55000" endA="300" endPos="45500" dir="5400000" sy="-100000" algn="bl" rotWithShape="0"/>
                </a:effectLst>
                <a:latin typeface="Gill Sans MT" pitchFamily="34" charset="0"/>
              </a:rPr>
              <a:t>PMG- Personal Marketing Goals</a:t>
            </a:r>
          </a:p>
        </p:txBody>
      </p:sp>
      <p:sp>
        <p:nvSpPr>
          <p:cNvPr id="6" name="Footer Placeholder 6"/>
          <p:cNvSpPr>
            <a:spLocks noGrp="1"/>
          </p:cNvSpPr>
          <p:nvPr>
            <p:ph type="ftr" sz="quarter" idx="11"/>
          </p:nvPr>
        </p:nvSpPr>
        <p:spPr>
          <a:xfrm>
            <a:off x="2798763" y="6397625"/>
            <a:ext cx="6345237"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Pearls of Wisdom Tour 2023 UniversalStorageGroup.com </a:t>
            </a:r>
            <a:endParaRPr lang="en-US" sz="800" dirty="0"/>
          </a:p>
        </p:txBody>
      </p:sp>
      <p:sp>
        <p:nvSpPr>
          <p:cNvPr id="8" name="Slide Number Placeholder 5"/>
          <p:cNvSpPr>
            <a:spLocks noGrp="1"/>
          </p:cNvSpPr>
          <p:nvPr>
            <p:ph type="sldNum" sz="quarter" idx="12"/>
          </p:nvPr>
        </p:nvSpPr>
        <p:spPr>
          <a:xfrm>
            <a:off x="8483600" y="6356350"/>
            <a:ext cx="660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23B91-CE10-4F20-890A-0852E2246859}" type="slidenum">
              <a:rPr lang="en-US" smtClean="0"/>
              <a:pPr/>
              <a:t>77</a:t>
            </a:fld>
            <a:endParaRPr lang="en-US" sz="1600" b="1" dirty="0"/>
          </a:p>
        </p:txBody>
      </p:sp>
      <p:sp>
        <p:nvSpPr>
          <p:cNvPr id="4" name="TextBox 3"/>
          <p:cNvSpPr txBox="1"/>
          <p:nvPr/>
        </p:nvSpPr>
        <p:spPr>
          <a:xfrm>
            <a:off x="1600200" y="4191000"/>
            <a:ext cx="7010400" cy="1938992"/>
          </a:xfrm>
          <a:prstGeom prst="rect">
            <a:avLst/>
          </a:prstGeom>
          <a:solidFill>
            <a:schemeClr val="accent2"/>
          </a:solidFill>
        </p:spPr>
        <p:txBody>
          <a:bodyPr wrap="square" rtlCol="0">
            <a:spAutoFit/>
          </a:bodyPr>
          <a:lstStyle/>
          <a:p>
            <a:pPr>
              <a:buFont typeface="Wingdings" pitchFamily="2" charset="2"/>
              <a:buChar char="§"/>
            </a:pPr>
            <a:r>
              <a:rPr lang="en-US" sz="2000" b="1" dirty="0">
                <a:solidFill>
                  <a:schemeClr val="bg1"/>
                </a:solidFill>
              </a:rPr>
              <a:t>A One Page Per Store Annual Plan &amp; Measurement Tool </a:t>
            </a:r>
          </a:p>
          <a:p>
            <a:pPr>
              <a:buFont typeface="Wingdings" pitchFamily="2" charset="2"/>
              <a:buChar char="§"/>
            </a:pPr>
            <a:r>
              <a:rPr lang="en-US" sz="2000" b="1" dirty="0">
                <a:solidFill>
                  <a:schemeClr val="bg1"/>
                </a:solidFill>
              </a:rPr>
              <a:t>Easy To Use And Easy To Understand</a:t>
            </a:r>
          </a:p>
          <a:p>
            <a:pPr>
              <a:buFont typeface="Wingdings" pitchFamily="2" charset="2"/>
              <a:buChar char="§"/>
            </a:pPr>
            <a:r>
              <a:rPr lang="en-US" sz="2000" b="1" dirty="0">
                <a:solidFill>
                  <a:schemeClr val="bg1"/>
                </a:solidFill>
              </a:rPr>
              <a:t>Sent Via Email On The First Of Each Month For The  Prior Month’s Activity </a:t>
            </a:r>
          </a:p>
          <a:p>
            <a:pPr>
              <a:buFont typeface="Wingdings" pitchFamily="2" charset="2"/>
              <a:buChar char="§"/>
            </a:pPr>
            <a:r>
              <a:rPr lang="en-US" sz="2000" b="1" dirty="0"/>
              <a:t>Stores averaged 66,238 Marketing Messages for 1</a:t>
            </a:r>
            <a:r>
              <a:rPr lang="en-US" sz="2000" b="1" baseline="30000" dirty="0"/>
              <a:t>st</a:t>
            </a:r>
            <a:r>
              <a:rPr lang="en-US" sz="2000" b="1" dirty="0"/>
              <a:t> half 2011 or 11,040 per month per store</a:t>
            </a:r>
            <a:endParaRPr lang="en-US" sz="2000" b="1" dirty="0">
              <a:solidFill>
                <a:schemeClr val="bg1"/>
              </a:solidFill>
            </a:endParaRPr>
          </a:p>
        </p:txBody>
      </p:sp>
      <p:pic>
        <p:nvPicPr>
          <p:cNvPr id="5" name="Picture 4">
            <a:extLst>
              <a:ext uri="{FF2B5EF4-FFF2-40B4-BE49-F238E27FC236}">
                <a16:creationId xmlns:a16="http://schemas.microsoft.com/office/drawing/2014/main" id="{3D15580C-CDE0-4682-A010-0E04A1306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9144000" cy="6019800"/>
          </a:xfrm>
          <a:prstGeom prst="rect">
            <a:avLst/>
          </a:prstGeom>
        </p:spPr>
      </p:pic>
    </p:spTree>
    <p:extLst>
      <p:ext uri="{BB962C8B-B14F-4D97-AF65-F5344CB8AC3E}">
        <p14:creationId xmlns:p14="http://schemas.microsoft.com/office/powerpoint/2010/main" val="633495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83224" t="18166" b="51471"/>
          <a:stretch>
            <a:fillRect/>
          </a:stretch>
        </p:blipFill>
        <p:spPr bwMode="auto">
          <a:xfrm>
            <a:off x="6553200" y="3657600"/>
            <a:ext cx="2590800" cy="2674938"/>
          </a:xfrm>
          <a:prstGeom prst="rect">
            <a:avLst/>
          </a:prstGeom>
          <a:ln>
            <a:noFill/>
          </a:ln>
          <a:effectLst>
            <a:outerShdw blurRad="292100" dist="139700" dir="2700000" algn="tl" rotWithShape="0">
              <a:srgbClr val="333333">
                <a:alpha val="65000"/>
              </a:srgbClr>
            </a:outerShdw>
          </a:effectLst>
        </p:spPr>
      </p:pic>
      <p:sp>
        <p:nvSpPr>
          <p:cNvPr id="11267" name="Title 1"/>
          <p:cNvSpPr>
            <a:spLocks noGrp="1"/>
          </p:cNvSpPr>
          <p:nvPr>
            <p:ph type="title"/>
          </p:nvPr>
        </p:nvSpPr>
        <p:spPr>
          <a:xfrm>
            <a:off x="152400" y="152400"/>
            <a:ext cx="8763000" cy="609600"/>
          </a:xfrm>
          <a:noFill/>
        </p:spPr>
        <p:txBody>
          <a:bodyPr/>
          <a:lstStyle/>
          <a:p>
            <a:pPr eaLnBrk="1" hangingPunct="1"/>
            <a:r>
              <a:rPr lang="en-US" sz="3200" b="1" dirty="0"/>
              <a:t>Managers Personal Marketing Goals</a:t>
            </a:r>
          </a:p>
        </p:txBody>
      </p:sp>
      <p:pic>
        <p:nvPicPr>
          <p:cNvPr id="1026" name="Picture 2"/>
          <p:cNvPicPr>
            <a:picLocks noGrp="1" noChangeAspect="1" noChangeArrowheads="1"/>
          </p:cNvPicPr>
          <p:nvPr>
            <p:ph idx="1"/>
          </p:nvPr>
        </p:nvPicPr>
        <p:blipFill>
          <a:blip r:embed="rId2" cstate="print"/>
          <a:srcRect t="3188" r="62911" b="20454"/>
          <a:stretch>
            <a:fillRect/>
          </a:stretch>
        </p:blipFill>
        <p:spPr>
          <a:xfrm>
            <a:off x="304800" y="946810"/>
            <a:ext cx="5151437" cy="5911190"/>
          </a:xfrm>
          <a:effectLst>
            <a:outerShdw blurRad="292100" dist="139700" dir="2700000" algn="tl" rotWithShape="0">
              <a:srgbClr val="333333">
                <a:alpha val="65000"/>
              </a:srgbClr>
            </a:outerShdw>
          </a:effectLst>
        </p:spPr>
      </p:pic>
      <p:sp>
        <p:nvSpPr>
          <p:cNvPr id="10" name="Right Arrow 9"/>
          <p:cNvSpPr/>
          <p:nvPr/>
        </p:nvSpPr>
        <p:spPr>
          <a:xfrm rot="10800000">
            <a:off x="2971800" y="1371600"/>
            <a:ext cx="838200" cy="5334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rot="10249600">
            <a:off x="2200275" y="2908300"/>
            <a:ext cx="1001713" cy="5334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3" name="TextBox 7"/>
          <p:cNvSpPr txBox="1">
            <a:spLocks noChangeArrowheads="1"/>
          </p:cNvSpPr>
          <p:nvPr/>
        </p:nvSpPr>
        <p:spPr bwMode="auto">
          <a:xfrm>
            <a:off x="3048000" y="3090863"/>
            <a:ext cx="2514600" cy="1323975"/>
          </a:xfrm>
          <a:prstGeom prst="rect">
            <a:avLst/>
          </a:prstGeom>
          <a:solidFill>
            <a:srgbClr val="FFFF00"/>
          </a:solidFill>
          <a:ln w="9525">
            <a:solidFill>
              <a:srgbClr val="C00000"/>
            </a:solidFill>
            <a:miter lim="800000"/>
            <a:headEnd/>
            <a:tailEnd/>
          </a:ln>
        </p:spPr>
        <p:txBody>
          <a:bodyPr>
            <a:spAutoFit/>
          </a:bodyPr>
          <a:lstStyle/>
          <a:p>
            <a:r>
              <a:rPr lang="en-US" sz="1600" b="1">
                <a:solidFill>
                  <a:srgbClr val="C00000"/>
                </a:solidFill>
              </a:rPr>
              <a:t>SET GOALS FOR EACH MARKETING ACTIVITY AND REPORT ACTUAL NUMBERS ACHIEVED AT MONTH’S END</a:t>
            </a:r>
          </a:p>
        </p:txBody>
      </p:sp>
      <p:sp>
        <p:nvSpPr>
          <p:cNvPr id="11274" name="TextBox 6"/>
          <p:cNvSpPr txBox="1">
            <a:spLocks noChangeArrowheads="1"/>
          </p:cNvSpPr>
          <p:nvPr/>
        </p:nvSpPr>
        <p:spPr bwMode="auto">
          <a:xfrm>
            <a:off x="3581400" y="1643063"/>
            <a:ext cx="3048000" cy="1077912"/>
          </a:xfrm>
          <a:prstGeom prst="rect">
            <a:avLst/>
          </a:prstGeom>
          <a:solidFill>
            <a:srgbClr val="FFFF00"/>
          </a:solidFill>
          <a:ln w="9525">
            <a:solidFill>
              <a:srgbClr val="C00000"/>
            </a:solidFill>
            <a:miter lim="800000"/>
            <a:headEnd/>
            <a:tailEnd/>
          </a:ln>
        </p:spPr>
        <p:txBody>
          <a:bodyPr>
            <a:spAutoFit/>
          </a:bodyPr>
          <a:lstStyle/>
          <a:p>
            <a:r>
              <a:rPr lang="en-US" sz="1600" b="1">
                <a:solidFill>
                  <a:srgbClr val="C00000"/>
                </a:solidFill>
              </a:rPr>
              <a:t>PRE PLAN YOUR ONSITE ACTIVITIES FOR THE YEAR SO YOU CAN MARKET THEM 90 DAYS IN ADVANCE</a:t>
            </a:r>
          </a:p>
        </p:txBody>
      </p:sp>
      <p:sp>
        <p:nvSpPr>
          <p:cNvPr id="13" name="Right Arrow 12"/>
          <p:cNvSpPr/>
          <p:nvPr/>
        </p:nvSpPr>
        <p:spPr>
          <a:xfrm rot="3299096">
            <a:off x="7408862" y="3278188"/>
            <a:ext cx="600075" cy="5334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6" name="TextBox 11"/>
          <p:cNvSpPr txBox="1">
            <a:spLocks noChangeArrowheads="1"/>
          </p:cNvSpPr>
          <p:nvPr/>
        </p:nvSpPr>
        <p:spPr bwMode="auto">
          <a:xfrm>
            <a:off x="6858000" y="1066800"/>
            <a:ext cx="2286000" cy="2308225"/>
          </a:xfrm>
          <a:prstGeom prst="rect">
            <a:avLst/>
          </a:prstGeom>
          <a:solidFill>
            <a:srgbClr val="FFFF00"/>
          </a:solidFill>
          <a:ln w="9525">
            <a:solidFill>
              <a:srgbClr val="C00000"/>
            </a:solidFill>
            <a:miter lim="800000"/>
            <a:headEnd/>
            <a:tailEnd/>
          </a:ln>
        </p:spPr>
        <p:txBody>
          <a:bodyPr>
            <a:spAutoFit/>
          </a:bodyPr>
          <a:lstStyle/>
          <a:p>
            <a:r>
              <a:rPr lang="en-US" sz="1600" b="1">
                <a:solidFill>
                  <a:srgbClr val="C00000"/>
                </a:solidFill>
              </a:rPr>
              <a:t>BY YEAR’S END YOU WILL HAVE A TOTAL NUMBER OF CONTACTS AND MESSAGES IN THE MARKETPLACE THAT WILL AMAZE YOU AND BRING NEW RENTALS</a:t>
            </a:r>
          </a:p>
        </p:txBody>
      </p:sp>
      <p:sp>
        <p:nvSpPr>
          <p:cNvPr id="11277" name="TextBox 13"/>
          <p:cNvSpPr txBox="1">
            <a:spLocks noChangeArrowheads="1"/>
          </p:cNvSpPr>
          <p:nvPr/>
        </p:nvSpPr>
        <p:spPr bwMode="auto">
          <a:xfrm>
            <a:off x="3276600" y="4691063"/>
            <a:ext cx="2590800" cy="1816100"/>
          </a:xfrm>
          <a:prstGeom prst="rect">
            <a:avLst/>
          </a:prstGeom>
          <a:solidFill>
            <a:srgbClr val="FFFF00"/>
          </a:solidFill>
          <a:ln w="9525">
            <a:solidFill>
              <a:srgbClr val="C00000"/>
            </a:solidFill>
            <a:miter lim="800000"/>
            <a:headEnd/>
            <a:tailEnd/>
          </a:ln>
        </p:spPr>
        <p:txBody>
          <a:bodyPr>
            <a:spAutoFit/>
          </a:bodyPr>
          <a:lstStyle/>
          <a:p>
            <a:r>
              <a:rPr lang="en-US" sz="1600" b="1">
                <a:solidFill>
                  <a:srgbClr val="C00000"/>
                </a:solidFill>
              </a:rPr>
              <a:t>GET THE WHOLE TEAM INVOLVED IN SENDING OUT LETTERS, CALLING, EMAILING, ATTENDING LOCAL MEETINGS, VISITING LOCAL BUSINESSES.</a:t>
            </a:r>
          </a:p>
        </p:txBody>
      </p:sp>
      <p:sp>
        <p:nvSpPr>
          <p:cNvPr id="16" name="Slide Number Placeholder 5"/>
          <p:cNvSpPr>
            <a:spLocks noGrp="1"/>
          </p:cNvSpPr>
          <p:nvPr>
            <p:ph type="sldNum" sz="quarter" idx="12"/>
          </p:nvPr>
        </p:nvSpPr>
        <p:spPr>
          <a:xfrm>
            <a:off x="8458200" y="6356350"/>
            <a:ext cx="660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23B91-CE10-4F20-890A-0852E2246859}" type="slidenum">
              <a:rPr lang="en-US" smtClean="0"/>
              <a:pPr/>
              <a:t>78</a:t>
            </a:fld>
            <a:endParaRPr lang="en-US" sz="1600" b="1" dirty="0"/>
          </a:p>
        </p:txBody>
      </p:sp>
      <p:sp>
        <p:nvSpPr>
          <p:cNvPr id="2" name="Rectangle 1">
            <a:extLst>
              <a:ext uri="{FF2B5EF4-FFF2-40B4-BE49-F238E27FC236}">
                <a16:creationId xmlns:a16="http://schemas.microsoft.com/office/drawing/2014/main" id="{4E595A9A-768C-F5E2-AC5E-2135FD13AA78}"/>
              </a:ext>
            </a:extLst>
          </p:cNvPr>
          <p:cNvSpPr/>
          <p:nvPr/>
        </p:nvSpPr>
        <p:spPr>
          <a:xfrm>
            <a:off x="1044513" y="914400"/>
            <a:ext cx="1012887"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02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3"/>
          <p:cNvSpPr>
            <a:spLocks noGrp="1"/>
          </p:cNvSpPr>
          <p:nvPr>
            <p:ph type="title"/>
          </p:nvPr>
        </p:nvSpPr>
        <p:spPr>
          <a:xfrm>
            <a:off x="0" y="0"/>
            <a:ext cx="8686800" cy="1371600"/>
          </a:xfrm>
        </p:spPr>
        <p:txBody>
          <a:bodyPr anchor="t">
            <a:normAutofit fontScale="90000"/>
          </a:bodyPr>
          <a:lstStyle/>
          <a:p>
            <a:pPr algn="ctr"/>
            <a:r>
              <a:rPr lang="en-US" sz="3300" b="1" dirty="0">
                <a:latin typeface="Arial" pitchFamily="34" charset="0"/>
              </a:rPr>
              <a:t>Use Your Competition Survey to Prove You Are the Best </a:t>
            </a:r>
            <a:r>
              <a:rPr lang="en-US" sz="3300" b="1" u="sng" dirty="0">
                <a:latin typeface="Arial" pitchFamily="34" charset="0"/>
              </a:rPr>
              <a:t>Value</a:t>
            </a:r>
            <a:br>
              <a:rPr lang="en-US" sz="2800" b="1" dirty="0"/>
            </a:br>
            <a:r>
              <a:rPr lang="en-US" sz="2400" b="1" i="1" dirty="0">
                <a:latin typeface="Arial" pitchFamily="34" charset="0"/>
              </a:rPr>
              <a:t>(not the cheapest but the best value)</a:t>
            </a:r>
            <a:endParaRPr lang="en-US" sz="2800" b="1" i="1" dirty="0">
              <a:latin typeface="Arial" pitchFamily="34" charset="0"/>
            </a:endParaRPr>
          </a:p>
        </p:txBody>
      </p:sp>
      <p:sp>
        <p:nvSpPr>
          <p:cNvPr id="188421" name="TextBox 4"/>
          <p:cNvSpPr txBox="1">
            <a:spLocks noChangeArrowheads="1"/>
          </p:cNvSpPr>
          <p:nvPr/>
        </p:nvSpPr>
        <p:spPr bwMode="auto">
          <a:xfrm>
            <a:off x="152400" y="1466671"/>
            <a:ext cx="8966200" cy="830997"/>
          </a:xfrm>
          <a:prstGeom prst="rect">
            <a:avLst/>
          </a:prstGeom>
          <a:solidFill>
            <a:schemeClr val="bg1"/>
          </a:solidFill>
          <a:ln w="9525">
            <a:noFill/>
            <a:miter lim="800000"/>
            <a:headEnd/>
            <a:tailEnd/>
          </a:ln>
        </p:spPr>
        <p:txBody>
          <a:bodyPr wrap="square">
            <a:spAutoFit/>
          </a:bodyPr>
          <a:lstStyle/>
          <a:p>
            <a:r>
              <a:rPr lang="en-US" sz="2400" b="1" dirty="0">
                <a:solidFill>
                  <a:srgbClr val="0070C0"/>
                </a:solidFill>
                <a:latin typeface="Arial" pitchFamily="34" charset="0"/>
                <a:cs typeface="Arial" pitchFamily="34" charset="0"/>
              </a:rPr>
              <a:t>Don’t Get Trapped Into “Price Only” Selling.  Customers Need To See For Themselves, Show The World You Know!</a:t>
            </a:r>
          </a:p>
        </p:txBody>
      </p:sp>
      <p:pic>
        <p:nvPicPr>
          <p:cNvPr id="9" name="Picture 8" descr="100_4033.jpg"/>
          <p:cNvPicPr>
            <a:picLocks noChangeAspect="1"/>
          </p:cNvPicPr>
          <p:nvPr/>
        </p:nvPicPr>
        <p:blipFill>
          <a:blip r:embed="rId2" cstate="print"/>
          <a:srcRect l="9430" t="4678" r="5044"/>
          <a:stretch>
            <a:fillRect/>
          </a:stretch>
        </p:blipFill>
        <p:spPr>
          <a:xfrm>
            <a:off x="152400" y="2316163"/>
            <a:ext cx="4191000" cy="3656672"/>
          </a:xfrm>
          <a:prstGeom prst="rect">
            <a:avLst/>
          </a:prstGeom>
          <a:ln>
            <a:noFill/>
          </a:ln>
          <a:effectLst>
            <a:outerShdw blurRad="292100" dist="139700" dir="2700000" algn="tl" rotWithShape="0">
              <a:srgbClr val="333333">
                <a:alpha val="65000"/>
              </a:srgbClr>
            </a:outerShdw>
          </a:effectLst>
        </p:spPr>
      </p:pic>
      <p:pic>
        <p:nvPicPr>
          <p:cNvPr id="10" name="Picture 9" descr="8-23-12 SWC 001.jpg"/>
          <p:cNvPicPr>
            <a:picLocks noChangeAspect="1"/>
          </p:cNvPicPr>
          <p:nvPr/>
        </p:nvPicPr>
        <p:blipFill>
          <a:blip r:embed="rId3" cstate="print"/>
          <a:srcRect l="10000" t="5556" r="13333" b="13333"/>
          <a:stretch>
            <a:fillRect/>
          </a:stretch>
        </p:blipFill>
        <p:spPr>
          <a:xfrm>
            <a:off x="4486937" y="2296187"/>
            <a:ext cx="4631663" cy="3676647"/>
          </a:xfrm>
          <a:prstGeom prst="rect">
            <a:avLst/>
          </a:prstGeom>
          <a:ln>
            <a:noFill/>
          </a:ln>
          <a:effectLst>
            <a:outerShdw blurRad="292100" dist="139700" dir="2700000" algn="tl" rotWithShape="0">
              <a:srgbClr val="333333">
                <a:alpha val="65000"/>
              </a:srgbClr>
            </a:outerShdw>
          </a:effectLst>
        </p:spPr>
      </p:pic>
      <p:sp>
        <p:nvSpPr>
          <p:cNvPr id="8" name="Slide Number Placeholder 2"/>
          <p:cNvSpPr txBox="1">
            <a:spLocks/>
          </p:cNvSpPr>
          <p:nvPr/>
        </p:nvSpPr>
        <p:spPr bwMode="auto">
          <a:xfrm>
            <a:off x="8382000" y="6553200"/>
            <a:ext cx="762000" cy="304800"/>
          </a:xfrm>
          <a:prstGeom prst="rect">
            <a:avLst/>
          </a:prstGeom>
          <a:noFill/>
          <a:ln>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8CA8F1AB-855B-4DEF-833F-1630BB9BD999}"/>
              </a:ext>
            </a:extLst>
          </p:cNvPr>
          <p:cNvSpPr>
            <a:spLocks noGrp="1"/>
          </p:cNvSpPr>
          <p:nvPr>
            <p:ph type="sldNum" sz="quarter" idx="12"/>
          </p:nvPr>
        </p:nvSpPr>
        <p:spPr>
          <a:xfrm>
            <a:off x="8458200" y="6356350"/>
            <a:ext cx="6604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23B91-CE10-4F20-890A-0852E2246859}" type="slidenum">
              <a:rPr lang="en-US" smtClean="0"/>
              <a:pPr/>
              <a:t>79</a:t>
            </a:fld>
            <a:endParaRPr lang="en-US"/>
          </a:p>
        </p:txBody>
      </p:sp>
      <p:sp>
        <p:nvSpPr>
          <p:cNvPr id="4" name="Footer Placeholder 4">
            <a:extLst>
              <a:ext uri="{FF2B5EF4-FFF2-40B4-BE49-F238E27FC236}">
                <a16:creationId xmlns:a16="http://schemas.microsoft.com/office/drawing/2014/main" id="{B3F9C7B1-5231-C751-5B2A-9163E3AD8500}"/>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0551900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700-000002000000}"/>
              </a:ext>
            </a:extLst>
          </p:cNvPr>
          <p:cNvGraphicFramePr>
            <a:graphicFrameLocks noGrp="1"/>
          </p:cNvGraphicFramePr>
          <p:nvPr>
            <p:extLst>
              <p:ext uri="{D42A27DB-BD31-4B8C-83A1-F6EECF244321}">
                <p14:modId xmlns:p14="http://schemas.microsoft.com/office/powerpoint/2010/main" val="4082131609"/>
              </p:ext>
            </p:extLst>
          </p:nvPr>
        </p:nvGraphicFramePr>
        <p:xfrm>
          <a:off x="0" y="0"/>
          <a:ext cx="9144000" cy="624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5167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1"/>
          <p:cNvSpPr>
            <a:spLocks noGrp="1"/>
          </p:cNvSpPr>
          <p:nvPr>
            <p:ph type="ftr" sz="quarter" idx="11"/>
          </p:nvPr>
        </p:nvSpPr>
        <p:spPr>
          <a:xfrm>
            <a:off x="2590800" y="6492875"/>
            <a:ext cx="3886200"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bg1"/>
                </a:solidFill>
                <a:latin typeface="Arial" pitchFamily="34" charset="0"/>
              </a:rPr>
              <a:t>Pearls of Wisdom Tour 2023 UniversalStorageGroup.com </a:t>
            </a:r>
          </a:p>
        </p:txBody>
      </p:sp>
      <p:sp>
        <p:nvSpPr>
          <p:cNvPr id="60420" name="Slide Number Placeholder 4"/>
          <p:cNvSpPr>
            <a:spLocks noGrp="1"/>
          </p:cNvSpPr>
          <p:nvPr>
            <p:ph type="sldNum" sz="quarter" idx="12"/>
          </p:nvPr>
        </p:nvSpPr>
        <p:spPr>
          <a:xfrm>
            <a:off x="7543800" y="6492875"/>
            <a:ext cx="533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7CF25C-FCE7-4E02-8EB5-FD66A93A474B}" type="slidenum">
              <a:rPr lang="en-US" smtClean="0"/>
              <a:pPr/>
              <a:t>80</a:t>
            </a:fld>
            <a:endParaRPr lang="en-US">
              <a:latin typeface="Arial" pitchFamily="34" charset="0"/>
            </a:endParaRPr>
          </a:p>
        </p:txBody>
      </p:sp>
      <p:sp>
        <p:nvSpPr>
          <p:cNvPr id="60419" name="Footer Placeholder 3"/>
          <p:cNvSpPr txBox="1">
            <a:spLocks noGrp="1"/>
          </p:cNvSpPr>
          <p:nvPr/>
        </p:nvSpPr>
        <p:spPr bwMode="auto">
          <a:xfrm>
            <a:off x="1981200" y="6356350"/>
            <a:ext cx="6248400" cy="365125"/>
          </a:xfrm>
          <a:prstGeom prst="rect">
            <a:avLst/>
          </a:prstGeom>
          <a:noFill/>
          <a:ln w="9525">
            <a:noFill/>
            <a:miter lim="800000"/>
            <a:headEnd/>
            <a:tailEnd/>
          </a:ln>
        </p:spPr>
        <p:txBody>
          <a:bodyPr/>
          <a:lstStyle/>
          <a:p>
            <a:pPr algn="ctr" eaLnBrk="1" hangingPunct="1"/>
            <a:r>
              <a:rPr lang="en-US" sz="1000"/>
              <a:t>manneballard@aol.com   Universal Management Company   770-801-1888</a:t>
            </a:r>
          </a:p>
        </p:txBody>
      </p:sp>
      <p:pic>
        <p:nvPicPr>
          <p:cNvPr id="60421" name="Picture 2"/>
          <p:cNvPicPr>
            <a:picLocks noChangeAspect="1" noChangeArrowheads="1"/>
          </p:cNvPicPr>
          <p:nvPr/>
        </p:nvPicPr>
        <p:blipFill>
          <a:blip r:embed="rId2" cstate="print">
            <a:lum bright="-14000" contrast="8000"/>
          </a:blip>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4648200" y="2209800"/>
            <a:ext cx="2057400" cy="1631216"/>
          </a:xfrm>
          <a:prstGeom prst="rect">
            <a:avLst/>
          </a:prstGeom>
          <a:solidFill>
            <a:srgbClr val="C00000"/>
          </a:solidFill>
        </p:spPr>
        <p:txBody>
          <a:bodyPr wrap="square" rtlCol="0">
            <a:spAutoFit/>
          </a:bodyPr>
          <a:lstStyle/>
          <a:p>
            <a:pPr algn="ctr"/>
            <a:r>
              <a:rPr lang="en-US" sz="2000" b="1" dirty="0">
                <a:solidFill>
                  <a:srgbClr val="FFFFFF"/>
                </a:solidFill>
                <a:latin typeface="Gill Sans MT" pitchFamily="34" charset="0"/>
              </a:rPr>
              <a:t>Demonstrate You Are An Expert And You Can Quit Discounting!</a:t>
            </a:r>
            <a:endParaRPr lang="en-US" sz="2000" b="1" dirty="0">
              <a:latin typeface="Gill Sans MT" pitchFamily="34" charset="0"/>
            </a:endParaRPr>
          </a:p>
        </p:txBody>
      </p:sp>
    </p:spTree>
    <p:extLst>
      <p:ext uri="{BB962C8B-B14F-4D97-AF65-F5344CB8AC3E}">
        <p14:creationId xmlns:p14="http://schemas.microsoft.com/office/powerpoint/2010/main" val="612702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0" y="152400"/>
            <a:ext cx="9144000" cy="762000"/>
          </a:xfrm>
        </p:spPr>
        <p:txBody>
          <a:bodyPr>
            <a:noAutofit/>
          </a:bodyPr>
          <a:lstStyle/>
          <a:p>
            <a:pPr algn="ctr"/>
            <a:r>
              <a:rPr lang="en-US" sz="3400" b="1" dirty="0">
                <a:latin typeface="Arial" pitchFamily="34" charset="0"/>
              </a:rPr>
              <a:t>Have You Completed Your </a:t>
            </a:r>
            <a:br>
              <a:rPr lang="en-US" sz="3400" b="1" dirty="0">
                <a:latin typeface="Arial" pitchFamily="34" charset="0"/>
              </a:rPr>
            </a:br>
            <a:r>
              <a:rPr lang="en-US" sz="3400" b="1" dirty="0">
                <a:latin typeface="Arial" pitchFamily="34" charset="0"/>
              </a:rPr>
              <a:t>Comparison Handout?</a:t>
            </a:r>
          </a:p>
        </p:txBody>
      </p:sp>
      <p:pic>
        <p:nvPicPr>
          <p:cNvPr id="66563" name="Picture 3"/>
          <p:cNvPicPr>
            <a:picLocks noChangeAspect="1" noChangeArrowheads="1"/>
          </p:cNvPicPr>
          <p:nvPr/>
        </p:nvPicPr>
        <p:blipFill>
          <a:blip r:embed="rId2" cstate="print"/>
          <a:srcRect/>
          <a:stretch>
            <a:fillRect/>
          </a:stretch>
        </p:blipFill>
        <p:spPr bwMode="auto">
          <a:xfrm>
            <a:off x="0" y="1109662"/>
            <a:ext cx="5867400" cy="4529138"/>
          </a:xfrm>
          <a:prstGeom prst="rect">
            <a:avLst/>
          </a:prstGeom>
          <a:ln>
            <a:noFill/>
          </a:ln>
          <a:effectLst>
            <a:outerShdw blurRad="292100" dist="139700" dir="2700000" algn="tl" rotWithShape="0">
              <a:srgbClr val="333333">
                <a:alpha val="65000"/>
              </a:srgbClr>
            </a:outerShdw>
          </a:effectLst>
        </p:spPr>
      </p:pic>
      <p:pic>
        <p:nvPicPr>
          <p:cNvPr id="66562" name="Picture 2"/>
          <p:cNvPicPr>
            <a:picLocks noChangeAspect="1" noChangeArrowheads="1"/>
          </p:cNvPicPr>
          <p:nvPr/>
        </p:nvPicPr>
        <p:blipFill>
          <a:blip r:embed="rId3" cstate="print"/>
          <a:srcRect/>
          <a:stretch>
            <a:fillRect/>
          </a:stretch>
        </p:blipFill>
        <p:spPr bwMode="auto">
          <a:xfrm>
            <a:off x="4191000" y="2514600"/>
            <a:ext cx="4953000" cy="3830836"/>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5943600" y="1295400"/>
            <a:ext cx="2971800" cy="1143000"/>
          </a:xfrm>
          <a:prstGeom prst="rect">
            <a:avLst/>
          </a:prstGeom>
          <a:solidFill>
            <a:schemeClr val="bg1"/>
          </a:solidFill>
        </p:spPr>
        <p:txBody>
          <a:bodyPr>
            <a:normAutofit/>
          </a:bodyPr>
          <a:lstStyle/>
          <a:p>
            <a:pPr marL="342900" indent="-342900" fontAlgn="auto">
              <a:spcBef>
                <a:spcPct val="20000"/>
              </a:spcBef>
              <a:spcAft>
                <a:spcPts val="0"/>
              </a:spcAft>
              <a:buFont typeface="Arial" pitchFamily="34" charset="0"/>
              <a:buNone/>
              <a:defRPr/>
            </a:pPr>
            <a:r>
              <a:rPr lang="en-US" sz="3200" b="1" dirty="0">
                <a:solidFill>
                  <a:schemeClr val="tx2"/>
                </a:solidFill>
                <a:effectLst>
                  <a:outerShdw blurRad="38100" dist="38100" dir="2700000" algn="tl">
                    <a:srgbClr val="000000">
                      <a:alpha val="43137"/>
                    </a:srgbClr>
                  </a:outerShdw>
                </a:effectLst>
                <a:latin typeface="+mn-lt"/>
              </a:rPr>
              <a:t>A Powerful Selling Tool!</a:t>
            </a:r>
          </a:p>
        </p:txBody>
      </p:sp>
      <p:sp>
        <p:nvSpPr>
          <p:cNvPr id="5" name="Slide Number Placeholder 5">
            <a:extLst>
              <a:ext uri="{FF2B5EF4-FFF2-40B4-BE49-F238E27FC236}">
                <a16:creationId xmlns:a16="http://schemas.microsoft.com/office/drawing/2014/main" id="{F62BA8A6-E6B1-AB2B-D751-39658C856E3F}"/>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14D77D23-51C8-6971-0DFF-28846F4EE148}"/>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65129547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a:xfrm>
            <a:off x="1981200" y="0"/>
            <a:ext cx="7007225" cy="1320800"/>
          </a:xfrm>
        </p:spPr>
        <p:txBody>
          <a:bodyPr>
            <a:normAutofit/>
          </a:bodyPr>
          <a:lstStyle/>
          <a:p>
            <a:r>
              <a:rPr lang="en-US" sz="2800" b="1" dirty="0">
                <a:effectLst/>
              </a:rPr>
              <a:t>Groups To Target For Your Marketing Visits That Need Storage or Can Send You Referrals</a:t>
            </a:r>
            <a:endParaRPr lang="en-US" sz="2800" dirty="0">
              <a:effectLst/>
            </a:endParaRPr>
          </a:p>
        </p:txBody>
      </p:sp>
      <p:sp>
        <p:nvSpPr>
          <p:cNvPr id="182274" name="Rectangle 3"/>
          <p:cNvSpPr>
            <a:spLocks noGrp="1" noChangeArrowheads="1"/>
          </p:cNvSpPr>
          <p:nvPr>
            <p:ph idx="1"/>
          </p:nvPr>
        </p:nvSpPr>
        <p:spPr>
          <a:xfrm>
            <a:off x="1676400" y="1440180"/>
            <a:ext cx="7315200" cy="4655820"/>
          </a:xfrm>
        </p:spPr>
        <p:txBody>
          <a:bodyPr>
            <a:noAutofit/>
          </a:bodyPr>
          <a:lstStyle/>
          <a:p>
            <a:pPr marL="273050" indent="0" eaLnBrk="1" hangingPunct="1">
              <a:spcBef>
                <a:spcPct val="0"/>
              </a:spcBef>
            </a:pPr>
            <a:r>
              <a:rPr lang="en-US" sz="1900" b="1" dirty="0"/>
              <a:t>#1 - Sell Your Competitors, Share Referrals</a:t>
            </a:r>
          </a:p>
          <a:p>
            <a:pPr marL="273050" indent="0" eaLnBrk="1" hangingPunct="1">
              <a:spcBef>
                <a:spcPct val="0"/>
              </a:spcBef>
            </a:pPr>
            <a:r>
              <a:rPr lang="en-US" sz="1900" b="1" u="sng" dirty="0"/>
              <a:t>Groups To Target</a:t>
            </a:r>
          </a:p>
          <a:p>
            <a:pPr marL="365125" lvl="1" indent="0">
              <a:spcBef>
                <a:spcPct val="0"/>
              </a:spcBef>
            </a:pPr>
            <a:r>
              <a:rPr lang="en-US" sz="1900" b="1" dirty="0"/>
              <a:t>Apartments, Real Estate Offices, Moving Companies, Building Managers, BOMA, IREM, Apartment Associations</a:t>
            </a:r>
          </a:p>
          <a:p>
            <a:pPr marL="365125" lvl="1" indent="0">
              <a:spcBef>
                <a:spcPct val="0"/>
              </a:spcBef>
            </a:pPr>
            <a:r>
              <a:rPr lang="en-US" sz="1900" b="1" dirty="0"/>
              <a:t>Doctors, Dentists, Chiropractors, Title Companies, CPA’s,</a:t>
            </a:r>
          </a:p>
          <a:p>
            <a:pPr marL="365125" lvl="1" indent="0">
              <a:spcBef>
                <a:spcPct val="0"/>
              </a:spcBef>
            </a:pPr>
            <a:r>
              <a:rPr lang="en-US" sz="1900" b="1" dirty="0"/>
              <a:t>Attorneys, Banks, Professional Services</a:t>
            </a:r>
          </a:p>
          <a:p>
            <a:pPr marL="365125" lvl="1" indent="0">
              <a:spcBef>
                <a:spcPct val="0"/>
              </a:spcBef>
            </a:pPr>
            <a:r>
              <a:rPr lang="en-US" sz="1900" b="1" dirty="0"/>
              <a:t>Service Businesses, Local Retailers, Interior Designers</a:t>
            </a:r>
          </a:p>
          <a:p>
            <a:pPr marL="365125" lvl="1" indent="0">
              <a:spcBef>
                <a:spcPct val="0"/>
              </a:spcBef>
            </a:pPr>
            <a:r>
              <a:rPr lang="en-US" sz="1900" b="1" dirty="0"/>
              <a:t>Distribution, Manufacturer’s Reps, Truck Based Businesses</a:t>
            </a:r>
          </a:p>
          <a:p>
            <a:pPr marL="365125" lvl="1" indent="0">
              <a:spcBef>
                <a:spcPct val="0"/>
              </a:spcBef>
            </a:pPr>
            <a:r>
              <a:rPr lang="en-US" sz="1900" b="1" dirty="0"/>
              <a:t>Schools, Universities, Large Employers, Hospitals</a:t>
            </a:r>
          </a:p>
          <a:p>
            <a:pPr marL="365125" lvl="1" indent="0">
              <a:spcBef>
                <a:spcPct val="0"/>
              </a:spcBef>
            </a:pPr>
            <a:r>
              <a:rPr lang="en-US" sz="1900" b="1" dirty="0"/>
              <a:t>Non Profits, Government</a:t>
            </a:r>
          </a:p>
          <a:p>
            <a:pPr marL="365125" lvl="1" indent="0">
              <a:spcBef>
                <a:spcPct val="0"/>
              </a:spcBef>
            </a:pPr>
            <a:r>
              <a:rPr lang="en-US" sz="1900" b="1" dirty="0"/>
              <a:t>RV/Boat &amp; Motorcycle Dealers</a:t>
            </a:r>
          </a:p>
          <a:p>
            <a:pPr marL="365125" lvl="1" indent="0">
              <a:spcBef>
                <a:spcPct val="0"/>
              </a:spcBef>
            </a:pPr>
            <a:r>
              <a:rPr lang="en-US" sz="1900" b="1" dirty="0"/>
              <a:t>Homeowners Associations, Trailer Parks</a:t>
            </a:r>
          </a:p>
          <a:p>
            <a:pPr marL="365125" lvl="1" indent="0">
              <a:spcBef>
                <a:spcPct val="0"/>
              </a:spcBef>
            </a:pPr>
            <a:r>
              <a:rPr lang="en-US" sz="1900" b="1" dirty="0"/>
              <a:t>Crisis Centers, Insurance Companies, Fire &amp; Disaster Clean Up</a:t>
            </a:r>
          </a:p>
          <a:p>
            <a:pPr marL="365125" lvl="1" indent="0">
              <a:spcBef>
                <a:spcPct val="0"/>
              </a:spcBef>
            </a:pPr>
            <a:r>
              <a:rPr lang="en-US" sz="1900" b="1" dirty="0"/>
              <a:t>Chamber Members, other Club Members</a:t>
            </a:r>
          </a:p>
          <a:p>
            <a:pPr marL="365125" lvl="1" indent="0">
              <a:spcBef>
                <a:spcPct val="0"/>
              </a:spcBef>
            </a:pPr>
            <a:r>
              <a:rPr lang="en-US" sz="1900" b="1" dirty="0"/>
              <a:t>Churches and Synagogues </a:t>
            </a:r>
          </a:p>
        </p:txBody>
      </p:sp>
      <p:pic>
        <p:nvPicPr>
          <p:cNvPr id="13317" name="Picture 5" descr="C:\Documents and Settings\Anne Ballard\Local Settings\Temporary Internet Files\Content.IE5\8HYFKTQ7\MP900443399[1].jpg"/>
          <p:cNvPicPr>
            <a:picLocks noChangeAspect="1" noChangeArrowheads="1"/>
          </p:cNvPicPr>
          <p:nvPr/>
        </p:nvPicPr>
        <p:blipFill>
          <a:blip r:embed="rId2" cstate="print"/>
          <a:srcRect l="59422" r="9482"/>
          <a:stretch>
            <a:fillRect/>
          </a:stretch>
        </p:blipFill>
        <p:spPr bwMode="auto">
          <a:xfrm>
            <a:off x="0" y="1655763"/>
            <a:ext cx="1950720" cy="2837680"/>
          </a:xfrm>
          <a:prstGeom prst="rect">
            <a:avLst/>
          </a:prstGeom>
          <a:ln>
            <a:noFill/>
          </a:ln>
          <a:effectLst>
            <a:outerShdw blurRad="292100" dist="139700" dir="2700000" algn="tl" rotWithShape="0">
              <a:srgbClr val="333333">
                <a:alpha val="65000"/>
              </a:srgbClr>
            </a:outerShdw>
          </a:effectLst>
        </p:spPr>
      </p:pic>
      <p:pic>
        <p:nvPicPr>
          <p:cNvPr id="13316" name="Picture 4" descr="C:\Documents and Settings\Anne Ballard\Local Settings\Temporary Internet Files\Content.IE5\O9MN016B\MP900443439[1].jpg"/>
          <p:cNvPicPr>
            <a:picLocks noChangeAspect="1" noChangeArrowheads="1"/>
          </p:cNvPicPr>
          <p:nvPr/>
        </p:nvPicPr>
        <p:blipFill>
          <a:blip r:embed="rId3" cstate="print"/>
          <a:srcRect l="26027" t="9959" r="4623" b="17012"/>
          <a:stretch>
            <a:fillRect/>
          </a:stretch>
        </p:blipFill>
        <p:spPr bwMode="auto">
          <a:xfrm>
            <a:off x="0" y="4572000"/>
            <a:ext cx="1957388" cy="1524000"/>
          </a:xfrm>
          <a:prstGeom prst="rect">
            <a:avLst/>
          </a:prstGeom>
          <a:ln>
            <a:noFill/>
          </a:ln>
          <a:effectLst>
            <a:outerShdw blurRad="292100" dist="139700" dir="2700000" algn="tl" rotWithShape="0">
              <a:srgbClr val="333333">
                <a:alpha val="65000"/>
              </a:srgbClr>
            </a:outerShdw>
          </a:effectLst>
        </p:spPr>
      </p:pic>
      <p:pic>
        <p:nvPicPr>
          <p:cNvPr id="13314" name="Picture 2" descr="C:\Documents and Settings\Anne Ballard\Local Settings\Temporary Internet Files\Content.IE5\CPIJOXAJ\MP900386293[1].jpg"/>
          <p:cNvPicPr>
            <a:picLocks noChangeAspect="1" noChangeArrowheads="1"/>
          </p:cNvPicPr>
          <p:nvPr/>
        </p:nvPicPr>
        <p:blipFill>
          <a:blip r:embed="rId4" cstate="print"/>
          <a:srcRect r="24161"/>
          <a:stretch>
            <a:fillRect/>
          </a:stretch>
        </p:blipFill>
        <p:spPr bwMode="auto">
          <a:xfrm>
            <a:off x="0" y="0"/>
            <a:ext cx="1981200" cy="1982788"/>
          </a:xfrm>
          <a:prstGeom prst="rect">
            <a:avLst/>
          </a:prstGeom>
          <a:ln>
            <a:noFill/>
          </a:ln>
          <a:effectLst>
            <a:outerShdw blurRad="292100" dist="139700" dir="2700000" algn="tl" rotWithShape="0">
              <a:srgbClr val="333333">
                <a:alpha val="65000"/>
              </a:srgbClr>
            </a:outerShdw>
          </a:effectLst>
        </p:spPr>
      </p:pic>
      <p:sp>
        <p:nvSpPr>
          <p:cNvPr id="2" name="Slide Number Placeholder 5">
            <a:extLst>
              <a:ext uri="{FF2B5EF4-FFF2-40B4-BE49-F238E27FC236}">
                <a16:creationId xmlns:a16="http://schemas.microsoft.com/office/drawing/2014/main" id="{51602D2C-B0A6-65C9-2B3F-D4496F07FAFC}"/>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3" name="Footer Placeholder 4">
            <a:extLst>
              <a:ext uri="{FF2B5EF4-FFF2-40B4-BE49-F238E27FC236}">
                <a16:creationId xmlns:a16="http://schemas.microsoft.com/office/drawing/2014/main" id="{F5A226D2-3499-BC87-7E66-E4C33BCFBBF2}"/>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50833539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59AD-1255-E6DB-FFDF-63458CC7B4CF}"/>
              </a:ext>
            </a:extLst>
          </p:cNvPr>
          <p:cNvSpPr>
            <a:spLocks noGrp="1"/>
          </p:cNvSpPr>
          <p:nvPr>
            <p:ph type="title"/>
          </p:nvPr>
        </p:nvSpPr>
        <p:spPr>
          <a:xfrm>
            <a:off x="533399" y="1295400"/>
            <a:ext cx="8229600" cy="1143000"/>
          </a:xfrm>
        </p:spPr>
        <p:txBody>
          <a:bodyPr>
            <a:normAutofit/>
          </a:bodyPr>
          <a:lstStyle/>
          <a:p>
            <a:r>
              <a:rPr lang="en-US" dirty="0"/>
              <a:t>Website Metrics to Track and Why</a:t>
            </a:r>
          </a:p>
        </p:txBody>
      </p:sp>
      <p:pic>
        <p:nvPicPr>
          <p:cNvPr id="4" name="Picture 3">
            <a:extLst>
              <a:ext uri="{FF2B5EF4-FFF2-40B4-BE49-F238E27FC236}">
                <a16:creationId xmlns:a16="http://schemas.microsoft.com/office/drawing/2014/main" id="{F2505FB7-6C05-D77C-B82C-1F8CFBA09AF4}"/>
              </a:ext>
            </a:extLst>
          </p:cNvPr>
          <p:cNvPicPr>
            <a:picLocks noChangeAspect="1"/>
          </p:cNvPicPr>
          <p:nvPr/>
        </p:nvPicPr>
        <p:blipFill>
          <a:blip r:embed="rId2"/>
          <a:stretch>
            <a:fillRect/>
          </a:stretch>
        </p:blipFill>
        <p:spPr>
          <a:xfrm>
            <a:off x="1744727" y="2895600"/>
            <a:ext cx="5806943" cy="2834886"/>
          </a:xfrm>
          <a:prstGeom prst="rect">
            <a:avLst/>
          </a:prstGeom>
        </p:spPr>
      </p:pic>
    </p:spTree>
    <p:extLst>
      <p:ext uri="{BB962C8B-B14F-4D97-AF65-F5344CB8AC3E}">
        <p14:creationId xmlns:p14="http://schemas.microsoft.com/office/powerpoint/2010/main" val="2269659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cxnSp>
        <p:nvCxnSpPr>
          <p:cNvPr id="201" name="Google Shape;201;p43"/>
          <p:cNvCxnSpPr/>
          <p:nvPr/>
        </p:nvCxnSpPr>
        <p:spPr>
          <a:xfrm>
            <a:off x="-4375" y="1523450"/>
            <a:ext cx="9599100" cy="0"/>
          </a:xfrm>
          <a:prstGeom prst="straightConnector1">
            <a:avLst/>
          </a:prstGeom>
          <a:noFill/>
          <a:ln w="28575" cap="flat" cmpd="sng">
            <a:solidFill>
              <a:srgbClr val="003963"/>
            </a:solidFill>
            <a:prstDash val="solid"/>
            <a:round/>
            <a:headEnd type="none" w="med" len="med"/>
            <a:tailEnd type="none" w="med" len="med"/>
          </a:ln>
        </p:spPr>
      </p:cxnSp>
      <p:sp>
        <p:nvSpPr>
          <p:cNvPr id="202" name="Google Shape;202;p43"/>
          <p:cNvSpPr txBox="1"/>
          <p:nvPr/>
        </p:nvSpPr>
        <p:spPr>
          <a:xfrm>
            <a:off x="43949" y="857250"/>
            <a:ext cx="9100051" cy="692467"/>
          </a:xfrm>
          <a:prstGeom prst="rect">
            <a:avLst/>
          </a:prstGeom>
          <a:solidFill>
            <a:srgbClr val="EDDFF5"/>
          </a:solidFill>
          <a:ln>
            <a:noFill/>
          </a:ln>
        </p:spPr>
        <p:txBody>
          <a:bodyPr spcFirstLastPara="1" wrap="square" lIns="91425" tIns="91425" rIns="91425" bIns="91425" anchor="t" anchorCtr="0">
            <a:spAutoFit/>
          </a:bodyPr>
          <a:lstStyle/>
          <a:p>
            <a:pPr algn="ctr"/>
            <a:r>
              <a:rPr lang="en" sz="3300" b="1" dirty="0">
                <a:solidFill>
                  <a:srgbClr val="003963"/>
                </a:solidFill>
                <a:latin typeface="Proxima Nova"/>
                <a:ea typeface="Proxima Nova"/>
                <a:cs typeface="Proxima Nova"/>
                <a:sym typeface="Proxima Nova"/>
              </a:rPr>
              <a:t>2022 REIT SPEND</a:t>
            </a:r>
            <a:endParaRPr sz="3300" b="1" dirty="0">
              <a:solidFill>
                <a:srgbClr val="003963"/>
              </a:solidFill>
              <a:latin typeface="Proxima Nova"/>
              <a:ea typeface="Proxima Nova"/>
              <a:cs typeface="Proxima Nova"/>
              <a:sym typeface="Proxima Nova"/>
            </a:endParaRPr>
          </a:p>
        </p:txBody>
      </p:sp>
      <p:pic>
        <p:nvPicPr>
          <p:cNvPr id="203" name="Google Shape;203;p43"/>
          <p:cNvPicPr preferRelativeResize="0"/>
          <p:nvPr/>
        </p:nvPicPr>
        <p:blipFill>
          <a:blip r:embed="rId3">
            <a:alphaModFix/>
          </a:blip>
          <a:stretch>
            <a:fillRect/>
          </a:stretch>
        </p:blipFill>
        <p:spPr>
          <a:xfrm>
            <a:off x="159925" y="1007420"/>
            <a:ext cx="1252200" cy="392356"/>
          </a:xfrm>
          <a:prstGeom prst="rect">
            <a:avLst/>
          </a:prstGeom>
          <a:noFill/>
          <a:ln>
            <a:noFill/>
          </a:ln>
        </p:spPr>
      </p:pic>
      <p:pic>
        <p:nvPicPr>
          <p:cNvPr id="204" name="Google Shape;204;p43"/>
          <p:cNvPicPr preferRelativeResize="0"/>
          <p:nvPr/>
        </p:nvPicPr>
        <p:blipFill rotWithShape="1">
          <a:blip r:embed="rId4">
            <a:alphaModFix/>
          </a:blip>
          <a:srcRect t="24474" b="24894"/>
          <a:stretch/>
        </p:blipFill>
        <p:spPr>
          <a:xfrm>
            <a:off x="7609351" y="952038"/>
            <a:ext cx="1490700" cy="503125"/>
          </a:xfrm>
          <a:prstGeom prst="rect">
            <a:avLst/>
          </a:prstGeom>
          <a:noFill/>
          <a:ln>
            <a:noFill/>
          </a:ln>
        </p:spPr>
      </p:pic>
      <p:pic>
        <p:nvPicPr>
          <p:cNvPr id="205" name="Google Shape;205;p43" title="Chart"/>
          <p:cNvPicPr preferRelativeResize="0"/>
          <p:nvPr/>
        </p:nvPicPr>
        <p:blipFill>
          <a:blip r:embed="rId5">
            <a:alphaModFix/>
          </a:blip>
          <a:stretch>
            <a:fillRect/>
          </a:stretch>
        </p:blipFill>
        <p:spPr>
          <a:xfrm>
            <a:off x="159925" y="1718224"/>
            <a:ext cx="6183725" cy="3768173"/>
          </a:xfrm>
          <a:prstGeom prst="rect">
            <a:avLst/>
          </a:prstGeom>
          <a:ln>
            <a:noFill/>
          </a:ln>
          <a:effectLst>
            <a:outerShdw blurRad="292100" dist="139700" dir="2700000" algn="tl" rotWithShape="0">
              <a:srgbClr val="333333">
                <a:alpha val="65000"/>
              </a:srgbClr>
            </a:outerShdw>
          </a:effectLst>
        </p:spPr>
      </p:pic>
      <p:sp>
        <p:nvSpPr>
          <p:cNvPr id="206" name="Google Shape;206;p43"/>
          <p:cNvSpPr txBox="1"/>
          <p:nvPr/>
        </p:nvSpPr>
        <p:spPr>
          <a:xfrm>
            <a:off x="6497811" y="2081993"/>
            <a:ext cx="2503850" cy="3400374"/>
          </a:xfrm>
          <a:prstGeom prst="rect">
            <a:avLst/>
          </a:prstGeom>
          <a:noFill/>
          <a:ln>
            <a:noFill/>
          </a:ln>
        </p:spPr>
        <p:txBody>
          <a:bodyPr spcFirstLastPara="1" wrap="square" lIns="91425" tIns="91425" rIns="91425" bIns="91425" anchor="t" anchorCtr="0">
            <a:noAutofit/>
          </a:bodyPr>
          <a:lstStyle/>
          <a:p>
            <a:pPr algn="ctr">
              <a:lnSpc>
                <a:spcPct val="115000"/>
              </a:lnSpc>
            </a:pPr>
            <a:r>
              <a:rPr lang="en" sz="2100" dirty="0">
                <a:solidFill>
                  <a:schemeClr val="bg1"/>
                </a:solidFill>
                <a:latin typeface="Proxima Nova"/>
                <a:ea typeface="Proxima Nova"/>
                <a:cs typeface="Proxima Nova"/>
                <a:sym typeface="Proxima Nova"/>
              </a:rPr>
              <a:t>In 2022, all </a:t>
            </a:r>
            <a:r>
              <a:rPr lang="en" sz="2100" b="1" dirty="0">
                <a:solidFill>
                  <a:schemeClr val="bg1"/>
                </a:solidFill>
                <a:latin typeface="Proxima Nova"/>
                <a:ea typeface="Proxima Nova"/>
                <a:cs typeface="Proxima Nova"/>
                <a:sym typeface="Proxima Nova"/>
              </a:rPr>
              <a:t>REITs increased spend by 117%</a:t>
            </a:r>
            <a:r>
              <a:rPr lang="en" sz="2100" dirty="0">
                <a:solidFill>
                  <a:schemeClr val="bg1"/>
                </a:solidFill>
                <a:latin typeface="Proxima Nova"/>
                <a:ea typeface="Proxima Nova"/>
                <a:cs typeface="Proxima Nova"/>
                <a:sym typeface="Proxima Nova"/>
              </a:rPr>
              <a:t>, averaging Google Paid Media spend between $1 Million to $3 Million Dollars per month. </a:t>
            </a:r>
            <a:endParaRPr sz="2100" dirty="0">
              <a:solidFill>
                <a:schemeClr val="bg1"/>
              </a:solidFill>
              <a:latin typeface="Proxima Nova"/>
              <a:ea typeface="Proxima Nova"/>
              <a:cs typeface="Proxima Nova"/>
              <a:sym typeface="Proxima Nova"/>
            </a:endParaRPr>
          </a:p>
        </p:txBody>
      </p:sp>
      <p:sp>
        <p:nvSpPr>
          <p:cNvPr id="4" name="Slide Number Placeholder 5">
            <a:extLst>
              <a:ext uri="{FF2B5EF4-FFF2-40B4-BE49-F238E27FC236}">
                <a16:creationId xmlns:a16="http://schemas.microsoft.com/office/drawing/2014/main" id="{C43202E9-0795-F642-2778-6E2DF19D3FEF}"/>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67914BAB-F04C-6B6A-4C91-712299DC9478}"/>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580748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6" name="Google Shape;216;p44"/>
          <p:cNvSpPr txBox="1"/>
          <p:nvPr/>
        </p:nvSpPr>
        <p:spPr>
          <a:xfrm>
            <a:off x="21974" y="198068"/>
            <a:ext cx="9100051" cy="692467"/>
          </a:xfrm>
          <a:prstGeom prst="rect">
            <a:avLst/>
          </a:prstGeom>
          <a:solidFill>
            <a:srgbClr val="EDDFF5"/>
          </a:solidFill>
          <a:ln>
            <a:noFill/>
          </a:ln>
        </p:spPr>
        <p:txBody>
          <a:bodyPr spcFirstLastPara="1" wrap="square" lIns="91425" tIns="91425" rIns="91425" bIns="91425" anchor="t" anchorCtr="0">
            <a:spAutoFit/>
          </a:bodyPr>
          <a:lstStyle/>
          <a:p>
            <a:pPr algn="ctr"/>
            <a:r>
              <a:rPr lang="en" sz="3300" b="1" dirty="0">
                <a:solidFill>
                  <a:srgbClr val="003963"/>
                </a:solidFill>
                <a:latin typeface="Proxima Nova"/>
                <a:ea typeface="Proxima Nova"/>
                <a:cs typeface="Proxima Nova"/>
                <a:sym typeface="Proxima Nova"/>
              </a:rPr>
              <a:t>Storage Related Searches</a:t>
            </a:r>
            <a:endParaRPr sz="3300" b="1" dirty="0">
              <a:solidFill>
                <a:srgbClr val="003963"/>
              </a:solidFill>
              <a:latin typeface="Proxima Nova"/>
              <a:ea typeface="Proxima Nova"/>
              <a:cs typeface="Proxima Nova"/>
              <a:sym typeface="Proxima Nova"/>
            </a:endParaRPr>
          </a:p>
        </p:txBody>
      </p:sp>
      <p:cxnSp>
        <p:nvCxnSpPr>
          <p:cNvPr id="211" name="Google Shape;211;p44"/>
          <p:cNvCxnSpPr/>
          <p:nvPr/>
        </p:nvCxnSpPr>
        <p:spPr>
          <a:xfrm>
            <a:off x="-4375" y="1523450"/>
            <a:ext cx="9599100" cy="0"/>
          </a:xfrm>
          <a:prstGeom prst="straightConnector1">
            <a:avLst/>
          </a:prstGeom>
          <a:noFill/>
          <a:ln w="28575" cap="flat" cmpd="sng">
            <a:solidFill>
              <a:srgbClr val="003963"/>
            </a:solidFill>
            <a:prstDash val="solid"/>
            <a:round/>
            <a:headEnd type="none" w="med" len="med"/>
            <a:tailEnd type="none" w="med" len="med"/>
          </a:ln>
        </p:spPr>
      </p:cxnSp>
      <p:pic>
        <p:nvPicPr>
          <p:cNvPr id="212" name="Google Shape;212;p44"/>
          <p:cNvPicPr preferRelativeResize="0"/>
          <p:nvPr/>
        </p:nvPicPr>
        <p:blipFill>
          <a:blip r:embed="rId3">
            <a:alphaModFix/>
          </a:blip>
          <a:stretch>
            <a:fillRect/>
          </a:stretch>
        </p:blipFill>
        <p:spPr>
          <a:xfrm>
            <a:off x="137950" y="348238"/>
            <a:ext cx="1252200" cy="392356"/>
          </a:xfrm>
          <a:prstGeom prst="rect">
            <a:avLst/>
          </a:prstGeom>
          <a:noFill/>
          <a:ln>
            <a:noFill/>
          </a:ln>
        </p:spPr>
      </p:pic>
      <p:pic>
        <p:nvPicPr>
          <p:cNvPr id="213" name="Google Shape;213;p44"/>
          <p:cNvPicPr preferRelativeResize="0"/>
          <p:nvPr/>
        </p:nvPicPr>
        <p:blipFill rotWithShape="1">
          <a:blip r:embed="rId4">
            <a:alphaModFix/>
          </a:blip>
          <a:srcRect t="24474" b="24894"/>
          <a:stretch/>
        </p:blipFill>
        <p:spPr>
          <a:xfrm>
            <a:off x="7587376" y="292856"/>
            <a:ext cx="1490700" cy="503125"/>
          </a:xfrm>
          <a:prstGeom prst="rect">
            <a:avLst/>
          </a:prstGeom>
          <a:noFill/>
          <a:ln>
            <a:noFill/>
          </a:ln>
        </p:spPr>
      </p:pic>
      <p:sp>
        <p:nvSpPr>
          <p:cNvPr id="214" name="Google Shape;214;p44"/>
          <p:cNvSpPr txBox="1"/>
          <p:nvPr/>
        </p:nvSpPr>
        <p:spPr>
          <a:xfrm>
            <a:off x="331500" y="1990425"/>
            <a:ext cx="8496300" cy="3704700"/>
          </a:xfrm>
          <a:prstGeom prst="rect">
            <a:avLst/>
          </a:prstGeom>
          <a:noFill/>
          <a:ln>
            <a:noFill/>
          </a:ln>
        </p:spPr>
        <p:txBody>
          <a:bodyPr spcFirstLastPara="1" wrap="square" lIns="91425" tIns="91425" rIns="91425" bIns="91425" anchor="t" anchorCtr="0">
            <a:noAutofit/>
          </a:bodyPr>
          <a:lstStyle/>
          <a:p>
            <a:pPr marL="914378">
              <a:lnSpc>
                <a:spcPct val="115000"/>
              </a:lnSpc>
            </a:pPr>
            <a:endParaRPr sz="1200">
              <a:latin typeface="Proxima Nova"/>
              <a:ea typeface="Proxima Nova"/>
              <a:cs typeface="Proxima Nova"/>
              <a:sym typeface="Proxima Nova"/>
            </a:endParaRPr>
          </a:p>
          <a:p>
            <a:pPr>
              <a:lnSpc>
                <a:spcPct val="115000"/>
              </a:lnSpc>
            </a:pPr>
            <a:endParaRPr sz="1200">
              <a:latin typeface="Proxima Nova"/>
              <a:ea typeface="Proxima Nova"/>
              <a:cs typeface="Proxima Nova"/>
              <a:sym typeface="Proxima Nova"/>
            </a:endParaRPr>
          </a:p>
        </p:txBody>
      </p:sp>
      <p:pic>
        <p:nvPicPr>
          <p:cNvPr id="215" name="Google Shape;215;p44"/>
          <p:cNvPicPr preferRelativeResize="0"/>
          <p:nvPr/>
        </p:nvPicPr>
        <p:blipFill rotWithShape="1">
          <a:blip r:embed="rId5">
            <a:alphaModFix/>
          </a:blip>
          <a:srcRect l="1787"/>
          <a:stretch/>
        </p:blipFill>
        <p:spPr>
          <a:xfrm>
            <a:off x="21974" y="1059887"/>
            <a:ext cx="9122026" cy="4689643"/>
          </a:xfrm>
          <a:prstGeom prst="rect">
            <a:avLst/>
          </a:prstGeom>
          <a:ln>
            <a:noFill/>
          </a:ln>
          <a:effectLst>
            <a:outerShdw blurRad="292100" dist="139700" dir="2700000" algn="tl" rotWithShape="0">
              <a:srgbClr val="333333">
                <a:alpha val="65000"/>
              </a:srgbClr>
            </a:outerShdw>
          </a:effectLst>
        </p:spPr>
      </p:pic>
      <p:sp>
        <p:nvSpPr>
          <p:cNvPr id="217" name="Google Shape;217;p44"/>
          <p:cNvSpPr txBox="1"/>
          <p:nvPr/>
        </p:nvSpPr>
        <p:spPr>
          <a:xfrm>
            <a:off x="213409" y="5865460"/>
            <a:ext cx="8698642" cy="747909"/>
          </a:xfrm>
          <a:prstGeom prst="rect">
            <a:avLst/>
          </a:prstGeom>
          <a:noFill/>
          <a:ln>
            <a:noFill/>
          </a:ln>
        </p:spPr>
        <p:txBody>
          <a:bodyPr spcFirstLastPara="1" wrap="square" lIns="91425" tIns="91425" rIns="91425" bIns="91425" anchor="t" anchorCtr="0">
            <a:noAutofit/>
          </a:bodyPr>
          <a:lstStyle/>
          <a:p>
            <a:pPr algn="ctr">
              <a:lnSpc>
                <a:spcPct val="115000"/>
              </a:lnSpc>
            </a:pPr>
            <a:r>
              <a:rPr lang="en" b="1" dirty="0">
                <a:solidFill>
                  <a:schemeClr val="bg1"/>
                </a:solidFill>
                <a:latin typeface="Proxima Nova"/>
                <a:ea typeface="Proxima Nova"/>
                <a:cs typeface="Proxima Nova"/>
                <a:sym typeface="Proxima Nova"/>
              </a:rPr>
              <a:t>Storage related searches are down compared to 2021 and more in line with 2019 trends. </a:t>
            </a:r>
            <a:endParaRPr b="1" dirty="0">
              <a:solidFill>
                <a:schemeClr val="bg1"/>
              </a:solidFill>
              <a:latin typeface="Proxima Nova"/>
              <a:ea typeface="Proxima Nova"/>
              <a:cs typeface="Proxima Nova"/>
              <a:sym typeface="Proxima Nova"/>
            </a:endParaRPr>
          </a:p>
        </p:txBody>
      </p:sp>
      <p:sp>
        <p:nvSpPr>
          <p:cNvPr id="4" name="Slide Number Placeholder 5">
            <a:extLst>
              <a:ext uri="{FF2B5EF4-FFF2-40B4-BE49-F238E27FC236}">
                <a16:creationId xmlns:a16="http://schemas.microsoft.com/office/drawing/2014/main" id="{E731F1E6-5F78-B85D-7274-70CFAA41CA85}"/>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CC095382-9C5E-F33B-937C-A01753D77179}"/>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661457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4" name="Rectangle 3">
            <a:extLst>
              <a:ext uri="{FF2B5EF4-FFF2-40B4-BE49-F238E27FC236}">
                <a16:creationId xmlns:a16="http://schemas.microsoft.com/office/drawing/2014/main" id="{12326200-CE70-4764-D673-8582C8DAF2FE}"/>
              </a:ext>
            </a:extLst>
          </p:cNvPr>
          <p:cNvSpPr/>
          <p:nvPr/>
        </p:nvSpPr>
        <p:spPr>
          <a:xfrm>
            <a:off x="343949" y="1752600"/>
            <a:ext cx="7428451" cy="3074725"/>
          </a:xfrm>
          <a:prstGeom prst="rect">
            <a:avLst/>
          </a:prstGeom>
          <a:solidFill>
            <a:srgbClr val="EDDF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Google Shape;222;p45"/>
          <p:cNvCxnSpPr/>
          <p:nvPr/>
        </p:nvCxnSpPr>
        <p:spPr>
          <a:xfrm>
            <a:off x="-4375" y="1523450"/>
            <a:ext cx="9599100" cy="0"/>
          </a:xfrm>
          <a:prstGeom prst="straightConnector1">
            <a:avLst/>
          </a:prstGeom>
          <a:noFill/>
          <a:ln w="28575" cap="flat" cmpd="sng">
            <a:solidFill>
              <a:srgbClr val="003963"/>
            </a:solidFill>
            <a:prstDash val="solid"/>
            <a:round/>
            <a:headEnd type="none" w="med" len="med"/>
            <a:tailEnd type="none" w="med" len="med"/>
          </a:ln>
        </p:spPr>
      </p:cxnSp>
      <p:sp>
        <p:nvSpPr>
          <p:cNvPr id="223" name="Google Shape;223;p45"/>
          <p:cNvSpPr txBox="1"/>
          <p:nvPr/>
        </p:nvSpPr>
        <p:spPr>
          <a:xfrm>
            <a:off x="-4375" y="857250"/>
            <a:ext cx="9148375" cy="692467"/>
          </a:xfrm>
          <a:prstGeom prst="rect">
            <a:avLst/>
          </a:prstGeom>
          <a:solidFill>
            <a:srgbClr val="EDDFF5"/>
          </a:solidFill>
          <a:ln>
            <a:noFill/>
          </a:ln>
        </p:spPr>
        <p:txBody>
          <a:bodyPr spcFirstLastPara="1" wrap="square" lIns="91425" tIns="91425" rIns="91425" bIns="91425" anchor="t" anchorCtr="0">
            <a:spAutoFit/>
          </a:bodyPr>
          <a:lstStyle/>
          <a:p>
            <a:pPr algn="ctr"/>
            <a:r>
              <a:rPr lang="en" sz="3300" b="1">
                <a:solidFill>
                  <a:srgbClr val="003963"/>
                </a:solidFill>
                <a:latin typeface="Proxima Nova"/>
                <a:ea typeface="Proxima Nova"/>
                <a:cs typeface="Proxima Nova"/>
                <a:sym typeface="Proxima Nova"/>
              </a:rPr>
              <a:t>2022 Inquiries </a:t>
            </a:r>
            <a:endParaRPr sz="3300" b="1">
              <a:solidFill>
                <a:srgbClr val="003963"/>
              </a:solidFill>
              <a:latin typeface="Proxima Nova"/>
              <a:ea typeface="Proxima Nova"/>
              <a:cs typeface="Proxima Nova"/>
              <a:sym typeface="Proxima Nova"/>
            </a:endParaRPr>
          </a:p>
        </p:txBody>
      </p:sp>
      <p:graphicFrame>
        <p:nvGraphicFramePr>
          <p:cNvPr id="224" name="Google Shape;224;p45"/>
          <p:cNvGraphicFramePr/>
          <p:nvPr>
            <p:extLst>
              <p:ext uri="{D42A27DB-BD31-4B8C-83A1-F6EECF244321}">
                <p14:modId xmlns:p14="http://schemas.microsoft.com/office/powerpoint/2010/main" val="106859549"/>
              </p:ext>
            </p:extLst>
          </p:nvPr>
        </p:nvGraphicFramePr>
        <p:xfrm>
          <a:off x="343974" y="1811787"/>
          <a:ext cx="7238975" cy="1645800"/>
        </p:xfrm>
        <a:graphic>
          <a:graphicData uri="http://schemas.openxmlformats.org/drawingml/2006/table">
            <a:tbl>
              <a:tblPr>
                <a:noFill/>
              </a:tblPr>
              <a:tblGrid>
                <a:gridCol w="1936650">
                  <a:extLst>
                    <a:ext uri="{9D8B030D-6E8A-4147-A177-3AD203B41FA5}">
                      <a16:colId xmlns:a16="http://schemas.microsoft.com/office/drawing/2014/main" val="20000"/>
                    </a:ext>
                  </a:extLst>
                </a:gridCol>
                <a:gridCol w="2963950">
                  <a:extLst>
                    <a:ext uri="{9D8B030D-6E8A-4147-A177-3AD203B41FA5}">
                      <a16:colId xmlns:a16="http://schemas.microsoft.com/office/drawing/2014/main" val="20001"/>
                    </a:ext>
                  </a:extLst>
                </a:gridCol>
                <a:gridCol w="2338375">
                  <a:extLst>
                    <a:ext uri="{9D8B030D-6E8A-4147-A177-3AD203B41FA5}">
                      <a16:colId xmlns:a16="http://schemas.microsoft.com/office/drawing/2014/main" val="20002"/>
                    </a:ext>
                  </a:extLst>
                </a:gridCol>
              </a:tblGrid>
              <a:tr h="388590">
                <a:tc gridSpan="3">
                  <a:txBody>
                    <a:bodyPr/>
                    <a:lstStyle/>
                    <a:p>
                      <a:pPr marL="0" lvl="0" indent="0" algn="ctr" rtl="0">
                        <a:spcBef>
                          <a:spcPts val="0"/>
                        </a:spcBef>
                        <a:spcAft>
                          <a:spcPts val="0"/>
                        </a:spcAft>
                        <a:buNone/>
                      </a:pPr>
                      <a:r>
                        <a:rPr lang="en" sz="1400" b="1" dirty="0">
                          <a:solidFill>
                            <a:schemeClr val="lt1"/>
                          </a:solidFill>
                        </a:rPr>
                        <a:t>All Stores</a:t>
                      </a:r>
                      <a:endParaRPr sz="1400" b="1" dirty="0">
                        <a:solidFill>
                          <a:schemeClr val="lt1"/>
                        </a:solidFill>
                      </a:endParaRPr>
                    </a:p>
                  </a:txBody>
                  <a:tcPr marL="91425" marR="91425" marT="91425" marB="91425">
                    <a:solidFill>
                      <a:srgbClr val="00396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8590">
                <a:tc>
                  <a:txBody>
                    <a:bodyPr/>
                    <a:lstStyle/>
                    <a:p>
                      <a:pPr marL="0" lvl="0" indent="0" algn="l" rtl="0">
                        <a:spcBef>
                          <a:spcPts val="0"/>
                        </a:spcBef>
                        <a:spcAft>
                          <a:spcPts val="0"/>
                        </a:spcAft>
                        <a:buNone/>
                      </a:pPr>
                      <a:endParaRPr sz="1400">
                        <a:solidFill>
                          <a:schemeClr val="lt1"/>
                        </a:solidFill>
                      </a:endParaRPr>
                    </a:p>
                  </a:txBody>
                  <a:tcPr marL="91425" marR="91425" marT="91425" marB="91425">
                    <a:solidFill>
                      <a:srgbClr val="57BB8A"/>
                    </a:solidFill>
                  </a:tcPr>
                </a:tc>
                <a:tc>
                  <a:txBody>
                    <a:bodyPr/>
                    <a:lstStyle/>
                    <a:p>
                      <a:pPr marL="0" lvl="0" indent="0" algn="ctr" rtl="0">
                        <a:spcBef>
                          <a:spcPts val="0"/>
                        </a:spcBef>
                        <a:spcAft>
                          <a:spcPts val="0"/>
                        </a:spcAft>
                        <a:buNone/>
                      </a:pPr>
                      <a:r>
                        <a:rPr lang="en" sz="1400" b="1">
                          <a:solidFill>
                            <a:schemeClr val="lt1"/>
                          </a:solidFill>
                        </a:rPr>
                        <a:t>Reservations</a:t>
                      </a:r>
                      <a:endParaRPr sz="1400" b="1">
                        <a:solidFill>
                          <a:schemeClr val="lt1"/>
                        </a:solidFill>
                      </a:endParaRPr>
                    </a:p>
                  </a:txBody>
                  <a:tcPr marL="91425" marR="91425" marT="91425" marB="91425">
                    <a:solidFill>
                      <a:srgbClr val="57BB8A"/>
                    </a:solidFill>
                  </a:tcPr>
                </a:tc>
                <a:tc>
                  <a:txBody>
                    <a:bodyPr/>
                    <a:lstStyle/>
                    <a:p>
                      <a:pPr marL="0" lvl="0" indent="0" algn="ctr" rtl="0">
                        <a:spcBef>
                          <a:spcPts val="0"/>
                        </a:spcBef>
                        <a:spcAft>
                          <a:spcPts val="0"/>
                        </a:spcAft>
                        <a:buNone/>
                      </a:pPr>
                      <a:r>
                        <a:rPr lang="en" sz="1400" b="1">
                          <a:solidFill>
                            <a:schemeClr val="lt1"/>
                          </a:solidFill>
                        </a:rPr>
                        <a:t>Rentals</a:t>
                      </a:r>
                      <a:endParaRPr sz="1400" b="1">
                        <a:solidFill>
                          <a:schemeClr val="lt1"/>
                        </a:solidFill>
                      </a:endParaRPr>
                    </a:p>
                  </a:txBody>
                  <a:tcPr marL="91425" marR="91425" marT="91425" marB="91425">
                    <a:solidFill>
                      <a:srgbClr val="57BB8A"/>
                    </a:solidFill>
                  </a:tcPr>
                </a:tc>
                <a:extLst>
                  <a:ext uri="{0D108BD9-81ED-4DB2-BD59-A6C34878D82A}">
                    <a16:rowId xmlns:a16="http://schemas.microsoft.com/office/drawing/2014/main" val="10001"/>
                  </a:ext>
                </a:extLst>
              </a:tr>
              <a:tr h="426690">
                <a:tc>
                  <a:txBody>
                    <a:bodyPr/>
                    <a:lstStyle/>
                    <a:p>
                      <a:pPr marL="0" lvl="0" indent="0" algn="l" rtl="0">
                        <a:spcBef>
                          <a:spcPts val="0"/>
                        </a:spcBef>
                        <a:spcAft>
                          <a:spcPts val="0"/>
                        </a:spcAft>
                        <a:buNone/>
                      </a:pPr>
                      <a:r>
                        <a:rPr lang="en" sz="1400" b="1">
                          <a:solidFill>
                            <a:schemeClr val="lt1"/>
                          </a:solidFill>
                        </a:rPr>
                        <a:t>Total Inquires</a:t>
                      </a:r>
                      <a:endParaRPr sz="1400" b="1">
                        <a:solidFill>
                          <a:schemeClr val="lt1"/>
                        </a:solidFill>
                      </a:endParaRPr>
                    </a:p>
                  </a:txBody>
                  <a:tcPr marL="91425" marR="91425" marT="91425" marB="91425">
                    <a:solidFill>
                      <a:srgbClr val="003963"/>
                    </a:solidFill>
                  </a:tcPr>
                </a:tc>
                <a:tc>
                  <a:txBody>
                    <a:bodyPr/>
                    <a:lstStyle/>
                    <a:p>
                      <a:pPr marL="0" lvl="0" indent="0" algn="ctr" rtl="0">
                        <a:spcBef>
                          <a:spcPts val="0"/>
                        </a:spcBef>
                        <a:spcAft>
                          <a:spcPts val="0"/>
                        </a:spcAft>
                        <a:buNone/>
                      </a:pPr>
                      <a:r>
                        <a:rPr lang="en" sz="1600" b="1">
                          <a:solidFill>
                            <a:srgbClr val="003963"/>
                          </a:solidFill>
                        </a:rPr>
                        <a:t>4,613</a:t>
                      </a:r>
                      <a:endParaRPr sz="1600" b="1">
                        <a:solidFill>
                          <a:srgbClr val="003963"/>
                        </a:solidFill>
                      </a:endParaRPr>
                    </a:p>
                  </a:txBody>
                  <a:tcPr marL="91425" marR="91425" marT="91425" marB="91425"/>
                </a:tc>
                <a:tc>
                  <a:txBody>
                    <a:bodyPr/>
                    <a:lstStyle/>
                    <a:p>
                      <a:pPr marL="0" lvl="0" indent="0" algn="ctr" rtl="0">
                        <a:spcBef>
                          <a:spcPts val="0"/>
                        </a:spcBef>
                        <a:spcAft>
                          <a:spcPts val="0"/>
                        </a:spcAft>
                        <a:buNone/>
                      </a:pPr>
                      <a:r>
                        <a:rPr lang="en" sz="1600" b="1" dirty="0">
                          <a:solidFill>
                            <a:srgbClr val="003963"/>
                          </a:solidFill>
                        </a:rPr>
                        <a:t>1,757</a:t>
                      </a:r>
                      <a:endParaRPr sz="1600" b="1" dirty="0">
                        <a:solidFill>
                          <a:srgbClr val="003963"/>
                        </a:solidFill>
                      </a:endParaRPr>
                    </a:p>
                  </a:txBody>
                  <a:tcPr marL="91425" marR="91425" marT="91425" marB="91425"/>
                </a:tc>
                <a:extLst>
                  <a:ext uri="{0D108BD9-81ED-4DB2-BD59-A6C34878D82A}">
                    <a16:rowId xmlns:a16="http://schemas.microsoft.com/office/drawing/2014/main" val="10002"/>
                  </a:ext>
                </a:extLst>
              </a:tr>
              <a:tr h="426690">
                <a:tc>
                  <a:txBody>
                    <a:bodyPr/>
                    <a:lstStyle/>
                    <a:p>
                      <a:pPr marL="0" lvl="0" indent="0" algn="l" rtl="0">
                        <a:spcBef>
                          <a:spcPts val="0"/>
                        </a:spcBef>
                        <a:spcAft>
                          <a:spcPts val="0"/>
                        </a:spcAft>
                        <a:buNone/>
                      </a:pPr>
                      <a:r>
                        <a:rPr lang="en" sz="1400" b="1" dirty="0">
                          <a:solidFill>
                            <a:schemeClr val="lt1"/>
                          </a:solidFill>
                        </a:rPr>
                        <a:t>Total Phone Calls* </a:t>
                      </a:r>
                      <a:endParaRPr sz="1400" b="1" dirty="0">
                        <a:solidFill>
                          <a:schemeClr val="lt1"/>
                        </a:solidFill>
                      </a:endParaRPr>
                    </a:p>
                  </a:txBody>
                  <a:tcPr marL="91425" marR="91425" marT="91425" marB="91425">
                    <a:solidFill>
                      <a:srgbClr val="003963"/>
                    </a:solidFill>
                  </a:tcPr>
                </a:tc>
                <a:tc gridSpan="2">
                  <a:txBody>
                    <a:bodyPr/>
                    <a:lstStyle/>
                    <a:p>
                      <a:pPr marL="0" lvl="0" indent="0" algn="ctr" rtl="0">
                        <a:spcBef>
                          <a:spcPts val="0"/>
                        </a:spcBef>
                        <a:spcAft>
                          <a:spcPts val="0"/>
                        </a:spcAft>
                        <a:buNone/>
                      </a:pPr>
                      <a:r>
                        <a:rPr lang="en" sz="1600" b="1" dirty="0">
                          <a:solidFill>
                            <a:srgbClr val="003963"/>
                          </a:solidFill>
                        </a:rPr>
                        <a:t>58,146</a:t>
                      </a:r>
                      <a:endParaRPr sz="1600" b="1" dirty="0">
                        <a:solidFill>
                          <a:srgbClr val="003963"/>
                        </a:solidFill>
                      </a:endParaRPr>
                    </a:p>
                  </a:txBody>
                  <a:tcPr marL="91425" marR="91425" marT="91425" marB="91425"/>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25" name="Google Shape;225;p45"/>
          <p:cNvPicPr preferRelativeResize="0"/>
          <p:nvPr/>
        </p:nvPicPr>
        <p:blipFill>
          <a:blip r:embed="rId3">
            <a:alphaModFix/>
          </a:blip>
          <a:stretch>
            <a:fillRect/>
          </a:stretch>
        </p:blipFill>
        <p:spPr>
          <a:xfrm>
            <a:off x="159925" y="1007420"/>
            <a:ext cx="1252200" cy="392356"/>
          </a:xfrm>
          <a:prstGeom prst="rect">
            <a:avLst/>
          </a:prstGeom>
          <a:noFill/>
          <a:ln>
            <a:noFill/>
          </a:ln>
        </p:spPr>
      </p:pic>
      <p:pic>
        <p:nvPicPr>
          <p:cNvPr id="226" name="Google Shape;226;p45"/>
          <p:cNvPicPr preferRelativeResize="0"/>
          <p:nvPr/>
        </p:nvPicPr>
        <p:blipFill rotWithShape="1">
          <a:blip r:embed="rId4">
            <a:alphaModFix/>
          </a:blip>
          <a:srcRect t="24474" b="24894"/>
          <a:stretch/>
        </p:blipFill>
        <p:spPr>
          <a:xfrm>
            <a:off x="7609351" y="952038"/>
            <a:ext cx="1490700" cy="503125"/>
          </a:xfrm>
          <a:prstGeom prst="rect">
            <a:avLst/>
          </a:prstGeom>
          <a:noFill/>
          <a:ln>
            <a:noFill/>
          </a:ln>
        </p:spPr>
      </p:pic>
      <p:graphicFrame>
        <p:nvGraphicFramePr>
          <p:cNvPr id="227" name="Google Shape;227;p45"/>
          <p:cNvGraphicFramePr/>
          <p:nvPr/>
        </p:nvGraphicFramePr>
        <p:xfrm>
          <a:off x="343974" y="3572412"/>
          <a:ext cx="7239000" cy="1188630"/>
        </p:xfrm>
        <a:graphic>
          <a:graphicData uri="http://schemas.openxmlformats.org/drawingml/2006/table">
            <a:tbl>
              <a:tblPr>
                <a:noFill/>
              </a:tblPr>
              <a:tblGrid>
                <a:gridCol w="1936650">
                  <a:extLst>
                    <a:ext uri="{9D8B030D-6E8A-4147-A177-3AD203B41FA5}">
                      <a16:colId xmlns:a16="http://schemas.microsoft.com/office/drawing/2014/main" val="20000"/>
                    </a:ext>
                  </a:extLst>
                </a:gridCol>
                <a:gridCol w="1767450">
                  <a:extLst>
                    <a:ext uri="{9D8B030D-6E8A-4147-A177-3AD203B41FA5}">
                      <a16:colId xmlns:a16="http://schemas.microsoft.com/office/drawing/2014/main" val="20001"/>
                    </a:ext>
                  </a:extLst>
                </a:gridCol>
                <a:gridCol w="1767450">
                  <a:extLst>
                    <a:ext uri="{9D8B030D-6E8A-4147-A177-3AD203B41FA5}">
                      <a16:colId xmlns:a16="http://schemas.microsoft.com/office/drawing/2014/main" val="20002"/>
                    </a:ext>
                  </a:extLst>
                </a:gridCol>
                <a:gridCol w="1767450">
                  <a:extLst>
                    <a:ext uri="{9D8B030D-6E8A-4147-A177-3AD203B41FA5}">
                      <a16:colId xmlns:a16="http://schemas.microsoft.com/office/drawing/2014/main" val="20003"/>
                    </a:ext>
                  </a:extLst>
                </a:gridCol>
              </a:tblGrid>
              <a:tr h="388590">
                <a:tc gridSpan="4">
                  <a:txBody>
                    <a:bodyPr/>
                    <a:lstStyle/>
                    <a:p>
                      <a:pPr marL="0" lvl="0" indent="0" algn="ctr" rtl="0">
                        <a:spcBef>
                          <a:spcPts val="0"/>
                        </a:spcBef>
                        <a:spcAft>
                          <a:spcPts val="0"/>
                        </a:spcAft>
                        <a:buNone/>
                      </a:pPr>
                      <a:r>
                        <a:rPr lang="en" sz="1400" b="1">
                          <a:solidFill>
                            <a:schemeClr val="lt1"/>
                          </a:solidFill>
                        </a:rPr>
                        <a:t>Same Store</a:t>
                      </a:r>
                      <a:endParaRPr sz="1400" b="1">
                        <a:solidFill>
                          <a:schemeClr val="lt1"/>
                        </a:solidFill>
                      </a:endParaRPr>
                    </a:p>
                  </a:txBody>
                  <a:tcPr marL="91425" marR="91425" marT="91425" marB="91425">
                    <a:solidFill>
                      <a:srgbClr val="00396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8590">
                <a:tc>
                  <a:txBody>
                    <a:bodyPr/>
                    <a:lstStyle/>
                    <a:p>
                      <a:pPr marL="0" lvl="0" indent="0" algn="l" rtl="0">
                        <a:spcBef>
                          <a:spcPts val="0"/>
                        </a:spcBef>
                        <a:spcAft>
                          <a:spcPts val="0"/>
                        </a:spcAft>
                        <a:buNone/>
                      </a:pPr>
                      <a:endParaRPr sz="1400">
                        <a:solidFill>
                          <a:schemeClr val="lt1"/>
                        </a:solidFill>
                      </a:endParaRPr>
                    </a:p>
                  </a:txBody>
                  <a:tcPr marL="91425" marR="91425" marT="91425" marB="91425">
                    <a:solidFill>
                      <a:srgbClr val="57BB8A"/>
                    </a:solidFill>
                  </a:tcPr>
                </a:tc>
                <a:tc>
                  <a:txBody>
                    <a:bodyPr/>
                    <a:lstStyle/>
                    <a:p>
                      <a:pPr marL="0" lvl="0" indent="0" algn="ctr" rtl="0">
                        <a:spcBef>
                          <a:spcPts val="0"/>
                        </a:spcBef>
                        <a:spcAft>
                          <a:spcPts val="0"/>
                        </a:spcAft>
                        <a:buNone/>
                      </a:pPr>
                      <a:r>
                        <a:rPr lang="en" sz="1400" b="1">
                          <a:solidFill>
                            <a:schemeClr val="lt1"/>
                          </a:solidFill>
                        </a:rPr>
                        <a:t>Reservations</a:t>
                      </a:r>
                      <a:endParaRPr sz="1400" b="1">
                        <a:solidFill>
                          <a:schemeClr val="lt1"/>
                        </a:solidFill>
                      </a:endParaRPr>
                    </a:p>
                  </a:txBody>
                  <a:tcPr marL="91425" marR="91425" marT="91425" marB="91425">
                    <a:solidFill>
                      <a:srgbClr val="57BB8A"/>
                    </a:solidFill>
                  </a:tcPr>
                </a:tc>
                <a:tc>
                  <a:txBody>
                    <a:bodyPr/>
                    <a:lstStyle/>
                    <a:p>
                      <a:pPr marL="0" lvl="0" indent="0" algn="ctr" rtl="0">
                        <a:spcBef>
                          <a:spcPts val="0"/>
                        </a:spcBef>
                        <a:spcAft>
                          <a:spcPts val="0"/>
                        </a:spcAft>
                        <a:buNone/>
                      </a:pPr>
                      <a:r>
                        <a:rPr lang="en" sz="1400" b="1">
                          <a:solidFill>
                            <a:schemeClr val="lt1"/>
                          </a:solidFill>
                        </a:rPr>
                        <a:t>Rentals</a:t>
                      </a:r>
                      <a:endParaRPr sz="1400" b="1">
                        <a:solidFill>
                          <a:schemeClr val="lt1"/>
                        </a:solidFill>
                      </a:endParaRPr>
                    </a:p>
                  </a:txBody>
                  <a:tcPr marL="91425" marR="91425" marT="91425" marB="91425">
                    <a:solidFill>
                      <a:srgbClr val="57BB8A"/>
                    </a:solidFill>
                  </a:tcPr>
                </a:tc>
                <a:tc>
                  <a:txBody>
                    <a:bodyPr/>
                    <a:lstStyle/>
                    <a:p>
                      <a:pPr marL="0" lvl="0" indent="0" algn="ctr" rtl="0">
                        <a:spcBef>
                          <a:spcPts val="0"/>
                        </a:spcBef>
                        <a:spcAft>
                          <a:spcPts val="0"/>
                        </a:spcAft>
                        <a:buNone/>
                      </a:pPr>
                      <a:r>
                        <a:rPr lang="en" sz="1400" b="1">
                          <a:solidFill>
                            <a:schemeClr val="lt1"/>
                          </a:solidFill>
                        </a:rPr>
                        <a:t>Calls*</a:t>
                      </a:r>
                      <a:endParaRPr sz="1400" b="1">
                        <a:solidFill>
                          <a:schemeClr val="lt1"/>
                        </a:solidFill>
                      </a:endParaRPr>
                    </a:p>
                  </a:txBody>
                  <a:tcPr marL="91425" marR="91425" marT="91425" marB="91425">
                    <a:solidFill>
                      <a:srgbClr val="57BB8A"/>
                    </a:solidFill>
                  </a:tcPr>
                </a:tc>
                <a:extLst>
                  <a:ext uri="{0D108BD9-81ED-4DB2-BD59-A6C34878D82A}">
                    <a16:rowId xmlns:a16="http://schemas.microsoft.com/office/drawing/2014/main" val="10001"/>
                  </a:ext>
                </a:extLst>
              </a:tr>
              <a:tr h="388590">
                <a:tc>
                  <a:txBody>
                    <a:bodyPr/>
                    <a:lstStyle/>
                    <a:p>
                      <a:pPr marL="0" lvl="0" indent="0" algn="l" rtl="0">
                        <a:spcBef>
                          <a:spcPts val="0"/>
                        </a:spcBef>
                        <a:spcAft>
                          <a:spcPts val="0"/>
                        </a:spcAft>
                        <a:buNone/>
                      </a:pPr>
                      <a:r>
                        <a:rPr lang="en" sz="1400" b="1">
                          <a:solidFill>
                            <a:schemeClr val="lt1"/>
                          </a:solidFill>
                        </a:rPr>
                        <a:t>Total Inquires</a:t>
                      </a:r>
                      <a:endParaRPr sz="1400" b="1">
                        <a:solidFill>
                          <a:schemeClr val="lt1"/>
                        </a:solidFill>
                      </a:endParaRPr>
                    </a:p>
                  </a:txBody>
                  <a:tcPr marL="91425" marR="91425" marT="91425" marB="91425">
                    <a:solidFill>
                      <a:srgbClr val="003963"/>
                    </a:solidFill>
                  </a:tcPr>
                </a:tc>
                <a:tc>
                  <a:txBody>
                    <a:bodyPr/>
                    <a:lstStyle/>
                    <a:p>
                      <a:pPr marL="0" lvl="0" indent="0" algn="ctr" rtl="0">
                        <a:spcBef>
                          <a:spcPts val="0"/>
                        </a:spcBef>
                        <a:spcAft>
                          <a:spcPts val="0"/>
                        </a:spcAft>
                        <a:buNone/>
                      </a:pPr>
                      <a:r>
                        <a:rPr lang="en" sz="1400" b="1">
                          <a:solidFill>
                            <a:srgbClr val="003963"/>
                          </a:solidFill>
                        </a:rPr>
                        <a:t>2,474</a:t>
                      </a:r>
                      <a:endParaRPr sz="1400" b="1">
                        <a:solidFill>
                          <a:srgbClr val="003963"/>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400" b="1">
                          <a:solidFill>
                            <a:srgbClr val="003963"/>
                          </a:solidFill>
                        </a:rPr>
                        <a:t>2,441</a:t>
                      </a:r>
                      <a:endParaRPr sz="1400" b="1">
                        <a:solidFill>
                          <a:srgbClr val="003963"/>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400" b="1">
                          <a:solidFill>
                            <a:srgbClr val="003963"/>
                          </a:solidFill>
                        </a:rPr>
                        <a:t>2,941</a:t>
                      </a:r>
                      <a:endParaRPr sz="1400" b="1">
                        <a:solidFill>
                          <a:srgbClr val="003963"/>
                        </a:solidFill>
                      </a:endParaRPr>
                    </a:p>
                  </a:txBody>
                  <a:tcPr marL="91425" marR="91425" marT="91425" marB="91425"/>
                </a:tc>
                <a:extLst>
                  <a:ext uri="{0D108BD9-81ED-4DB2-BD59-A6C34878D82A}">
                    <a16:rowId xmlns:a16="http://schemas.microsoft.com/office/drawing/2014/main" val="10002"/>
                  </a:ext>
                </a:extLst>
              </a:tr>
            </a:tbl>
          </a:graphicData>
        </a:graphic>
      </p:graphicFrame>
      <p:sp>
        <p:nvSpPr>
          <p:cNvPr id="228" name="Google Shape;228;p45"/>
          <p:cNvSpPr/>
          <p:nvPr/>
        </p:nvSpPr>
        <p:spPr>
          <a:xfrm>
            <a:off x="5464677" y="4827325"/>
            <a:ext cx="1174800" cy="1088700"/>
          </a:xfrm>
          <a:prstGeom prst="ellipse">
            <a:avLst/>
          </a:prstGeom>
          <a:solidFill>
            <a:srgbClr val="932A8F"/>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algn="ctr"/>
            <a:r>
              <a:rPr lang="en" sz="1000" b="1">
                <a:solidFill>
                  <a:schemeClr val="lt1"/>
                </a:solidFill>
              </a:rPr>
              <a:t>Cost/Lead</a:t>
            </a:r>
            <a:endParaRPr sz="1000" b="1">
              <a:solidFill>
                <a:schemeClr val="lt1"/>
              </a:solidFill>
            </a:endParaRPr>
          </a:p>
        </p:txBody>
      </p:sp>
      <p:sp>
        <p:nvSpPr>
          <p:cNvPr id="229" name="Google Shape;229;p45"/>
          <p:cNvSpPr txBox="1"/>
          <p:nvPr/>
        </p:nvSpPr>
        <p:spPr>
          <a:xfrm>
            <a:off x="5590933" y="5196558"/>
            <a:ext cx="922200" cy="492412"/>
          </a:xfrm>
          <a:prstGeom prst="rect">
            <a:avLst/>
          </a:prstGeom>
          <a:noFill/>
          <a:ln>
            <a:noFill/>
          </a:ln>
        </p:spPr>
        <p:txBody>
          <a:bodyPr spcFirstLastPara="1" wrap="square" lIns="91425" tIns="91425" rIns="91425" bIns="91425" anchor="t" anchorCtr="0">
            <a:spAutoFit/>
          </a:bodyPr>
          <a:lstStyle/>
          <a:p>
            <a:pPr algn="ctr"/>
            <a:r>
              <a:rPr lang="en" sz="2000" b="1">
                <a:solidFill>
                  <a:schemeClr val="lt1"/>
                </a:solidFill>
              </a:rPr>
              <a:t>$36</a:t>
            </a:r>
            <a:endParaRPr sz="2000" b="1">
              <a:solidFill>
                <a:schemeClr val="lt1"/>
              </a:solidFill>
            </a:endParaRPr>
          </a:p>
        </p:txBody>
      </p:sp>
      <p:sp>
        <p:nvSpPr>
          <p:cNvPr id="230" name="Google Shape;230;p45"/>
          <p:cNvSpPr txBox="1"/>
          <p:nvPr/>
        </p:nvSpPr>
        <p:spPr>
          <a:xfrm>
            <a:off x="159925" y="4861866"/>
            <a:ext cx="4730700" cy="669384"/>
          </a:xfrm>
          <a:prstGeom prst="rect">
            <a:avLst/>
          </a:prstGeom>
          <a:noFill/>
          <a:ln>
            <a:noFill/>
          </a:ln>
        </p:spPr>
        <p:txBody>
          <a:bodyPr spcFirstLastPara="1" wrap="square" lIns="91425" tIns="91425" rIns="91425" bIns="91425" anchor="t" anchorCtr="0">
            <a:spAutoFit/>
          </a:bodyPr>
          <a:lstStyle/>
          <a:p>
            <a:r>
              <a:rPr lang="en" sz="1050" b="1" i="1" dirty="0">
                <a:solidFill>
                  <a:schemeClr val="bg1"/>
                </a:solidFill>
                <a:latin typeface="Proxima Nova"/>
                <a:ea typeface="Proxima Nova"/>
                <a:cs typeface="Proxima Nova"/>
                <a:sym typeface="Proxima Nova"/>
              </a:rPr>
              <a:t>Data is pulled from 1/1/22 - 12/31/22</a:t>
            </a:r>
            <a:endParaRPr sz="1050" b="1" i="1" dirty="0">
              <a:solidFill>
                <a:schemeClr val="bg1"/>
              </a:solidFill>
              <a:latin typeface="Proxima Nova"/>
              <a:ea typeface="Proxima Nova"/>
              <a:cs typeface="Proxima Nova"/>
              <a:sym typeface="Proxima Nova"/>
            </a:endParaRPr>
          </a:p>
          <a:p>
            <a:r>
              <a:rPr lang="en" sz="1050" b="1" i="1" dirty="0">
                <a:solidFill>
                  <a:schemeClr val="bg1"/>
                </a:solidFill>
                <a:latin typeface="Proxima Nova"/>
                <a:ea typeface="Proxima Nova"/>
                <a:cs typeface="Proxima Nova"/>
                <a:sym typeface="Proxima Nova"/>
              </a:rPr>
              <a:t>Rentals &amp; Reservations are website only </a:t>
            </a:r>
            <a:endParaRPr sz="1050" b="1" i="1" dirty="0">
              <a:solidFill>
                <a:schemeClr val="bg1"/>
              </a:solidFill>
              <a:latin typeface="Proxima Nova"/>
              <a:ea typeface="Proxima Nova"/>
              <a:cs typeface="Proxima Nova"/>
              <a:sym typeface="Proxima Nova"/>
            </a:endParaRPr>
          </a:p>
          <a:p>
            <a:r>
              <a:rPr lang="en" sz="1050" b="1" i="1" dirty="0">
                <a:solidFill>
                  <a:schemeClr val="bg1"/>
                </a:solidFill>
                <a:latin typeface="Proxima Nova"/>
                <a:ea typeface="Proxima Nova"/>
                <a:cs typeface="Proxima Nova"/>
                <a:sym typeface="Proxima Nova"/>
              </a:rPr>
              <a:t>*Calls &gt; 60 sec &amp; all GBP Calls</a:t>
            </a:r>
            <a:endParaRPr sz="1050" b="1" i="1" dirty="0">
              <a:solidFill>
                <a:schemeClr val="bg1"/>
              </a:solidFill>
              <a:latin typeface="Proxima Nova"/>
              <a:ea typeface="Proxima Nova"/>
              <a:cs typeface="Proxima Nova"/>
              <a:sym typeface="Proxima Nova"/>
            </a:endParaRPr>
          </a:p>
        </p:txBody>
      </p:sp>
      <p:sp>
        <p:nvSpPr>
          <p:cNvPr id="5" name="Slide Number Placeholder 5">
            <a:extLst>
              <a:ext uri="{FF2B5EF4-FFF2-40B4-BE49-F238E27FC236}">
                <a16:creationId xmlns:a16="http://schemas.microsoft.com/office/drawing/2014/main" id="{90DAF1F5-C44F-FADC-241A-9EB02534F89B}"/>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4">
            <a:extLst>
              <a:ext uri="{FF2B5EF4-FFF2-40B4-BE49-F238E27FC236}">
                <a16:creationId xmlns:a16="http://schemas.microsoft.com/office/drawing/2014/main" id="{83141197-2706-BDC2-43FB-BFF20BFDB209}"/>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4653194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cxnSp>
        <p:nvCxnSpPr>
          <p:cNvPr id="235" name="Google Shape;235;p46"/>
          <p:cNvCxnSpPr/>
          <p:nvPr/>
        </p:nvCxnSpPr>
        <p:spPr>
          <a:xfrm>
            <a:off x="-4375" y="1523450"/>
            <a:ext cx="9599100" cy="0"/>
          </a:xfrm>
          <a:prstGeom prst="straightConnector1">
            <a:avLst/>
          </a:prstGeom>
          <a:noFill/>
          <a:ln w="28575" cap="flat" cmpd="sng">
            <a:solidFill>
              <a:srgbClr val="003963"/>
            </a:solidFill>
            <a:prstDash val="solid"/>
            <a:round/>
            <a:headEnd type="none" w="med" len="med"/>
            <a:tailEnd type="none" w="med" len="med"/>
          </a:ln>
        </p:spPr>
      </p:cxnSp>
      <p:sp>
        <p:nvSpPr>
          <p:cNvPr id="236" name="Google Shape;236;p46"/>
          <p:cNvSpPr txBox="1"/>
          <p:nvPr/>
        </p:nvSpPr>
        <p:spPr>
          <a:xfrm>
            <a:off x="-76200" y="328471"/>
            <a:ext cx="9220200" cy="692467"/>
          </a:xfrm>
          <a:prstGeom prst="rect">
            <a:avLst/>
          </a:prstGeom>
          <a:solidFill>
            <a:srgbClr val="EDDFF5"/>
          </a:solidFill>
          <a:ln>
            <a:noFill/>
          </a:ln>
        </p:spPr>
        <p:txBody>
          <a:bodyPr spcFirstLastPara="1" wrap="square" lIns="91425" tIns="91425" rIns="91425" bIns="91425" anchor="t" anchorCtr="0">
            <a:spAutoFit/>
          </a:bodyPr>
          <a:lstStyle/>
          <a:p>
            <a:pPr algn="ctr"/>
            <a:r>
              <a:rPr lang="en" sz="3300" b="1">
                <a:solidFill>
                  <a:srgbClr val="003963"/>
                </a:solidFill>
                <a:latin typeface="Proxima Nova"/>
                <a:ea typeface="Proxima Nova"/>
                <a:cs typeface="Proxima Nova"/>
                <a:sym typeface="Proxima Nova"/>
              </a:rPr>
              <a:t>Website Results</a:t>
            </a:r>
            <a:endParaRPr sz="3300" b="1">
              <a:solidFill>
                <a:srgbClr val="003963"/>
              </a:solidFill>
              <a:latin typeface="Proxima Nova"/>
              <a:ea typeface="Proxima Nova"/>
              <a:cs typeface="Proxima Nova"/>
              <a:sym typeface="Proxima Nova"/>
            </a:endParaRPr>
          </a:p>
        </p:txBody>
      </p:sp>
      <p:pic>
        <p:nvPicPr>
          <p:cNvPr id="237" name="Google Shape;237;p46"/>
          <p:cNvPicPr preferRelativeResize="0"/>
          <p:nvPr/>
        </p:nvPicPr>
        <p:blipFill>
          <a:blip r:embed="rId3">
            <a:alphaModFix/>
          </a:blip>
          <a:stretch>
            <a:fillRect/>
          </a:stretch>
        </p:blipFill>
        <p:spPr>
          <a:xfrm>
            <a:off x="159925" y="478641"/>
            <a:ext cx="1252200" cy="392356"/>
          </a:xfrm>
          <a:prstGeom prst="rect">
            <a:avLst/>
          </a:prstGeom>
          <a:noFill/>
          <a:ln>
            <a:noFill/>
          </a:ln>
        </p:spPr>
      </p:pic>
      <p:pic>
        <p:nvPicPr>
          <p:cNvPr id="238" name="Google Shape;238;p46"/>
          <p:cNvPicPr preferRelativeResize="0"/>
          <p:nvPr/>
        </p:nvPicPr>
        <p:blipFill rotWithShape="1">
          <a:blip r:embed="rId4">
            <a:alphaModFix/>
          </a:blip>
          <a:srcRect t="24474" b="24894"/>
          <a:stretch/>
        </p:blipFill>
        <p:spPr>
          <a:xfrm>
            <a:off x="7609351" y="423259"/>
            <a:ext cx="1490700" cy="503125"/>
          </a:xfrm>
          <a:prstGeom prst="rect">
            <a:avLst/>
          </a:prstGeom>
          <a:noFill/>
          <a:ln>
            <a:noFill/>
          </a:ln>
        </p:spPr>
      </p:pic>
      <p:pic>
        <p:nvPicPr>
          <p:cNvPr id="239" name="Google Shape;239;p46"/>
          <p:cNvPicPr preferRelativeResize="0"/>
          <p:nvPr/>
        </p:nvPicPr>
        <p:blipFill rotWithShape="1">
          <a:blip r:embed="rId5">
            <a:alphaModFix/>
          </a:blip>
          <a:srcRect l="5970" r="9661"/>
          <a:stretch/>
        </p:blipFill>
        <p:spPr>
          <a:xfrm>
            <a:off x="-4375" y="1146824"/>
            <a:ext cx="3076690" cy="5232535"/>
          </a:xfrm>
          <a:prstGeom prst="rect">
            <a:avLst/>
          </a:prstGeom>
          <a:ln>
            <a:noFill/>
          </a:ln>
          <a:effectLst>
            <a:outerShdw blurRad="292100" dist="139700" dir="2700000" algn="tl" rotWithShape="0">
              <a:srgbClr val="333333">
                <a:alpha val="65000"/>
              </a:srgbClr>
            </a:outerShdw>
          </a:effectLst>
        </p:spPr>
      </p:pic>
      <p:pic>
        <p:nvPicPr>
          <p:cNvPr id="240" name="Google Shape;240;p46"/>
          <p:cNvPicPr preferRelativeResize="0"/>
          <p:nvPr/>
        </p:nvPicPr>
        <p:blipFill rotWithShape="1">
          <a:blip r:embed="rId6">
            <a:alphaModFix/>
          </a:blip>
          <a:srcRect r="5138"/>
          <a:stretch/>
        </p:blipFill>
        <p:spPr>
          <a:xfrm>
            <a:off x="3124200" y="1156870"/>
            <a:ext cx="6008908" cy="4481929"/>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A0ADCA41-E0E5-4522-6B0D-B5863B7D257E}"/>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CE104C14-F4B3-2D1C-957B-7911431B1FEE}"/>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296524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Google Shape;245;p47"/>
          <p:cNvCxnSpPr/>
          <p:nvPr/>
        </p:nvCxnSpPr>
        <p:spPr>
          <a:xfrm>
            <a:off x="-4375" y="1523450"/>
            <a:ext cx="9599100" cy="0"/>
          </a:xfrm>
          <a:prstGeom prst="straightConnector1">
            <a:avLst/>
          </a:prstGeom>
          <a:noFill/>
          <a:ln w="28575" cap="flat" cmpd="sng">
            <a:solidFill>
              <a:srgbClr val="003963"/>
            </a:solidFill>
            <a:prstDash val="solid"/>
            <a:round/>
            <a:headEnd type="none" w="med" len="med"/>
            <a:tailEnd type="none" w="med" len="med"/>
          </a:ln>
        </p:spPr>
      </p:cxnSp>
      <p:sp>
        <p:nvSpPr>
          <p:cNvPr id="246" name="Google Shape;246;p47"/>
          <p:cNvSpPr txBox="1"/>
          <p:nvPr/>
        </p:nvSpPr>
        <p:spPr>
          <a:xfrm>
            <a:off x="-76200" y="830750"/>
            <a:ext cx="9220200" cy="692467"/>
          </a:xfrm>
          <a:prstGeom prst="rect">
            <a:avLst/>
          </a:prstGeom>
          <a:solidFill>
            <a:srgbClr val="EDDFF5"/>
          </a:solidFill>
          <a:ln>
            <a:noFill/>
          </a:ln>
        </p:spPr>
        <p:txBody>
          <a:bodyPr spcFirstLastPara="1" wrap="square" lIns="91425" tIns="91425" rIns="91425" bIns="91425" anchor="t" anchorCtr="0">
            <a:spAutoFit/>
          </a:bodyPr>
          <a:lstStyle/>
          <a:p>
            <a:pPr algn="ctr"/>
            <a:r>
              <a:rPr lang="en" sz="3300" b="1">
                <a:solidFill>
                  <a:srgbClr val="003963"/>
                </a:solidFill>
                <a:latin typeface="Proxima Nova"/>
                <a:ea typeface="Proxima Nova"/>
                <a:cs typeface="Proxima Nova"/>
                <a:sym typeface="Proxima Nova"/>
              </a:rPr>
              <a:t>2022 Year End Review</a:t>
            </a:r>
            <a:endParaRPr sz="3300" b="1">
              <a:solidFill>
                <a:srgbClr val="003963"/>
              </a:solidFill>
              <a:latin typeface="Proxima Nova"/>
              <a:ea typeface="Proxima Nova"/>
              <a:cs typeface="Proxima Nova"/>
              <a:sym typeface="Proxima Nova"/>
            </a:endParaRPr>
          </a:p>
        </p:txBody>
      </p:sp>
      <p:sp>
        <p:nvSpPr>
          <p:cNvPr id="247" name="Google Shape;247;p47"/>
          <p:cNvSpPr txBox="1"/>
          <p:nvPr/>
        </p:nvSpPr>
        <p:spPr>
          <a:xfrm>
            <a:off x="323237" y="1545030"/>
            <a:ext cx="3663300" cy="3093124"/>
          </a:xfrm>
          <a:prstGeom prst="rect">
            <a:avLst/>
          </a:prstGeom>
          <a:noFill/>
          <a:ln>
            <a:noFill/>
          </a:ln>
        </p:spPr>
        <p:txBody>
          <a:bodyPr spcFirstLastPara="1" wrap="square" lIns="91425" tIns="91425" rIns="91425" bIns="91425" anchor="t" anchorCtr="0">
            <a:spAutoFit/>
          </a:bodyPr>
          <a:lstStyle/>
          <a:p>
            <a:r>
              <a:rPr lang="en" sz="2100" b="1" u="sng" dirty="0">
                <a:solidFill>
                  <a:schemeClr val="bg1"/>
                </a:solidFill>
              </a:rPr>
              <a:t>Paid Media </a:t>
            </a:r>
            <a:endParaRPr sz="2100" b="1" u="sng" dirty="0">
              <a:solidFill>
                <a:schemeClr val="bg1"/>
              </a:solidFill>
            </a:endParaRPr>
          </a:p>
          <a:p>
            <a:pPr algn="ctr"/>
            <a:endParaRPr sz="2100" b="1" u="sng" dirty="0">
              <a:solidFill>
                <a:schemeClr val="bg1"/>
              </a:solidFill>
            </a:endParaRPr>
          </a:p>
          <a:p>
            <a:r>
              <a:rPr lang="en" sz="2100" b="1" dirty="0">
                <a:solidFill>
                  <a:schemeClr val="bg1"/>
                </a:solidFill>
              </a:rPr>
              <a:t>Overall spend - $381,434**</a:t>
            </a:r>
            <a:endParaRPr sz="2100" b="1" dirty="0">
              <a:solidFill>
                <a:schemeClr val="bg1"/>
              </a:solidFill>
            </a:endParaRPr>
          </a:p>
          <a:p>
            <a:r>
              <a:rPr lang="en" sz="2100" b="1" dirty="0">
                <a:solidFill>
                  <a:schemeClr val="bg1"/>
                </a:solidFill>
              </a:rPr>
              <a:t>Clicks - 67,748</a:t>
            </a:r>
            <a:endParaRPr sz="2100" b="1" dirty="0">
              <a:solidFill>
                <a:schemeClr val="bg1"/>
              </a:solidFill>
            </a:endParaRPr>
          </a:p>
          <a:p>
            <a:r>
              <a:rPr lang="en" sz="2100" b="1" dirty="0">
                <a:solidFill>
                  <a:schemeClr val="bg1"/>
                </a:solidFill>
              </a:rPr>
              <a:t>Impressions - 1,037,068</a:t>
            </a:r>
            <a:endParaRPr sz="2100" b="1" dirty="0">
              <a:solidFill>
                <a:schemeClr val="bg1"/>
              </a:solidFill>
            </a:endParaRPr>
          </a:p>
          <a:p>
            <a:r>
              <a:rPr lang="en" sz="2100" b="1" dirty="0">
                <a:solidFill>
                  <a:schemeClr val="bg1"/>
                </a:solidFill>
              </a:rPr>
              <a:t>Click Through Rate - 6.64%</a:t>
            </a:r>
            <a:endParaRPr sz="2100" b="1" dirty="0">
              <a:solidFill>
                <a:schemeClr val="bg1"/>
              </a:solidFill>
            </a:endParaRPr>
          </a:p>
          <a:p>
            <a:r>
              <a:rPr lang="en" sz="2100" b="1" dirty="0">
                <a:solidFill>
                  <a:schemeClr val="bg1"/>
                </a:solidFill>
              </a:rPr>
              <a:t>Conversions*  - 8,267</a:t>
            </a:r>
            <a:endParaRPr sz="2100" b="1" dirty="0">
              <a:solidFill>
                <a:schemeClr val="bg1"/>
              </a:solidFill>
            </a:endParaRPr>
          </a:p>
          <a:p>
            <a:r>
              <a:rPr lang="en" sz="2100" b="1" dirty="0">
                <a:solidFill>
                  <a:schemeClr val="bg1"/>
                </a:solidFill>
              </a:rPr>
              <a:t>Cost/Conversion - $46.14</a:t>
            </a:r>
            <a:endParaRPr sz="2100" b="1" dirty="0">
              <a:solidFill>
                <a:schemeClr val="bg1"/>
              </a:solidFill>
            </a:endParaRPr>
          </a:p>
          <a:p>
            <a:r>
              <a:rPr lang="en" sz="2100" b="1" dirty="0">
                <a:solidFill>
                  <a:schemeClr val="bg1"/>
                </a:solidFill>
              </a:rPr>
              <a:t>Conversion Rate - 12.16%</a:t>
            </a:r>
            <a:endParaRPr sz="2100" b="1" dirty="0">
              <a:solidFill>
                <a:schemeClr val="bg1"/>
              </a:solidFill>
            </a:endParaRPr>
          </a:p>
        </p:txBody>
      </p:sp>
      <p:sp>
        <p:nvSpPr>
          <p:cNvPr id="248" name="Google Shape;248;p47"/>
          <p:cNvSpPr txBox="1"/>
          <p:nvPr/>
        </p:nvSpPr>
        <p:spPr>
          <a:xfrm>
            <a:off x="4419463" y="1545030"/>
            <a:ext cx="3560100" cy="3416290"/>
          </a:xfrm>
          <a:prstGeom prst="rect">
            <a:avLst/>
          </a:prstGeom>
          <a:noFill/>
          <a:ln>
            <a:noFill/>
          </a:ln>
        </p:spPr>
        <p:txBody>
          <a:bodyPr spcFirstLastPara="1" wrap="square" lIns="91425" tIns="91425" rIns="91425" bIns="91425" anchor="t" anchorCtr="0">
            <a:spAutoFit/>
          </a:bodyPr>
          <a:lstStyle/>
          <a:p>
            <a:r>
              <a:rPr lang="en" sz="2100" b="1" u="sng" dirty="0">
                <a:solidFill>
                  <a:schemeClr val="bg1"/>
                </a:solidFill>
              </a:rPr>
              <a:t>Organic</a:t>
            </a:r>
            <a:endParaRPr sz="2100" b="1" u="sng" dirty="0">
              <a:solidFill>
                <a:schemeClr val="bg1"/>
              </a:solidFill>
            </a:endParaRPr>
          </a:p>
          <a:p>
            <a:pPr algn="ctr"/>
            <a:endParaRPr sz="2100" b="1" u="sng" dirty="0">
              <a:solidFill>
                <a:schemeClr val="bg1"/>
              </a:solidFill>
            </a:endParaRPr>
          </a:p>
          <a:p>
            <a:r>
              <a:rPr lang="en" sz="2100" b="1" dirty="0">
                <a:solidFill>
                  <a:schemeClr val="bg1"/>
                </a:solidFill>
              </a:rPr>
              <a:t>Users - 183,442</a:t>
            </a:r>
            <a:endParaRPr sz="2100" b="1" dirty="0">
              <a:solidFill>
                <a:schemeClr val="bg1"/>
              </a:solidFill>
            </a:endParaRPr>
          </a:p>
          <a:p>
            <a:r>
              <a:rPr lang="en" sz="2100" b="1" dirty="0">
                <a:solidFill>
                  <a:schemeClr val="bg1"/>
                </a:solidFill>
              </a:rPr>
              <a:t>Sessions - 276,492</a:t>
            </a:r>
            <a:endParaRPr sz="2100" b="1" dirty="0">
              <a:solidFill>
                <a:schemeClr val="bg1"/>
              </a:solidFill>
            </a:endParaRPr>
          </a:p>
          <a:p>
            <a:r>
              <a:rPr lang="en" sz="2100" b="1" dirty="0">
                <a:solidFill>
                  <a:schemeClr val="bg1"/>
                </a:solidFill>
              </a:rPr>
              <a:t>Bounce Rate - 41.65%</a:t>
            </a:r>
            <a:endParaRPr sz="2100" b="1" dirty="0">
              <a:solidFill>
                <a:schemeClr val="bg1"/>
              </a:solidFill>
            </a:endParaRPr>
          </a:p>
          <a:p>
            <a:r>
              <a:rPr lang="en" sz="2100" b="1" dirty="0">
                <a:solidFill>
                  <a:schemeClr val="bg1"/>
                </a:solidFill>
              </a:rPr>
              <a:t>Calls (over 60 seconds) - 11,198</a:t>
            </a:r>
            <a:endParaRPr sz="2100" b="1" dirty="0">
              <a:solidFill>
                <a:schemeClr val="bg1"/>
              </a:solidFill>
            </a:endParaRPr>
          </a:p>
          <a:p>
            <a:r>
              <a:rPr lang="en" sz="2100" b="1" dirty="0">
                <a:solidFill>
                  <a:schemeClr val="bg1"/>
                </a:solidFill>
              </a:rPr>
              <a:t>Reservations - 4,613</a:t>
            </a:r>
            <a:endParaRPr sz="2100" b="1" dirty="0">
              <a:solidFill>
                <a:schemeClr val="bg1"/>
              </a:solidFill>
            </a:endParaRPr>
          </a:p>
          <a:p>
            <a:r>
              <a:rPr lang="en" sz="2100" b="1" dirty="0">
                <a:solidFill>
                  <a:schemeClr val="bg1"/>
                </a:solidFill>
              </a:rPr>
              <a:t>Rentals - 1,757</a:t>
            </a:r>
            <a:endParaRPr sz="2100" b="1" dirty="0">
              <a:solidFill>
                <a:schemeClr val="bg1"/>
              </a:solidFill>
            </a:endParaRPr>
          </a:p>
          <a:p>
            <a:r>
              <a:rPr lang="en" sz="2100" b="1" dirty="0">
                <a:solidFill>
                  <a:schemeClr val="bg1"/>
                </a:solidFill>
              </a:rPr>
              <a:t>Conversion Rate - 29.02%</a:t>
            </a:r>
            <a:endParaRPr sz="2100" b="1" dirty="0">
              <a:solidFill>
                <a:schemeClr val="bg1"/>
              </a:solidFill>
            </a:endParaRPr>
          </a:p>
        </p:txBody>
      </p:sp>
      <p:pic>
        <p:nvPicPr>
          <p:cNvPr id="249" name="Google Shape;249;p47"/>
          <p:cNvPicPr preferRelativeResize="0"/>
          <p:nvPr/>
        </p:nvPicPr>
        <p:blipFill>
          <a:blip r:embed="rId3">
            <a:alphaModFix/>
          </a:blip>
          <a:stretch>
            <a:fillRect/>
          </a:stretch>
        </p:blipFill>
        <p:spPr>
          <a:xfrm>
            <a:off x="159925" y="1007420"/>
            <a:ext cx="1252200" cy="392356"/>
          </a:xfrm>
          <a:prstGeom prst="rect">
            <a:avLst/>
          </a:prstGeom>
          <a:noFill/>
          <a:ln>
            <a:noFill/>
          </a:ln>
        </p:spPr>
      </p:pic>
      <p:pic>
        <p:nvPicPr>
          <p:cNvPr id="250" name="Google Shape;250;p47"/>
          <p:cNvPicPr preferRelativeResize="0"/>
          <p:nvPr/>
        </p:nvPicPr>
        <p:blipFill rotWithShape="1">
          <a:blip r:embed="rId4">
            <a:alphaModFix/>
          </a:blip>
          <a:srcRect t="24474" b="24894"/>
          <a:stretch/>
        </p:blipFill>
        <p:spPr>
          <a:xfrm>
            <a:off x="7609351" y="952038"/>
            <a:ext cx="1490700" cy="503125"/>
          </a:xfrm>
          <a:prstGeom prst="rect">
            <a:avLst/>
          </a:prstGeom>
          <a:noFill/>
          <a:ln>
            <a:noFill/>
          </a:ln>
        </p:spPr>
      </p:pic>
      <p:sp>
        <p:nvSpPr>
          <p:cNvPr id="251" name="Google Shape;251;p47"/>
          <p:cNvSpPr txBox="1"/>
          <p:nvPr/>
        </p:nvSpPr>
        <p:spPr>
          <a:xfrm>
            <a:off x="133548" y="4902153"/>
            <a:ext cx="5165700" cy="600134"/>
          </a:xfrm>
          <a:prstGeom prst="rect">
            <a:avLst/>
          </a:prstGeom>
          <a:noFill/>
          <a:ln>
            <a:noFill/>
          </a:ln>
        </p:spPr>
        <p:txBody>
          <a:bodyPr spcFirstLastPara="1" wrap="square" lIns="91425" tIns="91425" rIns="91425" bIns="91425" anchor="t" anchorCtr="0">
            <a:spAutoFit/>
          </a:bodyPr>
          <a:lstStyle/>
          <a:p>
            <a:r>
              <a:rPr lang="en" sz="900" i="1" dirty="0">
                <a:solidFill>
                  <a:schemeClr val="bg1"/>
                </a:solidFill>
                <a:latin typeface="Proxima Nova"/>
                <a:ea typeface="Proxima Nova"/>
                <a:cs typeface="Proxima Nova"/>
                <a:sym typeface="Proxima Nova"/>
              </a:rPr>
              <a:t>Go Local Website Launch - Nov. 1, 2021</a:t>
            </a:r>
            <a:endParaRPr sz="900" i="1" dirty="0">
              <a:solidFill>
                <a:schemeClr val="bg1"/>
              </a:solidFill>
              <a:latin typeface="Proxima Nova"/>
              <a:ea typeface="Proxima Nova"/>
              <a:cs typeface="Proxima Nova"/>
              <a:sym typeface="Proxima Nova"/>
            </a:endParaRPr>
          </a:p>
          <a:p>
            <a:r>
              <a:rPr lang="en" sz="900" i="1" dirty="0">
                <a:solidFill>
                  <a:schemeClr val="bg1"/>
                </a:solidFill>
                <a:latin typeface="Proxima Nova"/>
                <a:ea typeface="Proxima Nova"/>
                <a:cs typeface="Proxima Nova"/>
                <a:sym typeface="Proxima Nova"/>
              </a:rPr>
              <a:t>*Conversions are calls over 60 sec., SE reservations, SE rentals </a:t>
            </a:r>
            <a:endParaRPr sz="900" i="1" dirty="0">
              <a:solidFill>
                <a:schemeClr val="bg1"/>
              </a:solidFill>
              <a:latin typeface="Proxima Nova"/>
              <a:ea typeface="Proxima Nova"/>
              <a:cs typeface="Proxima Nova"/>
              <a:sym typeface="Proxima Nova"/>
            </a:endParaRPr>
          </a:p>
          <a:p>
            <a:r>
              <a:rPr lang="en" sz="900" i="1" dirty="0">
                <a:solidFill>
                  <a:schemeClr val="bg1"/>
                </a:solidFill>
                <a:latin typeface="Proxima Nova"/>
                <a:ea typeface="Proxima Nova"/>
                <a:cs typeface="Proxima Nova"/>
                <a:sym typeface="Proxima Nova"/>
              </a:rPr>
              <a:t>**Includes only Paid Media Spend </a:t>
            </a:r>
            <a:endParaRPr sz="900" i="1" dirty="0">
              <a:solidFill>
                <a:schemeClr val="bg1"/>
              </a:solidFill>
              <a:latin typeface="Proxima Nova"/>
              <a:ea typeface="Proxima Nova"/>
              <a:cs typeface="Proxima Nova"/>
              <a:sym typeface="Proxima Nova"/>
            </a:endParaRPr>
          </a:p>
        </p:txBody>
      </p:sp>
      <p:sp>
        <p:nvSpPr>
          <p:cNvPr id="4" name="Slide Number Placeholder 5">
            <a:extLst>
              <a:ext uri="{FF2B5EF4-FFF2-40B4-BE49-F238E27FC236}">
                <a16:creationId xmlns:a16="http://schemas.microsoft.com/office/drawing/2014/main" id="{8F81E93C-A4F9-C89B-60B9-5F5CD5D9C6EA}"/>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E3C79F63-13FC-AAB8-B4BC-32C235FF42E9}"/>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4086019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EY Ribbon Cut Invitation - 01.17.18.jpg"/>
          <p:cNvPicPr>
            <a:picLocks noChangeAspect="1"/>
          </p:cNvPicPr>
          <p:nvPr/>
        </p:nvPicPr>
        <p:blipFill>
          <a:blip r:embed="rId2" cstate="print"/>
          <a:stretch>
            <a:fillRect/>
          </a:stretch>
        </p:blipFill>
        <p:spPr>
          <a:xfrm rot="864796">
            <a:off x="5207717" y="1287497"/>
            <a:ext cx="3931701" cy="2543775"/>
          </a:xfrm>
          <a:prstGeom prst="rect">
            <a:avLst/>
          </a:prstGeom>
        </p:spPr>
      </p:pic>
      <p:sp>
        <p:nvSpPr>
          <p:cNvPr id="3" name="Content Placeholder 2"/>
          <p:cNvSpPr>
            <a:spLocks noGrp="1"/>
          </p:cNvSpPr>
          <p:nvPr>
            <p:ph idx="1"/>
          </p:nvPr>
        </p:nvSpPr>
        <p:spPr>
          <a:xfrm>
            <a:off x="0" y="685800"/>
            <a:ext cx="5333999" cy="5867400"/>
          </a:xfrm>
        </p:spPr>
        <p:txBody>
          <a:bodyPr>
            <a:normAutofit lnSpcReduction="10000"/>
          </a:bodyPr>
          <a:lstStyle/>
          <a:p>
            <a:r>
              <a:rPr lang="en-US" sz="2400" b="1" dirty="0"/>
              <a:t>Hosting On-site Events</a:t>
            </a:r>
          </a:p>
          <a:p>
            <a:pPr marL="914400" lvl="2">
              <a:lnSpc>
                <a:spcPct val="120000"/>
              </a:lnSpc>
              <a:defRPr/>
            </a:pPr>
            <a:r>
              <a:rPr lang="en-US" sz="2000" b="1" dirty="0"/>
              <a:t>For A Successful Onsite Event You Need To Be Marketing The Event At Least 90-120 Days Prior</a:t>
            </a:r>
          </a:p>
          <a:p>
            <a:pPr marL="914400" lvl="2">
              <a:lnSpc>
                <a:spcPct val="120000"/>
              </a:lnSpc>
              <a:defRPr/>
            </a:pPr>
            <a:r>
              <a:rPr lang="en-US" sz="2000" b="1" dirty="0"/>
              <a:t>Begin Marketing With A Save The Date Email</a:t>
            </a:r>
          </a:p>
          <a:p>
            <a:pPr marL="914400" lvl="2">
              <a:lnSpc>
                <a:spcPct val="120000"/>
              </a:lnSpc>
              <a:defRPr/>
            </a:pPr>
            <a:r>
              <a:rPr lang="en-US" sz="2000" b="1" dirty="0"/>
              <a:t>Approximately 10% Of Those Invited </a:t>
            </a:r>
            <a:br>
              <a:rPr lang="en-US" sz="2000" b="1" dirty="0"/>
            </a:br>
            <a:r>
              <a:rPr lang="en-US" sz="2000" b="1" dirty="0"/>
              <a:t>Will Attend If They Receive Multiple Invites – Delivered In Person, By Mail, And Via Email. </a:t>
            </a:r>
          </a:p>
          <a:p>
            <a:pPr marL="914400" lvl="2">
              <a:lnSpc>
                <a:spcPct val="120000"/>
              </a:lnSpc>
              <a:defRPr/>
            </a:pPr>
            <a:r>
              <a:rPr lang="en-US" sz="2000" b="1" dirty="0"/>
              <a:t>Get Local Businesses &amp;Chamber Involved</a:t>
            </a:r>
          </a:p>
          <a:p>
            <a:pPr marL="914400" lvl="2">
              <a:lnSpc>
                <a:spcPct val="120000"/>
              </a:lnSpc>
              <a:defRPr/>
            </a:pPr>
            <a:r>
              <a:rPr lang="en-US" sz="2000" b="1" dirty="0"/>
              <a:t>Invite Everyone, Chamber Usually Sends 2 Email Invites For You, Businesses Do Social Posts/Email To Help Spread The Word!</a:t>
            </a:r>
          </a:p>
        </p:txBody>
      </p:sp>
      <p:sp>
        <p:nvSpPr>
          <p:cNvPr id="8" name="Title 1">
            <a:extLst>
              <a:ext uri="{FF2B5EF4-FFF2-40B4-BE49-F238E27FC236}">
                <a16:creationId xmlns:a16="http://schemas.microsoft.com/office/drawing/2014/main" id="{9BF0D7AB-233D-4821-86CC-4F547E75A4E9}"/>
              </a:ext>
            </a:extLst>
          </p:cNvPr>
          <p:cNvSpPr>
            <a:spLocks noGrp="1"/>
          </p:cNvSpPr>
          <p:nvPr>
            <p:ph type="title"/>
          </p:nvPr>
        </p:nvSpPr>
        <p:spPr>
          <a:xfrm>
            <a:off x="89618" y="-59054"/>
            <a:ext cx="8839200" cy="897254"/>
          </a:xfrm>
        </p:spPr>
        <p:txBody>
          <a:bodyPr>
            <a:normAutofit/>
          </a:bodyPr>
          <a:lstStyle/>
          <a:p>
            <a:r>
              <a:rPr lang="en-US" sz="4400" dirty="0"/>
              <a:t>Self-Storage Marketing</a:t>
            </a:r>
            <a:endParaRPr lang="en-US" dirty="0"/>
          </a:p>
        </p:txBody>
      </p:sp>
      <p:sp>
        <p:nvSpPr>
          <p:cNvPr id="2" name="Slide Number Placeholder 5">
            <a:extLst>
              <a:ext uri="{FF2B5EF4-FFF2-40B4-BE49-F238E27FC236}">
                <a16:creationId xmlns:a16="http://schemas.microsoft.com/office/drawing/2014/main" id="{09BE66A8-CDC3-EAF9-E9AC-8FB020AE46C2}"/>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D8552C25-EAD0-47C3-2C44-7DA2A3592BCE}"/>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15064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486638462"/>
              </p:ext>
            </p:extLst>
          </p:nvPr>
        </p:nvGraphicFramePr>
        <p:xfrm>
          <a:off x="1" y="0"/>
          <a:ext cx="91440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422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897254"/>
            <a:ext cx="7010399" cy="5427346"/>
          </a:xfrm>
        </p:spPr>
        <p:txBody>
          <a:bodyPr>
            <a:noAutofit/>
          </a:bodyPr>
          <a:lstStyle/>
          <a:p>
            <a:r>
              <a:rPr lang="en-US" sz="2000" b="1" dirty="0"/>
              <a:t>Hosting On-site Events</a:t>
            </a:r>
          </a:p>
          <a:p>
            <a:r>
              <a:rPr lang="en-US" sz="2000" b="1" dirty="0"/>
              <a:t>Event Planning Considerations</a:t>
            </a:r>
          </a:p>
          <a:p>
            <a:pPr marL="457200" lvl="2">
              <a:lnSpc>
                <a:spcPct val="120000"/>
              </a:lnSpc>
              <a:spcBef>
                <a:spcPts val="0"/>
              </a:spcBef>
              <a:defRPr/>
            </a:pPr>
            <a:r>
              <a:rPr lang="en-US" sz="2000" b="1" dirty="0"/>
              <a:t>Traffic Flow – Parking And Foot Traffic Through Site</a:t>
            </a:r>
          </a:p>
          <a:p>
            <a:pPr marL="457200" lvl="2">
              <a:lnSpc>
                <a:spcPct val="120000"/>
              </a:lnSpc>
              <a:spcBef>
                <a:spcPts val="0"/>
              </a:spcBef>
              <a:defRPr/>
            </a:pPr>
            <a:r>
              <a:rPr lang="en-US" sz="2000" b="1" dirty="0"/>
              <a:t>Staffing – Make Sure You Have Enough People- Get Local Businesses To Partner With You For Extra Hands!</a:t>
            </a:r>
          </a:p>
          <a:p>
            <a:pPr marL="457200" lvl="2">
              <a:lnSpc>
                <a:spcPct val="120000"/>
              </a:lnSpc>
              <a:spcBef>
                <a:spcPts val="0"/>
              </a:spcBef>
              <a:defRPr/>
            </a:pPr>
            <a:r>
              <a:rPr lang="en-US" sz="2000" b="1" dirty="0"/>
              <a:t>Catering – Drinks, Food, Tableware, Tables, Chairs</a:t>
            </a:r>
          </a:p>
          <a:p>
            <a:pPr marL="457200" lvl="2">
              <a:lnSpc>
                <a:spcPct val="120000"/>
              </a:lnSpc>
              <a:spcBef>
                <a:spcPts val="0"/>
              </a:spcBef>
              <a:defRPr/>
            </a:pPr>
            <a:r>
              <a:rPr lang="en-US" sz="2000" b="1" dirty="0"/>
              <a:t>Door Prizes – Storage Unit For 6 Months, Local Businesses Donations, Wine/Movie Night Basket, Etc.</a:t>
            </a:r>
          </a:p>
          <a:p>
            <a:pPr marL="457200" lvl="2">
              <a:lnSpc>
                <a:spcPct val="120000"/>
              </a:lnSpc>
              <a:spcBef>
                <a:spcPts val="0"/>
              </a:spcBef>
              <a:defRPr/>
            </a:pPr>
            <a:r>
              <a:rPr lang="en-US" sz="2000" b="1" dirty="0"/>
              <a:t>Goodie Bags To Everyone –</a:t>
            </a:r>
            <a:br>
              <a:rPr lang="en-US" sz="2000" b="1" dirty="0"/>
            </a:br>
            <a:r>
              <a:rPr lang="en-US" sz="2000" b="1" dirty="0"/>
              <a:t>Include Special Double Referral</a:t>
            </a:r>
            <a:br>
              <a:rPr lang="en-US" sz="2000" b="1" dirty="0"/>
            </a:br>
            <a:r>
              <a:rPr lang="en-US" sz="2000" b="1" dirty="0"/>
              <a:t>Cards From Event</a:t>
            </a:r>
          </a:p>
          <a:p>
            <a:pPr marL="457200" lvl="2">
              <a:lnSpc>
                <a:spcPct val="120000"/>
              </a:lnSpc>
              <a:spcBef>
                <a:spcPts val="0"/>
              </a:spcBef>
              <a:defRPr/>
            </a:pPr>
            <a:r>
              <a:rPr lang="en-US" sz="2000" b="1" dirty="0"/>
              <a:t>Don’t Forget The TRASH CANS!</a:t>
            </a:r>
            <a:br>
              <a:rPr lang="en-US" sz="2000" b="1" dirty="0"/>
            </a:br>
            <a:r>
              <a:rPr lang="en-US" sz="2000" b="1" i="1" dirty="0"/>
              <a:t>(Small Box, Top Flaps Up</a:t>
            </a:r>
            <a:br>
              <a:rPr lang="en-US" sz="2000" b="1" i="1" dirty="0"/>
            </a:br>
            <a:r>
              <a:rPr lang="en-US" sz="2000" b="1" i="1" dirty="0"/>
              <a:t> With 50gal Liner!)</a:t>
            </a:r>
            <a:endParaRPr lang="en-US" sz="2000" b="1" dirty="0"/>
          </a:p>
        </p:txBody>
      </p:sp>
      <p:pic>
        <p:nvPicPr>
          <p:cNvPr id="5" name="Picture 2" descr="C:\Documents and Settings\Anne Ballard\Desktop\Stores &amp; Clients\storage worx london ontario\StorageWorx\Print\9-20-12 SWC BAF chamber 016.jpg"/>
          <p:cNvPicPr>
            <a:picLocks noChangeAspect="1" noChangeArrowheads="1"/>
          </p:cNvPicPr>
          <p:nvPr/>
        </p:nvPicPr>
        <p:blipFill>
          <a:blip r:embed="rId2" cstate="print"/>
          <a:srcRect t="16667"/>
          <a:stretch>
            <a:fillRect/>
          </a:stretch>
        </p:blipFill>
        <p:spPr bwMode="auto">
          <a:xfrm>
            <a:off x="4953000" y="3962400"/>
            <a:ext cx="3778044" cy="2209800"/>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B70FDE6-C689-471F-892B-0EB302B5D0F8}"/>
              </a:ext>
            </a:extLst>
          </p:cNvPr>
          <p:cNvSpPr>
            <a:spLocks noGrp="1"/>
          </p:cNvSpPr>
          <p:nvPr>
            <p:ph type="title"/>
          </p:nvPr>
        </p:nvSpPr>
        <p:spPr>
          <a:xfrm>
            <a:off x="122339" y="0"/>
            <a:ext cx="8839200" cy="897254"/>
          </a:xfrm>
        </p:spPr>
        <p:txBody>
          <a:bodyPr>
            <a:normAutofit/>
          </a:bodyPr>
          <a:lstStyle/>
          <a:p>
            <a:r>
              <a:rPr lang="en-US" sz="4400" dirty="0"/>
              <a:t>Self-Storage Marketing</a:t>
            </a:r>
            <a:endParaRPr lang="en-US" dirty="0"/>
          </a:p>
        </p:txBody>
      </p:sp>
      <p:sp>
        <p:nvSpPr>
          <p:cNvPr id="2" name="Slide Number Placeholder 5">
            <a:extLst>
              <a:ext uri="{FF2B5EF4-FFF2-40B4-BE49-F238E27FC236}">
                <a16:creationId xmlns:a16="http://schemas.microsoft.com/office/drawing/2014/main" id="{8D9463EB-1994-81C1-6398-65091DEC4B94}"/>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703FEC89-43AA-C872-D31E-E96C18E1AF18}"/>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23687672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53" y="990600"/>
            <a:ext cx="5983447" cy="5334000"/>
          </a:xfrm>
        </p:spPr>
        <p:txBody>
          <a:bodyPr>
            <a:normAutofit fontScale="92500" lnSpcReduction="10000"/>
          </a:bodyPr>
          <a:lstStyle/>
          <a:p>
            <a:r>
              <a:rPr lang="en-US" sz="2800" b="1" dirty="0"/>
              <a:t>Create &amp; Host a Networking Group</a:t>
            </a:r>
            <a:br>
              <a:rPr lang="en-US" b="1" dirty="0"/>
            </a:br>
            <a:r>
              <a:rPr lang="en-US" sz="2300" b="1" dirty="0">
                <a:solidFill>
                  <a:srgbClr val="FFFF00"/>
                </a:solidFill>
              </a:rPr>
              <a:t>It’s Easier Than You Think!</a:t>
            </a:r>
          </a:p>
          <a:p>
            <a:pPr marL="457200" lvl="2">
              <a:spcBef>
                <a:spcPts val="0"/>
              </a:spcBef>
            </a:pPr>
            <a:r>
              <a:rPr lang="en-US" sz="2400" b="1" dirty="0"/>
              <a:t>Open To All – Free to Join</a:t>
            </a:r>
          </a:p>
          <a:p>
            <a:pPr marL="457200" lvl="2">
              <a:spcBef>
                <a:spcPts val="0"/>
              </a:spcBef>
            </a:pPr>
            <a:r>
              <a:rPr lang="en-US" sz="2400" b="1" dirty="0"/>
              <a:t>Use Facebook Events to Organize &amp; Collect RSVPs</a:t>
            </a:r>
          </a:p>
          <a:p>
            <a:pPr marL="457200" lvl="2">
              <a:spcBef>
                <a:spcPts val="0"/>
              </a:spcBef>
            </a:pPr>
            <a:r>
              <a:rPr lang="en-US" sz="2400" b="1" dirty="0"/>
              <a:t>Small Fee ($2-3)at Door For Refreshments, Snacks</a:t>
            </a:r>
          </a:p>
          <a:p>
            <a:pPr marL="457200" lvl="2">
              <a:spcBef>
                <a:spcPts val="0"/>
              </a:spcBef>
            </a:pPr>
            <a:r>
              <a:rPr lang="en-US" sz="2400" b="1" dirty="0"/>
              <a:t>Have A 50/50 Raffle </a:t>
            </a:r>
            <a:r>
              <a:rPr lang="en-US" b="1" i="1" dirty="0"/>
              <a:t>(sell tickets at door),</a:t>
            </a:r>
            <a:r>
              <a:rPr lang="en-US" sz="2400" b="1" dirty="0"/>
              <a:t> </a:t>
            </a:r>
            <a:br>
              <a:rPr lang="en-US" sz="2400" b="1" dirty="0"/>
            </a:br>
            <a:r>
              <a:rPr lang="en-US" sz="2400" b="1" dirty="0"/>
              <a:t>Half To Winner, Half To Charity</a:t>
            </a:r>
          </a:p>
          <a:p>
            <a:pPr marL="457200" lvl="2">
              <a:spcBef>
                <a:spcPts val="0"/>
              </a:spcBef>
            </a:pPr>
            <a:r>
              <a:rPr lang="en-US" sz="2400" b="1" dirty="0"/>
              <a:t>Introduce Yourself and Greet Attendees </a:t>
            </a:r>
          </a:p>
          <a:p>
            <a:pPr marL="457200" lvl="2">
              <a:spcBef>
                <a:spcPts val="0"/>
              </a:spcBef>
            </a:pPr>
            <a:r>
              <a:rPr lang="en-US" sz="2400" b="1" dirty="0"/>
              <a:t>Then Introduce 1 or 2 Speakers Each Month – Pick From Members, Give 5 Minutes Each to Speak About their Business</a:t>
            </a:r>
          </a:p>
          <a:p>
            <a:pPr marL="457200" lvl="2">
              <a:spcBef>
                <a:spcPts val="0"/>
              </a:spcBef>
            </a:pPr>
            <a:r>
              <a:rPr lang="en-US" sz="2400" b="1" dirty="0"/>
              <a:t>Then Let Everyone Mix &amp; Mingle</a:t>
            </a:r>
            <a:br>
              <a:rPr lang="en-US" sz="2400" b="1" dirty="0"/>
            </a:br>
            <a:r>
              <a:rPr lang="en-US" sz="2400" b="1" dirty="0"/>
              <a:t>for 30-45 Mins.</a:t>
            </a:r>
          </a:p>
          <a:p>
            <a:pPr marL="457200" lvl="2">
              <a:spcBef>
                <a:spcPts val="0"/>
              </a:spcBef>
            </a:pPr>
            <a:r>
              <a:rPr lang="en-US" sz="2400" b="1" dirty="0"/>
              <a:t>Conclude Event By Drawing Raffle &amp; Announce Next Month’s Speakers.</a:t>
            </a:r>
          </a:p>
        </p:txBody>
      </p:sp>
      <p:pic>
        <p:nvPicPr>
          <p:cNvPr id="11268" name="Picture 4" descr="C:\Users\Stacie Maxwell\AppData\Local\Microsoft\Windows\Temporary Internet Files\Content.IE5\E4DH63UV\Networking[1].jpg"/>
          <p:cNvPicPr>
            <a:picLocks noChangeAspect="1" noChangeArrowheads="1"/>
          </p:cNvPicPr>
          <p:nvPr/>
        </p:nvPicPr>
        <p:blipFill>
          <a:blip r:embed="rId2" cstate="print"/>
          <a:srcRect/>
          <a:stretch>
            <a:fillRect/>
          </a:stretch>
        </p:blipFill>
        <p:spPr bwMode="auto">
          <a:xfrm>
            <a:off x="6096000" y="3020198"/>
            <a:ext cx="3017786" cy="272930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126214" y="1157763"/>
            <a:ext cx="3017786" cy="1754326"/>
          </a:xfrm>
          <a:custGeom>
            <a:avLst/>
            <a:gdLst>
              <a:gd name="connsiteX0" fmla="*/ 0 w 2155965"/>
              <a:gd name="connsiteY0" fmla="*/ 0 h 1754326"/>
              <a:gd name="connsiteX1" fmla="*/ 2155965 w 2155965"/>
              <a:gd name="connsiteY1" fmla="*/ 0 h 1754326"/>
              <a:gd name="connsiteX2" fmla="*/ 2155965 w 2155965"/>
              <a:gd name="connsiteY2" fmla="*/ 1754326 h 1754326"/>
              <a:gd name="connsiteX3" fmla="*/ 0 w 2155965"/>
              <a:gd name="connsiteY3" fmla="*/ 1754326 h 1754326"/>
              <a:gd name="connsiteX4" fmla="*/ 0 w 2155965"/>
              <a:gd name="connsiteY4" fmla="*/ 0 h 1754326"/>
              <a:gd name="connsiteX0" fmla="*/ 8878 w 2164843"/>
              <a:gd name="connsiteY0" fmla="*/ 0 h 2313620"/>
              <a:gd name="connsiteX1" fmla="*/ 2164843 w 2164843"/>
              <a:gd name="connsiteY1" fmla="*/ 0 h 2313620"/>
              <a:gd name="connsiteX2" fmla="*/ 2164843 w 2164843"/>
              <a:gd name="connsiteY2" fmla="*/ 1754326 h 2313620"/>
              <a:gd name="connsiteX3" fmla="*/ 0 w 2164843"/>
              <a:gd name="connsiteY3" fmla="*/ 2313620 h 2313620"/>
              <a:gd name="connsiteX4" fmla="*/ 8878 w 2164843"/>
              <a:gd name="connsiteY4" fmla="*/ 0 h 2313620"/>
              <a:gd name="connsiteX0" fmla="*/ 8878 w 2164843"/>
              <a:gd name="connsiteY0" fmla="*/ 0 h 2313620"/>
              <a:gd name="connsiteX1" fmla="*/ 2164843 w 2164843"/>
              <a:gd name="connsiteY1" fmla="*/ 0 h 2313620"/>
              <a:gd name="connsiteX2" fmla="*/ 2155965 w 2164843"/>
              <a:gd name="connsiteY2" fmla="*/ 2313620 h 2313620"/>
              <a:gd name="connsiteX3" fmla="*/ 0 w 2164843"/>
              <a:gd name="connsiteY3" fmla="*/ 2313620 h 2313620"/>
              <a:gd name="connsiteX4" fmla="*/ 8878 w 2164843"/>
              <a:gd name="connsiteY4" fmla="*/ 0 h 2313620"/>
              <a:gd name="connsiteX0" fmla="*/ 8878 w 2164843"/>
              <a:gd name="connsiteY0" fmla="*/ 0 h 2322497"/>
              <a:gd name="connsiteX1" fmla="*/ 2164843 w 2164843"/>
              <a:gd name="connsiteY1" fmla="*/ 0 h 2322497"/>
              <a:gd name="connsiteX2" fmla="*/ 2129332 w 2164843"/>
              <a:gd name="connsiteY2" fmla="*/ 2322497 h 2322497"/>
              <a:gd name="connsiteX3" fmla="*/ 0 w 2164843"/>
              <a:gd name="connsiteY3" fmla="*/ 2313620 h 2322497"/>
              <a:gd name="connsiteX4" fmla="*/ 8878 w 2164843"/>
              <a:gd name="connsiteY4" fmla="*/ 0 h 2322497"/>
              <a:gd name="connsiteX0" fmla="*/ 8878 w 2165696"/>
              <a:gd name="connsiteY0" fmla="*/ 0 h 2340252"/>
              <a:gd name="connsiteX1" fmla="*/ 2164843 w 2165696"/>
              <a:gd name="connsiteY1" fmla="*/ 0 h 2340252"/>
              <a:gd name="connsiteX2" fmla="*/ 2164842 w 2165696"/>
              <a:gd name="connsiteY2" fmla="*/ 2340252 h 2340252"/>
              <a:gd name="connsiteX3" fmla="*/ 0 w 2165696"/>
              <a:gd name="connsiteY3" fmla="*/ 2313620 h 2340252"/>
              <a:gd name="connsiteX4" fmla="*/ 8878 w 2165696"/>
              <a:gd name="connsiteY4" fmla="*/ 0 h 2340252"/>
              <a:gd name="connsiteX0" fmla="*/ 8878 w 2164843"/>
              <a:gd name="connsiteY0" fmla="*/ 0 h 2313620"/>
              <a:gd name="connsiteX1" fmla="*/ 2164843 w 2164843"/>
              <a:gd name="connsiteY1" fmla="*/ 0 h 2313620"/>
              <a:gd name="connsiteX2" fmla="*/ 2147086 w 2164843"/>
              <a:gd name="connsiteY2" fmla="*/ 2304741 h 2313620"/>
              <a:gd name="connsiteX3" fmla="*/ 0 w 2164843"/>
              <a:gd name="connsiteY3" fmla="*/ 2313620 h 2313620"/>
              <a:gd name="connsiteX4" fmla="*/ 8878 w 2164843"/>
              <a:gd name="connsiteY4" fmla="*/ 0 h 2313620"/>
              <a:gd name="connsiteX0" fmla="*/ 8878 w 2164843"/>
              <a:gd name="connsiteY0" fmla="*/ 0 h 2313620"/>
              <a:gd name="connsiteX1" fmla="*/ 2164843 w 2164843"/>
              <a:gd name="connsiteY1" fmla="*/ 0 h 2313620"/>
              <a:gd name="connsiteX2" fmla="*/ 2147086 w 2164843"/>
              <a:gd name="connsiteY2" fmla="*/ 2313619 h 2313620"/>
              <a:gd name="connsiteX3" fmla="*/ 0 w 2164843"/>
              <a:gd name="connsiteY3" fmla="*/ 2313620 h 2313620"/>
              <a:gd name="connsiteX4" fmla="*/ 8878 w 2164843"/>
              <a:gd name="connsiteY4" fmla="*/ 0 h 231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843" h="2313620">
                <a:moveTo>
                  <a:pt x="8878" y="0"/>
                </a:moveTo>
                <a:lnTo>
                  <a:pt x="2164843" y="0"/>
                </a:lnTo>
                <a:cubicBezTo>
                  <a:pt x="2161884" y="771207"/>
                  <a:pt x="2150045" y="1542412"/>
                  <a:pt x="2147086" y="2313619"/>
                </a:cubicBezTo>
                <a:lnTo>
                  <a:pt x="0" y="2313620"/>
                </a:lnTo>
                <a:cubicBezTo>
                  <a:pt x="2959" y="1542413"/>
                  <a:pt x="5919" y="771207"/>
                  <a:pt x="8878" y="0"/>
                </a:cubicBezTo>
                <a:close/>
              </a:path>
            </a:pathLst>
          </a:custGeom>
          <a:solidFill>
            <a:srgbClr val="0070C0"/>
          </a:solidFill>
        </p:spPr>
        <p:txBody>
          <a:bodyPr wrap="square" rtlCol="0">
            <a:spAutoFit/>
          </a:bodyPr>
          <a:lstStyle/>
          <a:p>
            <a:pPr algn="ctr"/>
            <a:r>
              <a:rPr lang="en-US" b="1" dirty="0">
                <a:solidFill>
                  <a:schemeClr val="bg1"/>
                </a:solidFill>
              </a:rPr>
              <a:t>Building Alliances = Mutually Beneficial Connections:</a:t>
            </a:r>
          </a:p>
          <a:p>
            <a:pPr algn="ctr"/>
            <a:r>
              <a:rPr lang="en-US" b="1" dirty="0">
                <a:solidFill>
                  <a:schemeClr val="bg1"/>
                </a:solidFill>
              </a:rPr>
              <a:t>They Refer Customers to You, and You Refer to Them</a:t>
            </a:r>
          </a:p>
        </p:txBody>
      </p:sp>
      <p:sp>
        <p:nvSpPr>
          <p:cNvPr id="9" name="Title 1">
            <a:extLst>
              <a:ext uri="{FF2B5EF4-FFF2-40B4-BE49-F238E27FC236}">
                <a16:creationId xmlns:a16="http://schemas.microsoft.com/office/drawing/2014/main" id="{59B1212A-ABAE-462D-A3A8-DE5539DB9238}"/>
              </a:ext>
            </a:extLst>
          </p:cNvPr>
          <p:cNvSpPr>
            <a:spLocks noGrp="1"/>
          </p:cNvSpPr>
          <p:nvPr>
            <p:ph type="title"/>
          </p:nvPr>
        </p:nvSpPr>
        <p:spPr>
          <a:xfrm>
            <a:off x="112552" y="152400"/>
            <a:ext cx="8839200" cy="897254"/>
          </a:xfrm>
        </p:spPr>
        <p:txBody>
          <a:bodyPr>
            <a:normAutofit/>
          </a:bodyPr>
          <a:lstStyle/>
          <a:p>
            <a:r>
              <a:rPr lang="en-US" sz="4400" dirty="0"/>
              <a:t>Self-Storage Marketing</a:t>
            </a:r>
            <a:endParaRPr lang="en-US" dirty="0"/>
          </a:p>
        </p:txBody>
      </p:sp>
      <p:sp>
        <p:nvSpPr>
          <p:cNvPr id="2" name="Slide Number Placeholder 5">
            <a:extLst>
              <a:ext uri="{FF2B5EF4-FFF2-40B4-BE49-F238E27FC236}">
                <a16:creationId xmlns:a16="http://schemas.microsoft.com/office/drawing/2014/main" id="{1F89446F-409B-5F52-5CCC-ABCD9E550E4D}"/>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6FE35A88-B8BE-BE0C-AA29-9E4E472CA2EC}"/>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4223641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a:xfrm>
            <a:off x="152400" y="0"/>
            <a:ext cx="7162800" cy="1295400"/>
          </a:xfrm>
        </p:spPr>
        <p:txBody>
          <a:bodyPr>
            <a:normAutofit/>
          </a:bodyPr>
          <a:lstStyle/>
          <a:p>
            <a:r>
              <a:rPr lang="en-US" sz="4800" b="1" dirty="0">
                <a:latin typeface="Arial" charset="0"/>
              </a:rPr>
              <a:t>Referrals &amp; Reviews</a:t>
            </a:r>
            <a:br>
              <a:rPr lang="en-US" dirty="0">
                <a:latin typeface="Arial" charset="0"/>
              </a:rPr>
            </a:br>
            <a:endParaRPr lang="en-US" sz="2400" b="1" i="1" dirty="0">
              <a:latin typeface="Arial" charset="0"/>
            </a:endParaRPr>
          </a:p>
        </p:txBody>
      </p:sp>
      <p:sp>
        <p:nvSpPr>
          <p:cNvPr id="84994" name="Content Placeholder 2"/>
          <p:cNvSpPr>
            <a:spLocks noGrp="1"/>
          </p:cNvSpPr>
          <p:nvPr>
            <p:ph idx="1"/>
          </p:nvPr>
        </p:nvSpPr>
        <p:spPr>
          <a:xfrm>
            <a:off x="228600" y="1143000"/>
            <a:ext cx="6172200" cy="5030788"/>
          </a:xfrm>
        </p:spPr>
        <p:txBody>
          <a:bodyPr>
            <a:normAutofit/>
          </a:bodyPr>
          <a:lstStyle/>
          <a:p>
            <a:pPr marL="273050" indent="-273050">
              <a:spcBef>
                <a:spcPct val="0"/>
              </a:spcBef>
              <a:buSzPct val="98000"/>
              <a:buFont typeface="Wingdings" pitchFamily="2" charset="2"/>
              <a:buChar char="§"/>
            </a:pPr>
            <a:r>
              <a:rPr lang="en-US" sz="2000" b="1" dirty="0">
                <a:latin typeface="Arial" charset="0"/>
              </a:rPr>
              <a:t>Often the Lowest Cost Per Lease and Already Sold; Easy to Close and Get More Referrals From. </a:t>
            </a:r>
          </a:p>
          <a:p>
            <a:pPr marL="273050" indent="-273050">
              <a:spcBef>
                <a:spcPct val="0"/>
              </a:spcBef>
              <a:buSzPct val="98000"/>
              <a:buFont typeface="Wingdings" pitchFamily="2" charset="2"/>
              <a:buChar char="§"/>
            </a:pPr>
            <a:r>
              <a:rPr lang="en-US" sz="2800" b="1" dirty="0">
                <a:latin typeface="Arial" charset="0"/>
              </a:rPr>
              <a:t>What Do They Respond To?</a:t>
            </a:r>
          </a:p>
          <a:p>
            <a:pPr marL="673100" lvl="2" indent="-273050">
              <a:spcBef>
                <a:spcPct val="0"/>
              </a:spcBef>
              <a:buSzPct val="98000"/>
              <a:buFont typeface="Calibri" pitchFamily="34" charset="0"/>
              <a:buAutoNum type="arabicPeriod"/>
            </a:pPr>
            <a:r>
              <a:rPr lang="en-US" sz="2800" b="1" dirty="0">
                <a:latin typeface="Arial" charset="0"/>
              </a:rPr>
              <a:t>Money</a:t>
            </a:r>
          </a:p>
          <a:p>
            <a:pPr marL="673100" lvl="2" indent="-273050">
              <a:spcBef>
                <a:spcPct val="0"/>
              </a:spcBef>
              <a:buSzPct val="98000"/>
              <a:buFont typeface="Calibri" pitchFamily="34" charset="0"/>
              <a:buAutoNum type="arabicPeriod"/>
            </a:pPr>
            <a:r>
              <a:rPr lang="en-US" sz="2000" b="1" dirty="0">
                <a:latin typeface="Arial" charset="0"/>
              </a:rPr>
              <a:t>Gift Cards, American Express or Visa Cash Cards</a:t>
            </a:r>
          </a:p>
          <a:p>
            <a:pPr marL="673100" lvl="2" indent="-273050">
              <a:spcBef>
                <a:spcPct val="0"/>
              </a:spcBef>
              <a:buSzPct val="98000"/>
              <a:buFont typeface="Calibri" pitchFamily="34" charset="0"/>
              <a:buAutoNum type="arabicPeriod"/>
            </a:pPr>
            <a:r>
              <a:rPr lang="en-US" sz="2000" b="1" dirty="0">
                <a:latin typeface="Arial" charset="0"/>
              </a:rPr>
              <a:t>Gas Cards or other Local Business Gift Cards/Gift Certificates</a:t>
            </a:r>
          </a:p>
          <a:p>
            <a:pPr marL="273050" indent="-273050">
              <a:spcBef>
                <a:spcPct val="0"/>
              </a:spcBef>
              <a:buSzPct val="98000"/>
              <a:buFont typeface="Wingdings" pitchFamily="2" charset="2"/>
              <a:buChar char="§"/>
            </a:pPr>
            <a:r>
              <a:rPr lang="en-US" sz="2000" b="1" dirty="0">
                <a:latin typeface="Arial" charset="0"/>
              </a:rPr>
              <a:t>Not Rent Credits</a:t>
            </a:r>
          </a:p>
          <a:p>
            <a:pPr marL="273050" indent="-273050">
              <a:spcBef>
                <a:spcPct val="0"/>
              </a:spcBef>
              <a:buSzPct val="98000"/>
              <a:buFont typeface="Wingdings" pitchFamily="2" charset="2"/>
              <a:buChar char="§"/>
            </a:pPr>
            <a:r>
              <a:rPr lang="en-US" sz="2000" b="1" dirty="0">
                <a:latin typeface="Arial" charset="0"/>
              </a:rPr>
              <a:t>No Need to Give Anything to New Customer</a:t>
            </a:r>
          </a:p>
          <a:p>
            <a:pPr marL="273050" indent="-273050">
              <a:spcBef>
                <a:spcPct val="0"/>
              </a:spcBef>
              <a:buSzPct val="98000"/>
              <a:buFont typeface="Wingdings" pitchFamily="2" charset="2"/>
              <a:buChar char="§"/>
            </a:pPr>
            <a:r>
              <a:rPr lang="en-US" sz="2000" b="1" dirty="0">
                <a:latin typeface="Arial" charset="0"/>
              </a:rPr>
              <a:t>Must Be Enough To Grab Their Attention!</a:t>
            </a:r>
          </a:p>
        </p:txBody>
      </p:sp>
      <p:pic>
        <p:nvPicPr>
          <p:cNvPr id="2050" name="Picture 2" descr="C:\Users\Anne Ballard\AppData\Local\Microsoft\Windows\Temporary Internet Files\Content.IE5\02V3O0N2\MP900341892[1].jpg"/>
          <p:cNvPicPr>
            <a:picLocks noChangeAspect="1" noChangeArrowheads="1"/>
          </p:cNvPicPr>
          <p:nvPr/>
        </p:nvPicPr>
        <p:blipFill>
          <a:blip r:embed="rId2" cstate="print"/>
          <a:srcRect l="18750" r="27083"/>
          <a:stretch>
            <a:fillRect/>
          </a:stretch>
        </p:blipFill>
        <p:spPr bwMode="auto">
          <a:xfrm>
            <a:off x="6705600" y="152400"/>
            <a:ext cx="2438400" cy="3211688"/>
          </a:xfrm>
          <a:prstGeom prst="rect">
            <a:avLst/>
          </a:prstGeom>
          <a:ln>
            <a:noFill/>
          </a:ln>
          <a:effectLst>
            <a:outerShdw blurRad="292100" dist="139700" dir="2700000" algn="tl" rotWithShape="0">
              <a:srgbClr val="333333">
                <a:alpha val="65000"/>
              </a:srgbClr>
            </a:outerShdw>
          </a:effectLst>
        </p:spPr>
      </p:pic>
      <p:pic>
        <p:nvPicPr>
          <p:cNvPr id="2053" name="Picture 5" descr="C:\Users\Anne Ballard\AppData\Local\Microsoft\Windows\Temporary Internet Files\Content.IE5\KZ73776E\MP900442458[1].jpg"/>
          <p:cNvPicPr>
            <a:picLocks noChangeAspect="1" noChangeArrowheads="1"/>
          </p:cNvPicPr>
          <p:nvPr/>
        </p:nvPicPr>
        <p:blipFill>
          <a:blip r:embed="rId3" cstate="print"/>
          <a:srcRect/>
          <a:stretch>
            <a:fillRect/>
          </a:stretch>
        </p:blipFill>
        <p:spPr bwMode="auto">
          <a:xfrm>
            <a:off x="6400800" y="3493913"/>
            <a:ext cx="2728986" cy="228600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DCD1B0BA-F977-42FA-9159-288B72BCD4EA}"/>
              </a:ext>
            </a:extLst>
          </p:cNvPr>
          <p:cNvSpPr>
            <a:spLocks noGrp="1"/>
          </p:cNvSpPr>
          <p:nvPr>
            <p:ph type="sldNum" sz="quarter" idx="12"/>
          </p:nvPr>
        </p:nvSpPr>
        <p:spPr>
          <a:xfrm>
            <a:off x="8458200" y="6356350"/>
            <a:ext cx="6604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23B91-CE10-4F20-890A-0852E2246859}" type="slidenum">
              <a:rPr lang="en-US" smtClean="0"/>
              <a:pPr/>
              <a:t>92</a:t>
            </a:fld>
            <a:endParaRPr lang="en-US"/>
          </a:p>
        </p:txBody>
      </p:sp>
      <p:sp>
        <p:nvSpPr>
          <p:cNvPr id="2" name="Slide Number Placeholder 5">
            <a:extLst>
              <a:ext uri="{FF2B5EF4-FFF2-40B4-BE49-F238E27FC236}">
                <a16:creationId xmlns:a16="http://schemas.microsoft.com/office/drawing/2014/main" id="{12368645-F276-7F9C-45EE-8160D75D6584}"/>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7C18F7F5-A1D5-A04C-5DD1-40520B02FFCB}"/>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54205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1219200"/>
            <a:ext cx="3505201" cy="4419600"/>
          </a:xfrm>
        </p:spPr>
        <p:txBody>
          <a:bodyPr>
            <a:normAutofit/>
          </a:bodyPr>
          <a:lstStyle/>
          <a:p>
            <a:r>
              <a:rPr lang="en-US" sz="4400" b="1" dirty="0"/>
              <a:t>Referrals</a:t>
            </a:r>
          </a:p>
          <a:p>
            <a:r>
              <a:rPr lang="en-US" b="1" dirty="0"/>
              <a:t>Take Photos Of Referral Reward Recipients For Your Social Media And Email Blasts.</a:t>
            </a:r>
          </a:p>
        </p:txBody>
      </p:sp>
      <p:pic>
        <p:nvPicPr>
          <p:cNvPr id="13330" name="Picture 1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28" t="1457" r="7788" b="23267"/>
          <a:stretch/>
        </p:blipFill>
        <p:spPr bwMode="auto">
          <a:xfrm>
            <a:off x="4495800" y="0"/>
            <a:ext cx="4648200" cy="6909488"/>
          </a:xfrm>
          <a:prstGeom prst="rect">
            <a:avLst/>
          </a:prstGeom>
          <a:noFill/>
        </p:spPr>
      </p:pic>
      <p:sp>
        <p:nvSpPr>
          <p:cNvPr id="8" name="Title 1">
            <a:extLst>
              <a:ext uri="{FF2B5EF4-FFF2-40B4-BE49-F238E27FC236}">
                <a16:creationId xmlns:a16="http://schemas.microsoft.com/office/drawing/2014/main" id="{27915128-3863-4743-BE29-6518EF09E24D}"/>
              </a:ext>
            </a:extLst>
          </p:cNvPr>
          <p:cNvSpPr>
            <a:spLocks noGrp="1"/>
          </p:cNvSpPr>
          <p:nvPr>
            <p:ph type="title"/>
          </p:nvPr>
        </p:nvSpPr>
        <p:spPr>
          <a:xfrm>
            <a:off x="112552" y="152400"/>
            <a:ext cx="4459448" cy="897254"/>
          </a:xfrm>
        </p:spPr>
        <p:txBody>
          <a:bodyPr>
            <a:normAutofit fontScale="90000"/>
          </a:bodyPr>
          <a:lstStyle/>
          <a:p>
            <a:r>
              <a:rPr lang="en-US" sz="4400" dirty="0"/>
              <a:t>Self-Storage Marketing</a:t>
            </a:r>
            <a:endParaRPr lang="en-US" dirty="0"/>
          </a:p>
        </p:txBody>
      </p:sp>
      <p:sp>
        <p:nvSpPr>
          <p:cNvPr id="2" name="Slide Number Placeholder 5">
            <a:extLst>
              <a:ext uri="{FF2B5EF4-FFF2-40B4-BE49-F238E27FC236}">
                <a16:creationId xmlns:a16="http://schemas.microsoft.com/office/drawing/2014/main" id="{6C600FAB-85A9-49FA-9D39-4BC98F612DEC}"/>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8ED82BCC-B774-800D-B405-44B30B20F207}"/>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5217130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7BA51995-E3FB-48A1-AB6B-B5FBE8313E6A}"/>
              </a:ext>
            </a:extLst>
          </p:cNvPr>
          <p:cNvSpPr>
            <a:spLocks noGrp="1"/>
          </p:cNvSpPr>
          <p:nvPr>
            <p:ph type="title"/>
          </p:nvPr>
        </p:nvSpPr>
        <p:spPr>
          <a:xfrm>
            <a:off x="0" y="0"/>
            <a:ext cx="5105400" cy="1600200"/>
          </a:xfrm>
        </p:spPr>
        <p:txBody>
          <a:bodyPr>
            <a:normAutofit/>
          </a:bodyPr>
          <a:lstStyle/>
          <a:p>
            <a:r>
              <a:rPr lang="en-US" altLang="en-US" sz="3600" b="1"/>
              <a:t>Getting More Referrals &amp; Tons Of Testimonials</a:t>
            </a:r>
          </a:p>
        </p:txBody>
      </p:sp>
      <p:sp>
        <p:nvSpPr>
          <p:cNvPr id="3" name="Content Placeholder 2">
            <a:extLst>
              <a:ext uri="{FF2B5EF4-FFF2-40B4-BE49-F238E27FC236}">
                <a16:creationId xmlns:a16="http://schemas.microsoft.com/office/drawing/2014/main" id="{63AE4AE4-9719-490B-AC73-0CCE02AA5AF7}"/>
              </a:ext>
            </a:extLst>
          </p:cNvPr>
          <p:cNvSpPr>
            <a:spLocks noGrp="1"/>
          </p:cNvSpPr>
          <p:nvPr>
            <p:ph idx="1"/>
          </p:nvPr>
        </p:nvSpPr>
        <p:spPr>
          <a:xfrm>
            <a:off x="152400" y="1628775"/>
            <a:ext cx="4724400" cy="4343400"/>
          </a:xfrm>
        </p:spPr>
        <p:txBody>
          <a:bodyPr>
            <a:noAutofit/>
          </a:bodyPr>
          <a:lstStyle/>
          <a:p>
            <a:pPr marL="0" indent="0">
              <a:buClr>
                <a:srgbClr val="C00000"/>
              </a:buClr>
              <a:buSzPct val="110000"/>
              <a:buNone/>
              <a:defRPr/>
            </a:pPr>
            <a:r>
              <a:rPr lang="en-US" sz="2000" b="1" dirty="0">
                <a:ea typeface="ＭＳ Ｐゴシック" charset="0"/>
              </a:rPr>
              <a:t>Have Your Referrals Increased This Year?</a:t>
            </a:r>
          </a:p>
          <a:p>
            <a:pPr marL="0" indent="0">
              <a:buClr>
                <a:srgbClr val="C00000"/>
              </a:buClr>
              <a:buSzPct val="110000"/>
              <a:buNone/>
              <a:defRPr/>
            </a:pPr>
            <a:r>
              <a:rPr lang="en-US" sz="2000" b="1" dirty="0">
                <a:ea typeface="ＭＳ Ｐゴシック" charset="0"/>
              </a:rPr>
              <a:t>Keep  Your Phone Ready To Grab That Photo, Video &amp; Testimonial Or Referral Check Recipient</a:t>
            </a:r>
          </a:p>
          <a:p>
            <a:pPr marL="0" indent="0">
              <a:buClr>
                <a:srgbClr val="C00000"/>
              </a:buClr>
              <a:buSzPct val="110000"/>
              <a:buNone/>
              <a:defRPr/>
            </a:pPr>
            <a:r>
              <a:rPr lang="en-US" sz="2000" b="1" dirty="0">
                <a:ea typeface="ＭＳ Ｐゴシック" charset="0"/>
              </a:rPr>
              <a:t>Post These Photos &amp; Statements/Captions To Your Facebook Page &amp; Website</a:t>
            </a:r>
          </a:p>
          <a:p>
            <a:pPr marL="0" indent="0">
              <a:buClr>
                <a:srgbClr val="C00000"/>
              </a:buClr>
              <a:buSzPct val="110000"/>
              <a:buNone/>
              <a:defRPr/>
            </a:pPr>
            <a:r>
              <a:rPr lang="en-US" sz="2000" b="1" dirty="0">
                <a:ea typeface="ＭＳ Ｐゴシック" charset="0"/>
              </a:rPr>
              <a:t>Get Passionate About Referrals With Every Interaction </a:t>
            </a:r>
            <a:r>
              <a:rPr lang="en-US" sz="2000" b="1" i="1" u="sng" dirty="0">
                <a:ea typeface="ＭＳ Ｐゴシック" charset="0"/>
              </a:rPr>
              <a:t>Put Them In Their Hands</a:t>
            </a:r>
          </a:p>
          <a:p>
            <a:pPr marL="0" indent="0">
              <a:buClr>
                <a:srgbClr val="C00000"/>
              </a:buClr>
              <a:buSzPct val="110000"/>
              <a:buNone/>
              <a:defRPr/>
            </a:pPr>
            <a:r>
              <a:rPr lang="en-US" sz="2000" b="1" dirty="0">
                <a:ea typeface="ＭＳ Ｐゴシック" charset="0"/>
              </a:rPr>
              <a:t>Pay Referral Fee To Anyone, Not Just Customers</a:t>
            </a:r>
          </a:p>
          <a:p>
            <a:pPr marL="0" indent="0">
              <a:buClr>
                <a:srgbClr val="C00000"/>
              </a:buClr>
              <a:buSzPct val="110000"/>
              <a:buNone/>
              <a:defRPr/>
            </a:pPr>
            <a:r>
              <a:rPr lang="en-US" sz="2000" b="1" dirty="0">
                <a:ea typeface="ＭＳ Ｐゴシック" charset="0"/>
              </a:rPr>
              <a:t>Send Out Referral Cards In All Snail Mail</a:t>
            </a:r>
          </a:p>
          <a:p>
            <a:pPr marL="0" indent="0">
              <a:buClr>
                <a:srgbClr val="C00000"/>
              </a:buClr>
              <a:buSzPct val="110000"/>
              <a:buNone/>
              <a:defRPr/>
            </a:pPr>
            <a:r>
              <a:rPr lang="en-US" sz="2000" b="1" dirty="0">
                <a:ea typeface="ＭＳ Ｐゴシック" charset="0"/>
              </a:rPr>
              <a:t>Post Referral Program To All Online Sources</a:t>
            </a:r>
          </a:p>
        </p:txBody>
      </p:sp>
      <p:pic>
        <p:nvPicPr>
          <p:cNvPr id="6" name="Picture 5" descr="14S Fold Referral Inside.jpg">
            <a:extLst>
              <a:ext uri="{FF2B5EF4-FFF2-40B4-BE49-F238E27FC236}">
                <a16:creationId xmlns:a16="http://schemas.microsoft.com/office/drawing/2014/main" id="{9FAD88CA-3858-4DF7-B03A-8B1E7A1B3E05}"/>
              </a:ext>
            </a:extLst>
          </p:cNvPr>
          <p:cNvPicPr>
            <a:picLocks noChangeAspect="1"/>
          </p:cNvPicPr>
          <p:nvPr/>
        </p:nvPicPr>
        <p:blipFill>
          <a:blip r:embed="rId2"/>
          <a:srcRect l="4444" t="5882" r="4444" b="3922"/>
          <a:stretch>
            <a:fillRect/>
          </a:stretch>
        </p:blipFill>
        <p:spPr>
          <a:xfrm>
            <a:off x="5053614" y="2025504"/>
            <a:ext cx="3352800" cy="3762375"/>
          </a:xfrm>
          <a:prstGeom prst="rect">
            <a:avLst/>
          </a:prstGeom>
          <a:ln>
            <a:noFill/>
          </a:ln>
          <a:effectLst>
            <a:outerShdw blurRad="292100" dist="139700" dir="2700000" algn="tl" rotWithShape="0">
              <a:srgbClr val="333333">
                <a:alpha val="65000"/>
              </a:srgbClr>
            </a:outerShdw>
          </a:effectLst>
        </p:spPr>
      </p:pic>
      <p:pic>
        <p:nvPicPr>
          <p:cNvPr id="18433" name="Picture 1">
            <a:extLst>
              <a:ext uri="{FF2B5EF4-FFF2-40B4-BE49-F238E27FC236}">
                <a16:creationId xmlns:a16="http://schemas.microsoft.com/office/drawing/2014/main" id="{58DDBFE2-8296-4B35-92C4-075D3DEB69CC}"/>
              </a:ext>
            </a:extLst>
          </p:cNvPr>
          <p:cNvPicPr>
            <a:picLocks noChangeAspect="1" noChangeArrowheads="1"/>
          </p:cNvPicPr>
          <p:nvPr/>
        </p:nvPicPr>
        <p:blipFill>
          <a:blip r:embed="rId3"/>
          <a:srcRect t="49770"/>
          <a:stretch>
            <a:fillRect/>
          </a:stretch>
        </p:blipFill>
        <p:spPr bwMode="auto">
          <a:xfrm>
            <a:off x="5781675" y="0"/>
            <a:ext cx="3362325" cy="1905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6E94EC9-FA9B-47F6-B1B7-7605B1645056}"/>
              </a:ext>
            </a:extLst>
          </p:cNvPr>
          <p:cNvSpPr txBox="1"/>
          <p:nvPr/>
        </p:nvSpPr>
        <p:spPr>
          <a:xfrm>
            <a:off x="5029200" y="0"/>
            <a:ext cx="2514600" cy="338138"/>
          </a:xfrm>
          <a:prstGeom prst="rect">
            <a:avLst/>
          </a:prstGeom>
          <a:solidFill>
            <a:schemeClr val="accent1">
              <a:lumMod val="75000"/>
            </a:schemeClr>
          </a:solidFill>
        </p:spPr>
        <p:txBody>
          <a:bodyPr>
            <a:spAutoFit/>
          </a:bodyPr>
          <a:lstStyle/>
          <a:p>
            <a:pPr>
              <a:defRPr/>
            </a:pPr>
            <a:r>
              <a:rPr lang="en-US" sz="1600" b="1" i="1" dirty="0">
                <a:solidFill>
                  <a:schemeClr val="bg2"/>
                </a:solidFill>
                <a:latin typeface="Arial" charset="0"/>
                <a:ea typeface="ＭＳ Ｐゴシック" pitchFamily="34" charset="-128"/>
              </a:rPr>
              <a:t>Front Of Foldover Card</a:t>
            </a:r>
          </a:p>
        </p:txBody>
      </p:sp>
      <p:sp>
        <p:nvSpPr>
          <p:cNvPr id="9" name="TextBox 8">
            <a:extLst>
              <a:ext uri="{FF2B5EF4-FFF2-40B4-BE49-F238E27FC236}">
                <a16:creationId xmlns:a16="http://schemas.microsoft.com/office/drawing/2014/main" id="{0DCCAA84-79A8-413B-A307-3DEBCB4CD5D6}"/>
              </a:ext>
            </a:extLst>
          </p:cNvPr>
          <p:cNvSpPr txBox="1"/>
          <p:nvPr/>
        </p:nvSpPr>
        <p:spPr>
          <a:xfrm>
            <a:off x="4995909" y="5832472"/>
            <a:ext cx="3352800" cy="400050"/>
          </a:xfrm>
          <a:prstGeom prst="rect">
            <a:avLst/>
          </a:prstGeom>
          <a:solidFill>
            <a:schemeClr val="accent1">
              <a:lumMod val="75000"/>
            </a:schemeClr>
          </a:solidFill>
        </p:spPr>
        <p:txBody>
          <a:bodyPr>
            <a:spAutoFit/>
          </a:bodyPr>
          <a:lstStyle/>
          <a:p>
            <a:pPr algn="ctr">
              <a:defRPr/>
            </a:pPr>
            <a:r>
              <a:rPr lang="en-US" sz="2000" b="1" i="1" dirty="0">
                <a:solidFill>
                  <a:schemeClr val="bg2"/>
                </a:solidFill>
                <a:latin typeface="Arial" charset="0"/>
                <a:ea typeface="ＭＳ Ｐゴシック" pitchFamily="34" charset="-128"/>
              </a:rPr>
              <a:t>Inside Of Foldover Card</a:t>
            </a:r>
          </a:p>
        </p:txBody>
      </p:sp>
      <p:sp>
        <p:nvSpPr>
          <p:cNvPr id="2" name="Slide Number Placeholder 5">
            <a:extLst>
              <a:ext uri="{FF2B5EF4-FFF2-40B4-BE49-F238E27FC236}">
                <a16:creationId xmlns:a16="http://schemas.microsoft.com/office/drawing/2014/main" id="{50D4260C-6CEA-50D5-EC19-380D2ACB55F1}"/>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3E19963A-3A4B-20EA-4D54-6D33B5035952}"/>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9434828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07352"/>
            <a:ext cx="5659166" cy="5522048"/>
          </a:xfrm>
        </p:spPr>
        <p:txBody>
          <a:bodyPr>
            <a:normAutofit/>
          </a:bodyPr>
          <a:lstStyle/>
          <a:p>
            <a:r>
              <a:rPr lang="en-US" sz="4000" b="1" u="sng" dirty="0"/>
              <a:t>The Proof Of The Pudding</a:t>
            </a:r>
          </a:p>
          <a:p>
            <a:pPr lvl="1"/>
            <a:r>
              <a:rPr lang="en-US" sz="3200" b="1" dirty="0"/>
              <a:t>Online Reviews Work To Your Advantage</a:t>
            </a:r>
          </a:p>
          <a:p>
            <a:pPr lvl="1"/>
            <a:r>
              <a:rPr lang="en-US" sz="2400" b="1" dirty="0"/>
              <a:t>Having Lots Of Reviews Online Helps Your Image</a:t>
            </a:r>
          </a:p>
          <a:p>
            <a:pPr lvl="2"/>
            <a:r>
              <a:rPr lang="en-US" b="1" i="1" dirty="0"/>
              <a:t>Even The Bad Ones!</a:t>
            </a:r>
          </a:p>
          <a:p>
            <a:pPr lvl="2"/>
            <a:r>
              <a:rPr lang="en-US" b="1" dirty="0"/>
              <a:t>Use Your Responses To Showcase Your Superb Customer Service</a:t>
            </a:r>
          </a:p>
          <a:p>
            <a:pPr lvl="2"/>
            <a:r>
              <a:rPr lang="en-US" b="1" dirty="0"/>
              <a:t>It Takes 20 5-star Reviews To Offset One 1-star Review!</a:t>
            </a:r>
          </a:p>
          <a:p>
            <a:pPr lvl="1"/>
            <a:endParaRPr lang="en-US" sz="3200" dirty="0"/>
          </a:p>
        </p:txBody>
      </p:sp>
      <p:sp>
        <p:nvSpPr>
          <p:cNvPr id="7" name="Title 1">
            <a:extLst>
              <a:ext uri="{FF2B5EF4-FFF2-40B4-BE49-F238E27FC236}">
                <a16:creationId xmlns:a16="http://schemas.microsoft.com/office/drawing/2014/main" id="{790A4995-164F-462F-B2D5-B1B778822038}"/>
              </a:ext>
            </a:extLst>
          </p:cNvPr>
          <p:cNvSpPr>
            <a:spLocks noGrp="1"/>
          </p:cNvSpPr>
          <p:nvPr>
            <p:ph type="title"/>
          </p:nvPr>
        </p:nvSpPr>
        <p:spPr>
          <a:xfrm>
            <a:off x="112552" y="152400"/>
            <a:ext cx="8839200" cy="897254"/>
          </a:xfrm>
        </p:spPr>
        <p:txBody>
          <a:bodyPr>
            <a:normAutofit/>
          </a:bodyPr>
          <a:lstStyle/>
          <a:p>
            <a:r>
              <a:rPr lang="en-US" sz="4400" dirty="0"/>
              <a:t>Self-Storage Marketing</a:t>
            </a:r>
            <a:endParaRPr lang="en-US" dirty="0"/>
          </a:p>
        </p:txBody>
      </p:sp>
      <p:pic>
        <p:nvPicPr>
          <p:cNvPr id="4" name="Picture 3">
            <a:extLst>
              <a:ext uri="{FF2B5EF4-FFF2-40B4-BE49-F238E27FC236}">
                <a16:creationId xmlns:a16="http://schemas.microsoft.com/office/drawing/2014/main" id="{B669EC5C-A904-4927-9586-CD1723D3E21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64092" y="2286000"/>
            <a:ext cx="3256234" cy="25146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6CA3311-9EF6-4D92-914F-AAC7C88075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29326" y="1283170"/>
            <a:ext cx="4191000" cy="863346"/>
          </a:xfrm>
          <a:prstGeom prst="rect">
            <a:avLst/>
          </a:prstGeom>
          <a:ln>
            <a:noFill/>
          </a:ln>
          <a:effectLst>
            <a:outerShdw blurRad="292100" dist="139700" dir="2700000" algn="tl" rotWithShape="0">
              <a:srgbClr val="333333">
                <a:alpha val="65000"/>
              </a:srgbClr>
            </a:outerShdw>
          </a:effectLst>
        </p:spPr>
      </p:pic>
      <p:sp>
        <p:nvSpPr>
          <p:cNvPr id="2" name="Slide Number Placeholder 5">
            <a:extLst>
              <a:ext uri="{FF2B5EF4-FFF2-40B4-BE49-F238E27FC236}">
                <a16:creationId xmlns:a16="http://schemas.microsoft.com/office/drawing/2014/main" id="{40866F8E-CFDA-1C45-8424-DF7B20B43347}"/>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FC8EB42B-9FE4-E903-BE6D-F8D7495746F6}"/>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394241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3200A1-0052-46E6-8A08-C94B60B4505C}"/>
              </a:ext>
            </a:extLst>
          </p:cNvPr>
          <p:cNvSpPr>
            <a:spLocks noGrp="1"/>
          </p:cNvSpPr>
          <p:nvPr>
            <p:ph idx="1"/>
          </p:nvPr>
        </p:nvSpPr>
        <p:spPr>
          <a:xfrm>
            <a:off x="304801" y="1015068"/>
            <a:ext cx="8780476" cy="5603845"/>
          </a:xfrm>
        </p:spPr>
        <p:txBody>
          <a:bodyPr>
            <a:normAutofit/>
          </a:bodyPr>
          <a:lstStyle/>
          <a:p>
            <a:pPr lvl="0">
              <a:spcBef>
                <a:spcPts val="0"/>
              </a:spcBef>
            </a:pPr>
            <a:r>
              <a:rPr lang="en-US" b="1" dirty="0"/>
              <a:t>Call Your Comps </a:t>
            </a:r>
            <a:r>
              <a:rPr lang="en-US" dirty="0"/>
              <a:t>And Inquire About Their Activity</a:t>
            </a:r>
          </a:p>
          <a:p>
            <a:pPr lvl="1">
              <a:spcBef>
                <a:spcPts val="0"/>
              </a:spcBef>
            </a:pPr>
            <a:r>
              <a:rPr lang="en-US" dirty="0"/>
              <a:t>Are They Busier Or Slower? </a:t>
            </a:r>
          </a:p>
          <a:p>
            <a:pPr lvl="1">
              <a:spcBef>
                <a:spcPts val="0"/>
              </a:spcBef>
            </a:pPr>
            <a:r>
              <a:rPr lang="en-US" dirty="0"/>
              <a:t>Can You Trade Leads For Unit Types</a:t>
            </a:r>
            <a:br>
              <a:rPr lang="en-US" dirty="0"/>
            </a:br>
            <a:r>
              <a:rPr lang="en-US" dirty="0"/>
              <a:t>That You Each Have/Don’t Have?</a:t>
            </a:r>
          </a:p>
          <a:p>
            <a:pPr>
              <a:spcBef>
                <a:spcPts val="0"/>
              </a:spcBef>
            </a:pPr>
            <a:r>
              <a:rPr lang="en-US" b="1" dirty="0"/>
              <a:t>Call Local Businesses </a:t>
            </a:r>
            <a:r>
              <a:rPr lang="en-US" dirty="0"/>
              <a:t>And Inquire How They Are Doing Or If You Can Help.</a:t>
            </a:r>
          </a:p>
          <a:p>
            <a:pPr lvl="1">
              <a:spcBef>
                <a:spcPts val="0"/>
              </a:spcBef>
            </a:pPr>
            <a:r>
              <a:rPr lang="en-US" dirty="0"/>
              <a:t>Don't Try To Turn It Into A Sales Call. They All Know What You Do And It Will Seem Disingenuous. </a:t>
            </a:r>
          </a:p>
          <a:p>
            <a:pPr lvl="1">
              <a:spcBef>
                <a:spcPts val="0"/>
              </a:spcBef>
            </a:pPr>
            <a:r>
              <a:rPr lang="en-US" dirty="0"/>
              <a:t>Share Advice/Empathize With Those That Need It, Even If You Don't Know Them Well.</a:t>
            </a:r>
          </a:p>
          <a:p>
            <a:pPr>
              <a:spcBef>
                <a:spcPts val="0"/>
              </a:spcBef>
            </a:pPr>
            <a:r>
              <a:rPr lang="en-US" b="1" dirty="0"/>
              <a:t>Call Or Email Your Customers </a:t>
            </a:r>
            <a:r>
              <a:rPr lang="en-US" dirty="0"/>
              <a:t>To Simply Let Them Know You're Thinking About Them.</a:t>
            </a:r>
          </a:p>
        </p:txBody>
      </p:sp>
      <p:sp>
        <p:nvSpPr>
          <p:cNvPr id="2" name="Title 1">
            <a:extLst>
              <a:ext uri="{FF2B5EF4-FFF2-40B4-BE49-F238E27FC236}">
                <a16:creationId xmlns:a16="http://schemas.microsoft.com/office/drawing/2014/main" id="{65E77FA9-601E-4261-BA20-0EF4D7E9E124}"/>
              </a:ext>
            </a:extLst>
          </p:cNvPr>
          <p:cNvSpPr>
            <a:spLocks noGrp="1"/>
          </p:cNvSpPr>
          <p:nvPr>
            <p:ph type="title"/>
          </p:nvPr>
        </p:nvSpPr>
        <p:spPr>
          <a:xfrm>
            <a:off x="211125" y="61973"/>
            <a:ext cx="8780475" cy="1125070"/>
          </a:xfrm>
        </p:spPr>
        <p:txBody>
          <a:bodyPr>
            <a:normAutofit/>
          </a:bodyPr>
          <a:lstStyle/>
          <a:p>
            <a:r>
              <a:rPr lang="en-US" sz="4800" dirty="0"/>
              <a:t>Marketing: Phone</a:t>
            </a:r>
          </a:p>
        </p:txBody>
      </p:sp>
      <p:pic>
        <p:nvPicPr>
          <p:cNvPr id="6" name="Picture 5">
            <a:extLst>
              <a:ext uri="{FF2B5EF4-FFF2-40B4-BE49-F238E27FC236}">
                <a16:creationId xmlns:a16="http://schemas.microsoft.com/office/drawing/2014/main" id="{79CECCC7-29F1-4206-AFA2-EF85C057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745" y="1676400"/>
            <a:ext cx="1209162" cy="1079444"/>
          </a:xfrm>
          <a:prstGeom prst="rect">
            <a:avLst/>
          </a:prstGeom>
        </p:spPr>
      </p:pic>
      <p:sp>
        <p:nvSpPr>
          <p:cNvPr id="4" name="Slide Number Placeholder 5">
            <a:extLst>
              <a:ext uri="{FF2B5EF4-FFF2-40B4-BE49-F238E27FC236}">
                <a16:creationId xmlns:a16="http://schemas.microsoft.com/office/drawing/2014/main" id="{76C95120-17A6-44C7-ED59-51C4D1ABD77A}"/>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2BDBA73D-BD3A-5454-D8E6-61B1E076AF41}"/>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7534664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3200A1-0052-46E6-8A08-C94B60B4505C}"/>
              </a:ext>
            </a:extLst>
          </p:cNvPr>
          <p:cNvSpPr>
            <a:spLocks noGrp="1"/>
          </p:cNvSpPr>
          <p:nvPr>
            <p:ph idx="1"/>
          </p:nvPr>
        </p:nvSpPr>
        <p:spPr>
          <a:xfrm>
            <a:off x="381000" y="1097786"/>
            <a:ext cx="8153399" cy="4572000"/>
          </a:xfrm>
        </p:spPr>
        <p:txBody>
          <a:bodyPr>
            <a:normAutofit lnSpcReduction="10000"/>
          </a:bodyPr>
          <a:lstStyle/>
          <a:p>
            <a:pPr lvl="0">
              <a:spcBef>
                <a:spcPts val="0"/>
              </a:spcBef>
            </a:pPr>
            <a:r>
              <a:rPr lang="en-US" b="1" dirty="0"/>
              <a:t>Email Ideas!</a:t>
            </a:r>
          </a:p>
          <a:p>
            <a:pPr lvl="0">
              <a:spcBef>
                <a:spcPts val="0"/>
              </a:spcBef>
            </a:pPr>
            <a:r>
              <a:rPr lang="en-US" b="1" dirty="0"/>
              <a:t>Google Reviews </a:t>
            </a:r>
            <a:r>
              <a:rPr lang="en-US" dirty="0"/>
              <a:t>have hit a Standstill!</a:t>
            </a:r>
          </a:p>
          <a:p>
            <a:pPr lvl="1">
              <a:spcBef>
                <a:spcPts val="0"/>
              </a:spcBef>
            </a:pPr>
            <a:r>
              <a:rPr lang="en-US" dirty="0"/>
              <a:t>Why not create an email to send to </a:t>
            </a:r>
            <a:br>
              <a:rPr lang="en-US" dirty="0"/>
            </a:br>
            <a:r>
              <a:rPr lang="en-US" dirty="0"/>
              <a:t>your customers with the Google Review</a:t>
            </a:r>
            <a:br>
              <a:rPr lang="en-US" dirty="0"/>
            </a:br>
            <a:r>
              <a:rPr lang="en-US" dirty="0"/>
              <a:t>Link in it? </a:t>
            </a:r>
            <a:r>
              <a:rPr lang="en-US" sz="1600" i="1" spc="-50" dirty="0"/>
              <a:t>(Copy the Link from your Google Cards)</a:t>
            </a:r>
          </a:p>
          <a:p>
            <a:pPr lvl="0">
              <a:spcBef>
                <a:spcPts val="0"/>
              </a:spcBef>
            </a:pPr>
            <a:r>
              <a:rPr lang="en-US" dirty="0"/>
              <a:t>Advertise </a:t>
            </a:r>
            <a:r>
              <a:rPr lang="en-US" b="1" dirty="0"/>
              <a:t>Easy Code Access</a:t>
            </a:r>
          </a:p>
          <a:p>
            <a:pPr lvl="0">
              <a:spcBef>
                <a:spcPts val="0"/>
              </a:spcBef>
            </a:pPr>
            <a:r>
              <a:rPr lang="en-US" dirty="0"/>
              <a:t>Advertise </a:t>
            </a:r>
            <a:r>
              <a:rPr lang="en-US" b="1" dirty="0"/>
              <a:t>Box &amp; Supply Curbside Pickup</a:t>
            </a:r>
          </a:p>
          <a:p>
            <a:pPr lvl="0">
              <a:spcBef>
                <a:spcPts val="0"/>
              </a:spcBef>
            </a:pPr>
            <a:r>
              <a:rPr lang="en-US" dirty="0"/>
              <a:t>Advertise </a:t>
            </a:r>
            <a:r>
              <a:rPr lang="en-US" b="1" dirty="0"/>
              <a:t>Business of the Month</a:t>
            </a:r>
          </a:p>
          <a:p>
            <a:pPr lvl="0">
              <a:spcBef>
                <a:spcPts val="0"/>
              </a:spcBef>
            </a:pPr>
            <a:r>
              <a:rPr lang="en-US" dirty="0"/>
              <a:t>Advertise </a:t>
            </a:r>
            <a:r>
              <a:rPr lang="en-US" b="1" dirty="0"/>
              <a:t>No-Contact Leasing</a:t>
            </a:r>
          </a:p>
          <a:p>
            <a:pPr lvl="0">
              <a:spcBef>
                <a:spcPts val="0"/>
              </a:spcBef>
            </a:pPr>
            <a:r>
              <a:rPr lang="en-US" dirty="0"/>
              <a:t>Include </a:t>
            </a:r>
            <a:r>
              <a:rPr lang="en-US" b="1" dirty="0"/>
              <a:t>Videos</a:t>
            </a:r>
            <a:r>
              <a:rPr lang="en-US" dirty="0"/>
              <a:t> </a:t>
            </a:r>
            <a:r>
              <a:rPr lang="en-US" i="1" dirty="0"/>
              <a:t>(More on that in a minute…)</a:t>
            </a:r>
          </a:p>
          <a:p>
            <a:pPr lvl="0"/>
            <a:endParaRPr lang="en-US" dirty="0"/>
          </a:p>
        </p:txBody>
      </p:sp>
      <p:sp>
        <p:nvSpPr>
          <p:cNvPr id="2" name="Title 1">
            <a:extLst>
              <a:ext uri="{FF2B5EF4-FFF2-40B4-BE49-F238E27FC236}">
                <a16:creationId xmlns:a16="http://schemas.microsoft.com/office/drawing/2014/main" id="{65E77FA9-601E-4261-BA20-0EF4D7E9E124}"/>
              </a:ext>
            </a:extLst>
          </p:cNvPr>
          <p:cNvSpPr>
            <a:spLocks noGrp="1"/>
          </p:cNvSpPr>
          <p:nvPr>
            <p:ph type="title"/>
          </p:nvPr>
        </p:nvSpPr>
        <p:spPr>
          <a:xfrm>
            <a:off x="245781" y="61973"/>
            <a:ext cx="8593419" cy="1125070"/>
          </a:xfrm>
        </p:spPr>
        <p:txBody>
          <a:bodyPr>
            <a:normAutofit/>
          </a:bodyPr>
          <a:lstStyle/>
          <a:p>
            <a:r>
              <a:rPr lang="en-US" sz="4800" dirty="0"/>
              <a:t>Marketing: Email</a:t>
            </a:r>
          </a:p>
        </p:txBody>
      </p:sp>
      <p:pic>
        <p:nvPicPr>
          <p:cNvPr id="10" name="Picture 9">
            <a:extLst>
              <a:ext uri="{FF2B5EF4-FFF2-40B4-BE49-F238E27FC236}">
                <a16:creationId xmlns:a16="http://schemas.microsoft.com/office/drawing/2014/main" id="{B83500E4-1852-432C-BCA1-16AB5D3CF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64" r="8691"/>
          <a:stretch/>
        </p:blipFill>
        <p:spPr>
          <a:xfrm>
            <a:off x="6998034" y="152400"/>
            <a:ext cx="1982431" cy="2514600"/>
          </a:xfrm>
          <a:prstGeom prst="rect">
            <a:avLst/>
          </a:prstGeom>
          <a:solidFill>
            <a:schemeClr val="bg1"/>
          </a:solidFill>
        </p:spPr>
      </p:pic>
      <p:sp>
        <p:nvSpPr>
          <p:cNvPr id="4" name="Slide Number Placeholder 5">
            <a:extLst>
              <a:ext uri="{FF2B5EF4-FFF2-40B4-BE49-F238E27FC236}">
                <a16:creationId xmlns:a16="http://schemas.microsoft.com/office/drawing/2014/main" id="{F28B073C-563D-675F-A11A-9BA3274FAAE5}"/>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Footer Placeholder 4">
            <a:extLst>
              <a:ext uri="{FF2B5EF4-FFF2-40B4-BE49-F238E27FC236}">
                <a16:creationId xmlns:a16="http://schemas.microsoft.com/office/drawing/2014/main" id="{97C19791-4B01-272F-8192-02ADD36A9B72}"/>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7002655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0"/>
            <a:ext cx="4191000" cy="1066800"/>
          </a:xfrm>
          <a:solidFill>
            <a:srgbClr val="000000">
              <a:alpha val="50980"/>
            </a:srgbClr>
          </a:solidFill>
        </p:spPr>
        <p:txBody>
          <a:bodyPr/>
          <a:lstStyle/>
          <a:p>
            <a:pPr eaLnBrk="1" hangingPunct="1"/>
            <a:r>
              <a:rPr lang="en-US" sz="4000" b="1"/>
              <a:t>Email Marketing</a:t>
            </a:r>
          </a:p>
        </p:txBody>
      </p:sp>
      <p:sp>
        <p:nvSpPr>
          <p:cNvPr id="16387" name="Content Placeholder 2"/>
          <p:cNvSpPr>
            <a:spLocks noGrp="1"/>
          </p:cNvSpPr>
          <p:nvPr>
            <p:ph idx="1"/>
          </p:nvPr>
        </p:nvSpPr>
        <p:spPr>
          <a:xfrm>
            <a:off x="228600" y="1295400"/>
            <a:ext cx="8229600" cy="4572000"/>
          </a:xfrm>
        </p:spPr>
        <p:txBody>
          <a:bodyPr>
            <a:normAutofit/>
          </a:bodyPr>
          <a:lstStyle/>
          <a:p>
            <a:pPr eaLnBrk="1" hangingPunct="1"/>
            <a:r>
              <a:rPr lang="en-US" sz="2200" b="1" dirty="0"/>
              <a:t>Sign up for Constant Contact accounts</a:t>
            </a:r>
          </a:p>
          <a:p>
            <a:pPr eaLnBrk="1" hangingPunct="1"/>
            <a:r>
              <a:rPr lang="en-US" sz="2200" b="1" dirty="0"/>
              <a:t>Very easy to create, send &amp; track email marketing messages</a:t>
            </a:r>
          </a:p>
          <a:p>
            <a:pPr eaLnBrk="1" hangingPunct="1"/>
            <a:r>
              <a:rPr lang="en-US" sz="2200" b="1" dirty="0"/>
              <a:t>Managers need to attend the FREE Constant Contact workshops in your areas www.constantcontact.com – “In Your Area” tab Or Use Their Online Learning Center for training, immediate help &amp; resources </a:t>
            </a:r>
          </a:p>
          <a:p>
            <a:pPr eaLnBrk="1" hangingPunct="1"/>
            <a:r>
              <a:rPr lang="en-US" sz="2200" b="1" dirty="0"/>
              <a:t>Constant Contact is CHEAP ($65/mo. up to 2500 Contacts) &amp; it Works!</a:t>
            </a:r>
          </a:p>
          <a:p>
            <a:pPr eaLnBrk="1" hangingPunct="1"/>
            <a:r>
              <a:rPr lang="en-US" sz="2200" b="1" dirty="0"/>
              <a:t>Build database with “Sign Up” forms on Facebook, Website, Email Signatures &amp; More!</a:t>
            </a:r>
          </a:p>
        </p:txBody>
      </p:sp>
      <p:grpSp>
        <p:nvGrpSpPr>
          <p:cNvPr id="2" name="Group 3"/>
          <p:cNvGrpSpPr/>
          <p:nvPr/>
        </p:nvGrpSpPr>
        <p:grpSpPr>
          <a:xfrm>
            <a:off x="2590800" y="0"/>
            <a:ext cx="5121828" cy="5867401"/>
            <a:chOff x="2209799" y="-26195"/>
            <a:chExt cx="5480052" cy="6477001"/>
          </a:xfrm>
          <a:solidFill>
            <a:srgbClr val="FFFF66"/>
          </a:solidFill>
        </p:grpSpPr>
        <p:pic>
          <p:nvPicPr>
            <p:cNvPr id="5" name="Picture 4" descr="linkedin-logo"/>
            <p:cNvPicPr/>
            <p:nvPr/>
          </p:nvPicPr>
          <p:blipFill>
            <a:blip r:embed="rId2" cstate="print"/>
            <a:srcRect/>
            <a:stretch>
              <a:fillRect/>
            </a:stretch>
          </p:blipFill>
          <p:spPr bwMode="auto">
            <a:xfrm>
              <a:off x="6400800" y="5950744"/>
              <a:ext cx="1289051" cy="466725"/>
            </a:xfrm>
            <a:prstGeom prst="rect">
              <a:avLst/>
            </a:prstGeom>
            <a:ln>
              <a:noFill/>
            </a:ln>
            <a:effectLst>
              <a:outerShdw blurRad="292100" dist="139700" dir="2700000" algn="tl" rotWithShape="0">
                <a:srgbClr val="333333">
                  <a:alpha val="65000"/>
                </a:srgbClr>
              </a:outerShdw>
            </a:effectLst>
          </p:spPr>
        </p:pic>
        <p:pic>
          <p:nvPicPr>
            <p:cNvPr id="6" name="Picture 5" descr="twitter_logo"/>
            <p:cNvPicPr/>
            <p:nvPr/>
          </p:nvPicPr>
          <p:blipFill>
            <a:blip r:embed="rId3" cstate="print"/>
            <a:srcRect/>
            <a:stretch>
              <a:fillRect/>
            </a:stretch>
          </p:blipFill>
          <p:spPr bwMode="auto">
            <a:xfrm>
              <a:off x="5029199" y="5950744"/>
              <a:ext cx="1276351" cy="466725"/>
            </a:xfrm>
            <a:prstGeom prst="rect">
              <a:avLst/>
            </a:prstGeom>
            <a:ln>
              <a:noFill/>
            </a:ln>
            <a:effectLst>
              <a:outerShdw blurRad="292100" dist="139700" dir="2700000" algn="tl" rotWithShape="0">
                <a:srgbClr val="333333">
                  <a:alpha val="65000"/>
                </a:srgbClr>
              </a:outerShdw>
            </a:effectLst>
          </p:spPr>
        </p:pic>
        <p:pic>
          <p:nvPicPr>
            <p:cNvPr id="7" name="Picture 6" descr="facebook_logo_lg"/>
            <p:cNvPicPr/>
            <p:nvPr/>
          </p:nvPicPr>
          <p:blipFill>
            <a:blip r:embed="rId4" cstate="print"/>
            <a:srcRect/>
            <a:stretch>
              <a:fillRect/>
            </a:stretch>
          </p:blipFill>
          <p:spPr bwMode="auto">
            <a:xfrm>
              <a:off x="3657599" y="5941219"/>
              <a:ext cx="1276351" cy="485775"/>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5" cstate="print"/>
            <a:srcRect t="22641" b="24528"/>
            <a:stretch>
              <a:fillRect/>
            </a:stretch>
          </p:blipFill>
          <p:spPr bwMode="auto">
            <a:xfrm>
              <a:off x="2209799" y="5917406"/>
              <a:ext cx="1352551" cy="533400"/>
            </a:xfrm>
            <a:prstGeom prst="rect">
              <a:avLst/>
            </a:prstGeom>
            <a:ln>
              <a:noFill/>
            </a:ln>
            <a:effectLst>
              <a:outerShdw blurRad="292100" dist="139700" dir="2700000" algn="tl" rotWithShape="0">
                <a:srgbClr val="333333">
                  <a:alpha val="65000"/>
                </a:srgbClr>
              </a:outerShdw>
            </a:effectLst>
          </p:spPr>
        </p:pic>
        <p:pic>
          <p:nvPicPr>
            <p:cNvPr id="9" name="Picture 8" descr="CTCT Logo.gif"/>
            <p:cNvPicPr>
              <a:picLocks noChangeAspect="1"/>
            </p:cNvPicPr>
            <p:nvPr/>
          </p:nvPicPr>
          <p:blipFill>
            <a:blip r:embed="rId6" cstate="print"/>
            <a:stretch>
              <a:fillRect/>
            </a:stretch>
          </p:blipFill>
          <p:spPr>
            <a:xfrm>
              <a:off x="4603090" y="-26195"/>
              <a:ext cx="2393291" cy="1045957"/>
            </a:xfrm>
            <a:prstGeom prst="rect">
              <a:avLst/>
            </a:prstGeom>
            <a:ln>
              <a:noFill/>
            </a:ln>
            <a:effectLst>
              <a:outerShdw blurRad="292100" dist="139700" dir="2700000" algn="tl" rotWithShape="0">
                <a:srgbClr val="333333">
                  <a:alpha val="65000"/>
                </a:srgbClr>
              </a:outerShdw>
            </a:effectLst>
          </p:spPr>
        </p:pic>
      </p:grpSp>
      <p:sp>
        <p:nvSpPr>
          <p:cNvPr id="3" name="Slide Number Placeholder 5">
            <a:extLst>
              <a:ext uri="{FF2B5EF4-FFF2-40B4-BE49-F238E27FC236}">
                <a16:creationId xmlns:a16="http://schemas.microsoft.com/office/drawing/2014/main" id="{6D2B90DE-03BB-698F-327F-78DF332FCEB2}"/>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DCEFFFA7-0574-EF72-C3EA-56FE41CC84E9}"/>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3494053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elly Gibson\Desktop\Business Of the Month Flyer.jpg"/>
          <p:cNvPicPr>
            <a:picLocks noChangeAspect="1" noChangeArrowheads="1"/>
          </p:cNvPicPr>
          <p:nvPr/>
        </p:nvPicPr>
        <p:blipFill>
          <a:blip r:embed="rId2" cstate="print"/>
          <a:srcRect l="4348" t="3062" r="5797" b="19368"/>
          <a:stretch>
            <a:fillRect/>
          </a:stretch>
        </p:blipFill>
        <p:spPr bwMode="auto">
          <a:xfrm>
            <a:off x="0" y="-1"/>
            <a:ext cx="4876800" cy="6172201"/>
          </a:xfrm>
          <a:prstGeom prst="rect">
            <a:avLst/>
          </a:prstGeom>
          <a:noFill/>
        </p:spPr>
      </p:pic>
      <p:pic>
        <p:nvPicPr>
          <p:cNvPr id="7172" name="Picture 4" descr="C:\Users\Shelly Gibson\Desktop\InfoSheetBusinessOfMonth.jpg"/>
          <p:cNvPicPr>
            <a:picLocks noChangeAspect="1" noChangeArrowheads="1"/>
          </p:cNvPicPr>
          <p:nvPr/>
        </p:nvPicPr>
        <p:blipFill>
          <a:blip r:embed="rId3" cstate="print"/>
          <a:srcRect l="8189" t="74074" r="6646"/>
          <a:stretch>
            <a:fillRect/>
          </a:stretch>
        </p:blipFill>
        <p:spPr bwMode="auto">
          <a:xfrm>
            <a:off x="4800600" y="3581400"/>
            <a:ext cx="4343400" cy="2590800"/>
          </a:xfrm>
          <a:prstGeom prst="rect">
            <a:avLst/>
          </a:prstGeom>
          <a:noFill/>
          <a:ln w="3175">
            <a:solidFill>
              <a:schemeClr val="tx1"/>
            </a:solidFill>
          </a:ln>
        </p:spPr>
      </p:pic>
      <p:pic>
        <p:nvPicPr>
          <p:cNvPr id="8" name="Picture 4" descr="C:\Users\Shelly Gibson\Desktop\InfoSheetBusinessOfMonth.jpg"/>
          <p:cNvPicPr>
            <a:picLocks noChangeAspect="1" noChangeArrowheads="1"/>
          </p:cNvPicPr>
          <p:nvPr/>
        </p:nvPicPr>
        <p:blipFill>
          <a:blip r:embed="rId3" cstate="print"/>
          <a:srcRect l="8189" r="6646" b="58025"/>
          <a:stretch>
            <a:fillRect/>
          </a:stretch>
        </p:blipFill>
        <p:spPr bwMode="auto">
          <a:xfrm>
            <a:off x="4800601" y="0"/>
            <a:ext cx="4343400" cy="3581400"/>
          </a:xfrm>
          <a:prstGeom prst="rect">
            <a:avLst/>
          </a:prstGeom>
          <a:noFill/>
          <a:ln w="3175">
            <a:solidFill>
              <a:schemeClr val="tx1"/>
            </a:solidFill>
          </a:ln>
        </p:spPr>
      </p:pic>
      <p:sp>
        <p:nvSpPr>
          <p:cNvPr id="2" name="Slide Number Placeholder 5">
            <a:extLst>
              <a:ext uri="{FF2B5EF4-FFF2-40B4-BE49-F238E27FC236}">
                <a16:creationId xmlns:a16="http://schemas.microsoft.com/office/drawing/2014/main" id="{801CCF1C-9772-D1B8-B79B-B4567EC866DD}"/>
              </a:ext>
            </a:extLst>
          </p:cNvPr>
          <p:cNvSpPr txBox="1">
            <a:spLocks/>
          </p:cNvSpPr>
          <p:nvPr/>
        </p:nvSpPr>
        <p:spPr>
          <a:xfrm>
            <a:off x="8686800" y="6477000"/>
            <a:ext cx="457200" cy="381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C3FBC-C78F-444A-ADD3-BCB75BD95459}"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Footer Placeholder 4">
            <a:extLst>
              <a:ext uri="{FF2B5EF4-FFF2-40B4-BE49-F238E27FC236}">
                <a16:creationId xmlns:a16="http://schemas.microsoft.com/office/drawing/2014/main" id="{C96F7B3E-75DD-3ED5-D556-1FBC62F4772D}"/>
              </a:ext>
            </a:extLst>
          </p:cNvPr>
          <p:cNvSpPr txBox="1">
            <a:spLocks/>
          </p:cNvSpPr>
          <p:nvPr/>
        </p:nvSpPr>
        <p:spPr>
          <a:xfrm>
            <a:off x="0" y="6553200"/>
            <a:ext cx="7772400" cy="30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Pearls of Wisdom Tout  Universal Storage Group 770-801-1888</a:t>
            </a:r>
          </a:p>
        </p:txBody>
      </p:sp>
    </p:spTree>
    <p:extLst>
      <p:ext uri="{BB962C8B-B14F-4D97-AF65-F5344CB8AC3E}">
        <p14:creationId xmlns:p14="http://schemas.microsoft.com/office/powerpoint/2010/main" val="1686004375"/>
      </p:ext>
    </p:extLst>
  </p:cSld>
  <p:clrMapOvr>
    <a:masterClrMapping/>
  </p:clrMapOvr>
</p:sld>
</file>

<file path=ppt/theme/theme1.xml><?xml version="1.0" encoding="utf-8"?>
<a:theme xmlns:a="http://schemas.openxmlformats.org/drawingml/2006/main" name="1_Purple Wave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USG 2023">
      <a:dk1>
        <a:srgbClr val="6BB590"/>
      </a:dk1>
      <a:lt1>
        <a:sysClr val="window" lastClr="FFFFFF"/>
      </a:lt1>
      <a:dk2>
        <a:srgbClr val="5C1A59"/>
      </a:dk2>
      <a:lt2>
        <a:srgbClr val="A6D0BA"/>
      </a:lt2>
      <a:accent1>
        <a:srgbClr val="92298D"/>
      </a:accent1>
      <a:accent2>
        <a:srgbClr val="92298D"/>
      </a:accent2>
      <a:accent3>
        <a:srgbClr val="6BB590"/>
      </a:accent3>
      <a:accent4>
        <a:srgbClr val="A6D0BA"/>
      </a:accent4>
      <a:accent5>
        <a:srgbClr val="C83CC1"/>
      </a:accent5>
      <a:accent6>
        <a:srgbClr val="A6D0BA"/>
      </a:accent6>
      <a:hlink>
        <a:srgbClr val="92298D"/>
      </a:hlink>
      <a:folHlink>
        <a:srgbClr val="5C1A5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USG 2023 - Branded PPT Template" id="{B9651356-4E49-40D6-807A-0EC73AAF43E9}" vid="{6BE85B98-158A-4970-A675-406EB8ECD1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G 2023">
    <a:dk1>
      <a:srgbClr val="6BB590"/>
    </a:dk1>
    <a:lt1>
      <a:sysClr val="window" lastClr="FFFFFF"/>
    </a:lt1>
    <a:dk2>
      <a:srgbClr val="5C1A59"/>
    </a:dk2>
    <a:lt2>
      <a:srgbClr val="A6D0BA"/>
    </a:lt2>
    <a:accent1>
      <a:srgbClr val="92298D"/>
    </a:accent1>
    <a:accent2>
      <a:srgbClr val="92298D"/>
    </a:accent2>
    <a:accent3>
      <a:srgbClr val="6BB590"/>
    </a:accent3>
    <a:accent4>
      <a:srgbClr val="A6D0BA"/>
    </a:accent4>
    <a:accent5>
      <a:srgbClr val="C83CC1"/>
    </a:accent5>
    <a:accent6>
      <a:srgbClr val="A6D0BA"/>
    </a:accent6>
    <a:hlink>
      <a:srgbClr val="92298D"/>
    </a:hlink>
    <a:folHlink>
      <a:srgbClr val="5C1A5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12250</TotalTime>
  <Words>5846</Words>
  <Application>Microsoft Office PowerPoint</Application>
  <PresentationFormat>On-screen Show (4:3)</PresentationFormat>
  <Paragraphs>695</Paragraphs>
  <Slides>103</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103</vt:i4>
      </vt:variant>
    </vt:vector>
  </HeadingPairs>
  <TitlesOfParts>
    <vt:vector size="115" baseType="lpstr">
      <vt:lpstr>Arial Unicode MS</vt:lpstr>
      <vt:lpstr>Albertus Medium</vt:lpstr>
      <vt:lpstr>Arial</vt:lpstr>
      <vt:lpstr>Arial Black</vt:lpstr>
      <vt:lpstr>Calibri</vt:lpstr>
      <vt:lpstr>Century Gothic</vt:lpstr>
      <vt:lpstr>Copperplate Gothic Bold</vt:lpstr>
      <vt:lpstr>Gill Sans MT</vt:lpstr>
      <vt:lpstr>Proxima Nova</vt:lpstr>
      <vt:lpstr>Wingdings</vt:lpstr>
      <vt:lpstr>1_Purple Waves template</vt:lpstr>
      <vt:lpstr>Retrospect</vt:lpstr>
      <vt:lpstr>10+10=100 Managers Workshop</vt:lpstr>
      <vt:lpstr>Management Metrics   Metrics: a method of measuring something, or the results obtained from this</vt:lpstr>
      <vt:lpstr>10 Management Metrics That Spell Success</vt:lpstr>
      <vt:lpstr>10 Marketing Metrics That Spell Success Session 2 Thursday the 24th. </vt:lpstr>
      <vt:lpstr>2022 Almanac Updates</vt:lpstr>
      <vt:lpstr>PowerPoint Presentation</vt:lpstr>
      <vt:lpstr>PowerPoint Presentation</vt:lpstr>
      <vt:lpstr>PowerPoint Presentation</vt:lpstr>
      <vt:lpstr>PowerPoint Presentation</vt:lpstr>
      <vt:lpstr>PowerPoint Presentation</vt:lpstr>
      <vt:lpstr>10 Management Metrics</vt:lpstr>
      <vt:lpstr>Management Metrics</vt:lpstr>
      <vt:lpstr>Management Metrics</vt:lpstr>
      <vt:lpstr>Management Metrics</vt:lpstr>
      <vt:lpstr>Management Metrics</vt:lpstr>
      <vt:lpstr>Management Metrics</vt:lpstr>
      <vt:lpstr>Your Management Summary 8 of 10   Key Metrics For Success</vt:lpstr>
      <vt:lpstr>PowerPoint Presentation</vt:lpstr>
      <vt:lpstr>Management Summary Rent Collected</vt:lpstr>
      <vt:lpstr>Management Summary Late Fees and Concessions</vt:lpstr>
      <vt:lpstr>Management Summary Activity</vt:lpstr>
      <vt:lpstr>Management Summary Three Types of Occupancy</vt:lpstr>
      <vt:lpstr>Management Summary Delinquency</vt:lpstr>
      <vt:lpstr>Management Summary Customer Rate Increases</vt:lpstr>
      <vt:lpstr>Management Summary Street and Customer Rates</vt:lpstr>
      <vt:lpstr>Management Summary Complimentary Units</vt:lpstr>
      <vt:lpstr>Site Inspection Report 4 months at a glance of the key numbers</vt:lpstr>
      <vt:lpstr>Site Inspection Report Unit Counts</vt:lpstr>
      <vt:lpstr>Site Inspection Report  Monthly Totals</vt:lpstr>
      <vt:lpstr>Site Inspection Report    Gross Potential</vt:lpstr>
      <vt:lpstr>Site Inspection Report Prepaid Rent</vt:lpstr>
      <vt:lpstr>Site Inspection Report Economic Occupancy</vt:lpstr>
      <vt:lpstr>2022 USG Store Averages</vt:lpstr>
      <vt:lpstr>PowerPoint Presentation</vt:lpstr>
      <vt:lpstr>PowerPoint Presentation</vt:lpstr>
      <vt:lpstr>PowerPoint Presentation</vt:lpstr>
      <vt:lpstr>PowerPoint Presentation</vt:lpstr>
      <vt:lpstr>Rate Management</vt:lpstr>
      <vt:lpstr> Standard ( Street ) Rate Increases</vt:lpstr>
      <vt:lpstr>PowerPoint Presentation</vt:lpstr>
      <vt:lpstr> How Do We Create a Perceived Discount</vt:lpstr>
      <vt:lpstr> How Do We Create a Perceived Discount</vt:lpstr>
      <vt:lpstr> Customer Rate Increases</vt:lpstr>
      <vt:lpstr>PowerPoint Presentation</vt:lpstr>
      <vt:lpstr>Which Letter Do You Use?</vt:lpstr>
      <vt:lpstr>Which Letter Do You Use?</vt:lpstr>
      <vt:lpstr>Once the Letters Go Out…</vt:lpstr>
      <vt:lpstr> Miscellaneous Unit Types</vt:lpstr>
      <vt:lpstr> Vacant Unit Types</vt:lpstr>
      <vt:lpstr>One Set Of Rules</vt:lpstr>
      <vt:lpstr>PowerPoint Presentation</vt:lpstr>
      <vt:lpstr>Management Expectations</vt:lpstr>
      <vt:lpstr>Thank You Arkansas Members &amp; Guests</vt:lpstr>
      <vt:lpstr>10+10=100 Managers Workshop</vt:lpstr>
      <vt:lpstr>Marketing Metrics</vt:lpstr>
      <vt:lpstr>10 Marketing Metrics</vt:lpstr>
      <vt:lpstr>Win On The Web, Your Website Must:</vt:lpstr>
      <vt:lpstr>Self-Storage Marketing</vt:lpstr>
      <vt:lpstr>Self-Storage Marketing Visits</vt:lpstr>
      <vt:lpstr>Marketing</vt:lpstr>
      <vt:lpstr>Generating Our Own Traffic</vt:lpstr>
      <vt:lpstr>What Are Your Marketing Numbers</vt:lpstr>
      <vt:lpstr>What Are Your Marketing Source Numbers</vt:lpstr>
      <vt:lpstr>Why Did They Move Out / What Is Your Rating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PMG- Personal Marketing Goals</vt:lpstr>
      <vt:lpstr>Managers Personal Marketing Goals</vt:lpstr>
      <vt:lpstr>Use Your Competition Survey to Prove You Are the Best Value (not the cheapest but the best value)</vt:lpstr>
      <vt:lpstr>PowerPoint Presentation</vt:lpstr>
      <vt:lpstr>Have You Completed Your  Comparison Handout?</vt:lpstr>
      <vt:lpstr>Groups To Target For Your Marketing Visits That Need Storage or Can Send You Referrals</vt:lpstr>
      <vt:lpstr>Website Metrics to Track and Why</vt:lpstr>
      <vt:lpstr>PowerPoint Presentation</vt:lpstr>
      <vt:lpstr>PowerPoint Presentation</vt:lpstr>
      <vt:lpstr>PowerPoint Presentation</vt:lpstr>
      <vt:lpstr>PowerPoint Presentation</vt:lpstr>
      <vt:lpstr>PowerPoint Presentation</vt:lpstr>
      <vt:lpstr>Self-Storage Marketing</vt:lpstr>
      <vt:lpstr>Self-Storage Marketing</vt:lpstr>
      <vt:lpstr>Self-Storage Marketing</vt:lpstr>
      <vt:lpstr>Referrals &amp; Reviews </vt:lpstr>
      <vt:lpstr>Self-Storage Marketing</vt:lpstr>
      <vt:lpstr>Getting More Referrals &amp; Tons Of Testimonials</vt:lpstr>
      <vt:lpstr>Self-Storage Marketing</vt:lpstr>
      <vt:lpstr>Marketing: Phone</vt:lpstr>
      <vt:lpstr>Marketing: Email</vt:lpstr>
      <vt:lpstr>Email Marketing</vt:lpstr>
      <vt:lpstr>PowerPoint Presentation</vt:lpstr>
      <vt:lpstr>Marketing: Videos</vt:lpstr>
      <vt:lpstr>Marketing: Testimonials</vt:lpstr>
      <vt:lpstr>Marketing Expectations</vt:lpstr>
      <vt:lpstr>Thank You Arkansas Members &amp; Guests</vt:lpstr>
    </vt:vector>
  </TitlesOfParts>
  <Company>Universal Management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Ballard</dc:creator>
  <cp:lastModifiedBy>Anne Ballard</cp:lastModifiedBy>
  <cp:revision>1141</cp:revision>
  <cp:lastPrinted>2023-08-14T15:51:20Z</cp:lastPrinted>
  <dcterms:created xsi:type="dcterms:W3CDTF">2010-03-07T23:01:17Z</dcterms:created>
  <dcterms:modified xsi:type="dcterms:W3CDTF">2023-08-14T15:52:28Z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TC102867691033</vt:lpwstr>
  </property>
</Properties>
</file>