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6" r:id="rId3"/>
    <p:sldId id="306" r:id="rId4"/>
    <p:sldId id="257" r:id="rId5"/>
    <p:sldId id="308" r:id="rId6"/>
    <p:sldId id="307" r:id="rId7"/>
    <p:sldId id="312" r:id="rId8"/>
    <p:sldId id="289" r:id="rId9"/>
    <p:sldId id="313" r:id="rId10"/>
    <p:sldId id="261" r:id="rId11"/>
    <p:sldId id="298" r:id="rId12"/>
    <p:sldId id="300" r:id="rId13"/>
    <p:sldId id="290" r:id="rId14"/>
    <p:sldId id="291" r:id="rId15"/>
    <p:sldId id="292" r:id="rId16"/>
    <p:sldId id="309" r:id="rId17"/>
    <p:sldId id="293" r:id="rId18"/>
    <p:sldId id="316" r:id="rId19"/>
    <p:sldId id="295" r:id="rId20"/>
    <p:sldId id="279" r:id="rId21"/>
    <p:sldId id="304" r:id="rId22"/>
    <p:sldId id="264" r:id="rId23"/>
    <p:sldId id="302" r:id="rId24"/>
    <p:sldId id="296" r:id="rId25"/>
    <p:sldId id="270" r:id="rId26"/>
    <p:sldId id="314" r:id="rId27"/>
    <p:sldId id="315" r:id="rId28"/>
    <p:sldId id="297" r:id="rId29"/>
    <p:sldId id="258" r:id="rId30"/>
    <p:sldId id="287" r:id="rId31"/>
    <p:sldId id="305" r:id="rId32"/>
    <p:sldId id="317" r:id="rId33"/>
    <p:sldId id="318" r:id="rId34"/>
    <p:sldId id="274" r:id="rId35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45C"/>
    <a:srgbClr val="FFFF99"/>
    <a:srgbClr val="FFCC99"/>
    <a:srgbClr val="FFCCCC"/>
    <a:srgbClr val="FFFFFF"/>
    <a:srgbClr val="0B5395"/>
    <a:srgbClr val="CCD5E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536" y="114"/>
      </p:cViewPr>
      <p:guideLst>
        <p:guide orient="horz" pos="216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inux2\data\Tradeshows\ISS%20Summer%202021\Transaction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bg1"/>
                </a:solidFill>
              </a:rPr>
              <a:t>U.S. Self Storage Transaction Activity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310226771465834E-2"/>
          <c:y val="0.11628656881638583"/>
          <c:w val="0.93446036160801982"/>
          <c:h val="0.74659605336599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Transactions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 Forecast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250</c:v>
                </c:pt>
                <c:pt idx="1">
                  <c:v>300</c:v>
                </c:pt>
                <c:pt idx="2">
                  <c:v>212</c:v>
                </c:pt>
                <c:pt idx="3">
                  <c:v>450</c:v>
                </c:pt>
                <c:pt idx="4">
                  <c:v>600</c:v>
                </c:pt>
                <c:pt idx="5">
                  <c:v>450</c:v>
                </c:pt>
                <c:pt idx="6">
                  <c:v>925</c:v>
                </c:pt>
                <c:pt idx="7">
                  <c:v>900</c:v>
                </c:pt>
                <c:pt idx="8">
                  <c:v>625</c:v>
                </c:pt>
                <c:pt idx="9">
                  <c:v>975</c:v>
                </c:pt>
                <c:pt idx="10">
                  <c:v>1100</c:v>
                </c:pt>
                <c:pt idx="11">
                  <c:v>2162</c:v>
                </c:pt>
                <c:pt idx="12">
                  <c:v>3980</c:v>
                </c:pt>
                <c:pt idx="13">
                  <c:v>3250</c:v>
                </c:pt>
                <c:pt idx="14">
                  <c:v>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4-4A22-88CE-E48881506B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Transaction Volume ($ millions)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 Forecast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750</c:v>
                </c:pt>
                <c:pt idx="1">
                  <c:v>800</c:v>
                </c:pt>
                <c:pt idx="2">
                  <c:v>1600</c:v>
                </c:pt>
                <c:pt idx="3">
                  <c:v>1800</c:v>
                </c:pt>
                <c:pt idx="4">
                  <c:v>2500</c:v>
                </c:pt>
                <c:pt idx="5">
                  <c:v>2530</c:v>
                </c:pt>
                <c:pt idx="6">
                  <c:v>4900</c:v>
                </c:pt>
                <c:pt idx="7">
                  <c:v>5250</c:v>
                </c:pt>
                <c:pt idx="8">
                  <c:v>3500</c:v>
                </c:pt>
                <c:pt idx="9">
                  <c:v>3800</c:v>
                </c:pt>
                <c:pt idx="10">
                  <c:v>3655</c:v>
                </c:pt>
                <c:pt idx="11">
                  <c:v>4750</c:v>
                </c:pt>
                <c:pt idx="12">
                  <c:v>10000</c:v>
                </c:pt>
                <c:pt idx="13">
                  <c:v>8450</c:v>
                </c:pt>
                <c:pt idx="14">
                  <c:v>4800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C4-4A22-88CE-E48881506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27"/>
        <c:axId val="417315112"/>
        <c:axId val="417321344"/>
      </c:barChart>
      <c:catAx>
        <c:axId val="41731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321344"/>
        <c:crosses val="autoZero"/>
        <c:auto val="1"/>
        <c:lblAlgn val="ctr"/>
        <c:lblOffset val="100"/>
        <c:noMultiLvlLbl val="0"/>
      </c:catAx>
      <c:valAx>
        <c:axId val="41732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315112"/>
        <c:crosses val="autoZero"/>
        <c:crossBetween val="between"/>
      </c:valAx>
      <c:spPr>
        <a:noFill/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0.97047</cdr:x>
      <cdr:y>0.89445</cdr:y>
    </cdr:from>
    <cdr:to>
      <cdr:x>0.98586</cdr:x>
      <cdr:y>0.92429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D52958E-4CA9-A5F4-4E73-6166C1E89F6F}"/>
            </a:ext>
          </a:extLst>
        </cdr:cNvPr>
        <cdr:cNvSpPr txBox="1"/>
      </cdr:nvSpPr>
      <cdr:spPr>
        <a:xfrm xmlns:a="http://schemas.openxmlformats.org/drawingml/2006/main">
          <a:off x="8294057" y="3754855"/>
          <a:ext cx="131523" cy="125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*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C7B69B-329C-4726-B268-ECA70EBABF1F}"/>
              </a:ext>
            </a:extLst>
          </p:cNvPr>
          <p:cNvSpPr/>
          <p:nvPr/>
        </p:nvSpPr>
        <p:spPr>
          <a:xfrm>
            <a:off x="2385" y="0"/>
            <a:ext cx="9141616" cy="6858000"/>
          </a:xfrm>
          <a:prstGeom prst="rect">
            <a:avLst/>
          </a:prstGeom>
          <a:gradFill>
            <a:gsLst>
              <a:gs pos="0">
                <a:schemeClr val="bg2">
                  <a:tint val="96000"/>
                  <a:shade val="100000"/>
                  <a:hueMod val="270000"/>
                  <a:satMod val="200000"/>
                  <a:lumMod val="128000"/>
                  <a:alpha val="88000"/>
                </a:schemeClr>
              </a:gs>
              <a:gs pos="76000">
                <a:schemeClr val="tx1">
                  <a:alpha val="90000"/>
                </a:schemeClr>
              </a:gs>
              <a:gs pos="24000">
                <a:srgbClr val="FFFFFF">
                  <a:alpha val="50196"/>
                </a:srgbClr>
              </a:gs>
              <a:gs pos="100000">
                <a:schemeClr val="accent4">
                  <a:lumMod val="50000"/>
                  <a:alpha val="35000"/>
                </a:schemeClr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" y="4455511"/>
            <a:ext cx="6270171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96" y="4456505"/>
            <a:ext cx="2763725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813376"/>
            <a:ext cx="6270172" cy="165078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4" y="2946369"/>
            <a:ext cx="5604809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3" y="4606704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575-FDE9-49BD-AD6E-C66F16A094AB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85DF7-D065-4D02-AAFD-7F3AB5BE748F}"/>
              </a:ext>
            </a:extLst>
          </p:cNvPr>
          <p:cNvSpPr/>
          <p:nvPr userDrawn="1"/>
        </p:nvSpPr>
        <p:spPr>
          <a:xfrm>
            <a:off x="6478531" y="2813376"/>
            <a:ext cx="2665470" cy="1650781"/>
          </a:xfrm>
          <a:prstGeom prst="rect">
            <a:avLst/>
          </a:prstGeom>
          <a:blipFill>
            <a:blip r:embed="rId5"/>
            <a:stretch>
              <a:fillRect r="-527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006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4711621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4" y="609602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5169588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575-FDE9-49BD-AD6E-C66F16A094AB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11314"/>
            <a:ext cx="865613" cy="1090789"/>
          </a:xfrm>
        </p:spPr>
        <p:txBody>
          <a:bodyPr/>
          <a:lstStyle/>
          <a:p>
            <a:fld id="{0C930B19-CCAD-4848-A6D0-2CDA324B6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0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575-FDE9-49BD-AD6E-C66F16A094AB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11620"/>
            <a:ext cx="865613" cy="1090789"/>
          </a:xfrm>
        </p:spPr>
        <p:txBody>
          <a:bodyPr/>
          <a:lstStyle/>
          <a:p>
            <a:fld id="{0C930B19-CCAD-4848-A6D0-2CDA324B6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37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603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0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575-FDE9-49BD-AD6E-C66F16A094AB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09930"/>
            <a:ext cx="865613" cy="1090789"/>
          </a:xfrm>
        </p:spPr>
        <p:txBody>
          <a:bodyPr/>
          <a:lstStyle/>
          <a:p>
            <a:fld id="{0C930B19-CCAD-4848-A6D0-2CDA324B6E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631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4711620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5300154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575-FDE9-49BD-AD6E-C66F16A094AB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09930"/>
            <a:ext cx="865613" cy="1090789"/>
          </a:xfrm>
        </p:spPr>
        <p:txBody>
          <a:bodyPr/>
          <a:lstStyle/>
          <a:p>
            <a:fld id="{0C930B19-CCAD-4848-A6D0-2CDA324B6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884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3" y="3022678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8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9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9" y="3022678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575-FDE9-49BD-AD6E-C66F16A094AB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0B19-CCAD-4848-A6D0-2CDA324B6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28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1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1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1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0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1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0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575-FDE9-49BD-AD6E-C66F16A094AB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0B19-CCAD-4848-A6D0-2CDA324B6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76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575-FDE9-49BD-AD6E-C66F16A094AB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0B19-CCAD-4848-A6D0-2CDA324B6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49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5448782" y="2040424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9" y="5543432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602"/>
            <a:ext cx="6652503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2"/>
            <a:ext cx="2057400" cy="365125"/>
          </a:xfrm>
        </p:spPr>
        <p:txBody>
          <a:bodyPr/>
          <a:lstStyle/>
          <a:p>
            <a:fld id="{521D2575-FDE9-49BD-AD6E-C66F16A094AB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3" y="5936193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5" y="5398638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C930B19-CCAD-4848-A6D0-2CDA324B6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75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C7B69B-329C-4726-B268-ECA70EBABF1F}"/>
              </a:ext>
            </a:extLst>
          </p:cNvPr>
          <p:cNvSpPr/>
          <p:nvPr/>
        </p:nvSpPr>
        <p:spPr>
          <a:xfrm>
            <a:off x="0" y="0"/>
            <a:ext cx="9141616" cy="6858000"/>
          </a:xfrm>
          <a:prstGeom prst="rect">
            <a:avLst/>
          </a:prstGeom>
          <a:gradFill>
            <a:gsLst>
              <a:gs pos="0">
                <a:schemeClr val="bg2">
                  <a:tint val="96000"/>
                  <a:shade val="100000"/>
                  <a:hueMod val="270000"/>
                  <a:satMod val="200000"/>
                  <a:lumMod val="128000"/>
                  <a:alpha val="88000"/>
                </a:schemeClr>
              </a:gs>
              <a:gs pos="76000">
                <a:schemeClr val="tx1">
                  <a:alpha val="90000"/>
                </a:schemeClr>
              </a:gs>
              <a:gs pos="24000">
                <a:srgbClr val="FFFFFF">
                  <a:alpha val="50196"/>
                </a:srgbClr>
              </a:gs>
              <a:gs pos="100000">
                <a:schemeClr val="accent4">
                  <a:lumMod val="50000"/>
                  <a:alpha val="35000"/>
                </a:schemeClr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" y="4455511"/>
            <a:ext cx="6270171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98" y="4456506"/>
            <a:ext cx="2763725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3" y="2813379"/>
            <a:ext cx="6270172" cy="165078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6" y="2946369"/>
            <a:ext cx="5604809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5" y="4606706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878" indent="0" algn="ctr">
              <a:buNone/>
              <a:defRPr sz="1500"/>
            </a:lvl2pPr>
            <a:lvl3pPr marL="685754" indent="0" algn="ctr">
              <a:buNone/>
              <a:defRPr sz="1350"/>
            </a:lvl3pPr>
            <a:lvl4pPr marL="1028631" indent="0" algn="ctr">
              <a:buNone/>
              <a:defRPr sz="1200"/>
            </a:lvl4pPr>
            <a:lvl5pPr marL="1371508" indent="0" algn="ctr">
              <a:buNone/>
              <a:defRPr sz="1200"/>
            </a:lvl5pPr>
            <a:lvl6pPr marL="1714385" indent="0" algn="ctr">
              <a:buNone/>
              <a:defRPr sz="1200"/>
            </a:lvl6pPr>
            <a:lvl7pPr marL="2057261" indent="0" algn="ctr">
              <a:buNone/>
              <a:defRPr sz="1200"/>
            </a:lvl7pPr>
            <a:lvl8pPr marL="2400138" indent="0" algn="ctr">
              <a:buNone/>
              <a:defRPr sz="1200"/>
            </a:lvl8pPr>
            <a:lvl9pPr marL="274301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20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2" y="1971234"/>
            <a:ext cx="1202249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4" y="609600"/>
            <a:ext cx="1204630" cy="1368198"/>
          </a:xfrm>
          <a:prstGeom prst="rect">
            <a:avLst/>
          </a:prstGeom>
          <a:blipFill>
            <a:blip r:embed="rId4"/>
            <a:stretch>
              <a:fillRect r="-527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8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4630" cy="1368198"/>
          </a:xfrm>
          <a:prstGeom prst="rect">
            <a:avLst/>
          </a:prstGeom>
          <a:blipFill>
            <a:blip r:embed="rId4"/>
            <a:stretch>
              <a:fillRect r="-527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575-FDE9-49BD-AD6E-C66F16A094AB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0B19-CCAD-4848-A6D0-2CDA324B6E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021A5-583A-45E7-A0FC-D4613A869A73}"/>
              </a:ext>
            </a:extLst>
          </p:cNvPr>
          <p:cNvSpPr txBox="1"/>
          <p:nvPr userDrawn="1"/>
        </p:nvSpPr>
        <p:spPr>
          <a:xfrm>
            <a:off x="7409146" y="66312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95000"/>
                  </a:schemeClr>
                </a:solidFill>
              </a:rPr>
              <a:t>© 2023 Argus Self Storage Advisors</a:t>
            </a:r>
          </a:p>
        </p:txBody>
      </p:sp>
    </p:spTree>
    <p:extLst>
      <p:ext uri="{BB962C8B-B14F-4D97-AF65-F5344CB8AC3E}">
        <p14:creationId xmlns:p14="http://schemas.microsoft.com/office/powerpoint/2010/main" val="3486675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CBAA085-288E-45AE-97CC-8F83B86891A4}"/>
              </a:ext>
            </a:extLst>
          </p:cNvPr>
          <p:cNvSpPr/>
          <p:nvPr/>
        </p:nvSpPr>
        <p:spPr>
          <a:xfrm>
            <a:off x="0" y="0"/>
            <a:ext cx="9141616" cy="6858000"/>
          </a:xfrm>
          <a:prstGeom prst="rect">
            <a:avLst/>
          </a:prstGeom>
          <a:gradFill>
            <a:gsLst>
              <a:gs pos="0">
                <a:schemeClr val="bg2">
                  <a:tint val="96000"/>
                  <a:shade val="100000"/>
                  <a:hueMod val="270000"/>
                  <a:satMod val="200000"/>
                  <a:lumMod val="128000"/>
                  <a:alpha val="88000"/>
                </a:schemeClr>
              </a:gs>
              <a:gs pos="76000">
                <a:schemeClr val="tx1">
                  <a:alpha val="90000"/>
                </a:schemeClr>
              </a:gs>
              <a:gs pos="24000">
                <a:srgbClr val="FFFFFF">
                  <a:alpha val="50196"/>
                </a:srgbClr>
              </a:gs>
              <a:gs pos="100000">
                <a:schemeClr val="accent4">
                  <a:lumMod val="50000"/>
                  <a:alpha val="35000"/>
                </a:schemeClr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4087901"/>
            <a:ext cx="1202249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2" y="2726267"/>
            <a:ext cx="1204631" cy="1368198"/>
          </a:xfrm>
          <a:prstGeom prst="rect">
            <a:avLst/>
          </a:prstGeom>
          <a:blipFill>
            <a:blip r:embed="rId5"/>
            <a:stretch>
              <a:fillRect r="-5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2869895"/>
            <a:ext cx="7210396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3" y="4232179"/>
            <a:ext cx="7210396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3" y="2869902"/>
            <a:ext cx="865614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13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2" y="1971234"/>
            <a:ext cx="1202249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3" y="609600"/>
            <a:ext cx="1202249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3" y="2336873"/>
            <a:ext cx="352376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42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2" y="1971234"/>
            <a:ext cx="1202249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3" y="609600"/>
            <a:ext cx="1202249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753236"/>
            <a:ext cx="7210397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7" y="2336881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4" indent="0">
              <a:buNone/>
              <a:defRPr sz="1350" b="1"/>
            </a:lvl3pPr>
            <a:lvl4pPr marL="1028631" indent="0">
              <a:buNone/>
              <a:defRPr sz="1200" b="1"/>
            </a:lvl4pPr>
            <a:lvl5pPr marL="1371508" indent="0">
              <a:buNone/>
              <a:defRPr sz="1200" b="1"/>
            </a:lvl5pPr>
            <a:lvl6pPr marL="1714385" indent="0">
              <a:buNone/>
              <a:defRPr sz="1200" b="1"/>
            </a:lvl6pPr>
            <a:lvl7pPr marL="2057261" indent="0">
              <a:buNone/>
              <a:defRPr sz="1200" b="1"/>
            </a:lvl7pPr>
            <a:lvl8pPr marL="2400138" indent="0">
              <a:buNone/>
              <a:defRPr sz="1200" b="1"/>
            </a:lvl8pPr>
            <a:lvl9pPr marL="274301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6"/>
            <a:ext cx="3523766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9" y="2336873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4" indent="0">
              <a:buNone/>
              <a:defRPr sz="1350" b="1"/>
            </a:lvl3pPr>
            <a:lvl4pPr marL="1028631" indent="0">
              <a:buNone/>
              <a:defRPr sz="1200" b="1"/>
            </a:lvl4pPr>
            <a:lvl5pPr marL="1371508" indent="0">
              <a:buNone/>
              <a:defRPr sz="1200" b="1"/>
            </a:lvl5pPr>
            <a:lvl6pPr marL="1714385" indent="0">
              <a:buNone/>
              <a:defRPr sz="1200" b="1"/>
            </a:lvl6pPr>
            <a:lvl7pPr marL="2057261" indent="0">
              <a:buNone/>
              <a:defRPr sz="1200" b="1"/>
            </a:lvl7pPr>
            <a:lvl8pPr marL="2400138" indent="0">
              <a:buNone/>
              <a:defRPr sz="1200" b="1"/>
            </a:lvl8pPr>
            <a:lvl9pPr marL="274301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7" y="3030016"/>
            <a:ext cx="3525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991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2" y="1971234"/>
            <a:ext cx="1202249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3" y="609600"/>
            <a:ext cx="1202249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29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2" y="1971234"/>
            <a:ext cx="1202249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3" y="609600"/>
            <a:ext cx="1202249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11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2" y="1971234"/>
            <a:ext cx="1202249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3" y="609600"/>
            <a:ext cx="1202249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6" y="2336880"/>
            <a:ext cx="4206252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5" y="2336878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878" indent="0">
              <a:buNone/>
              <a:defRPr sz="1050"/>
            </a:lvl2pPr>
            <a:lvl3pPr marL="685754" indent="0">
              <a:buNone/>
              <a:defRPr sz="900"/>
            </a:lvl3pPr>
            <a:lvl4pPr marL="1028631" indent="0">
              <a:buNone/>
              <a:defRPr sz="750"/>
            </a:lvl4pPr>
            <a:lvl5pPr marL="1371508" indent="0">
              <a:buNone/>
              <a:defRPr sz="750"/>
            </a:lvl5pPr>
            <a:lvl6pPr marL="1714385" indent="0">
              <a:buNone/>
              <a:defRPr sz="750"/>
            </a:lvl6pPr>
            <a:lvl7pPr marL="2057261" indent="0">
              <a:buNone/>
              <a:defRPr sz="750"/>
            </a:lvl7pPr>
            <a:lvl8pPr marL="2400138" indent="0">
              <a:buNone/>
              <a:defRPr sz="750"/>
            </a:lvl8pPr>
            <a:lvl9pPr marL="274301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8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2" y="1971234"/>
            <a:ext cx="1202249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3" y="609600"/>
            <a:ext cx="1202249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7" y="753228"/>
            <a:ext cx="7210393" cy="108093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1" y="2336874"/>
            <a:ext cx="4069386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878" indent="0">
              <a:buNone/>
              <a:defRPr sz="2100"/>
            </a:lvl2pPr>
            <a:lvl3pPr marL="685754" indent="0">
              <a:buNone/>
              <a:defRPr sz="1800"/>
            </a:lvl3pPr>
            <a:lvl4pPr marL="1028631" indent="0">
              <a:buNone/>
              <a:defRPr sz="1500"/>
            </a:lvl4pPr>
            <a:lvl5pPr marL="1371508" indent="0">
              <a:buNone/>
              <a:defRPr sz="1500"/>
            </a:lvl5pPr>
            <a:lvl6pPr marL="1714385" indent="0">
              <a:buNone/>
              <a:defRPr sz="1500"/>
            </a:lvl6pPr>
            <a:lvl7pPr marL="2057261" indent="0">
              <a:buNone/>
              <a:defRPr sz="1500"/>
            </a:lvl7pPr>
            <a:lvl8pPr marL="2400138" indent="0">
              <a:buNone/>
              <a:defRPr sz="1500"/>
            </a:lvl8pPr>
            <a:lvl9pPr marL="2743016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2336879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878" indent="0">
              <a:buNone/>
              <a:defRPr sz="1050"/>
            </a:lvl2pPr>
            <a:lvl3pPr marL="685754" indent="0">
              <a:buNone/>
              <a:defRPr sz="900"/>
            </a:lvl3pPr>
            <a:lvl4pPr marL="1028631" indent="0">
              <a:buNone/>
              <a:defRPr sz="750"/>
            </a:lvl4pPr>
            <a:lvl5pPr marL="1371508" indent="0">
              <a:buNone/>
              <a:defRPr sz="750"/>
            </a:lvl5pPr>
            <a:lvl6pPr marL="1714385" indent="0">
              <a:buNone/>
              <a:defRPr sz="750"/>
            </a:lvl6pPr>
            <a:lvl7pPr marL="2057261" indent="0">
              <a:buNone/>
              <a:defRPr sz="750"/>
            </a:lvl7pPr>
            <a:lvl8pPr marL="2400138" indent="0">
              <a:buNone/>
              <a:defRPr sz="750"/>
            </a:lvl8pPr>
            <a:lvl9pPr marL="274301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83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2" y="5929622"/>
            <a:ext cx="1202249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3" y="4567988"/>
            <a:ext cx="1202249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4711623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4" y="609605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878" indent="0">
              <a:buNone/>
              <a:defRPr sz="2100"/>
            </a:lvl2pPr>
            <a:lvl3pPr marL="685754" indent="0">
              <a:buNone/>
              <a:defRPr sz="1800"/>
            </a:lvl3pPr>
            <a:lvl4pPr marL="1028631" indent="0">
              <a:buNone/>
              <a:defRPr sz="1500"/>
            </a:lvl4pPr>
            <a:lvl5pPr marL="1371508" indent="0">
              <a:buNone/>
              <a:defRPr sz="1500"/>
            </a:lvl5pPr>
            <a:lvl6pPr marL="1714385" indent="0">
              <a:buNone/>
              <a:defRPr sz="1500"/>
            </a:lvl6pPr>
            <a:lvl7pPr marL="2057261" indent="0">
              <a:buNone/>
              <a:defRPr sz="1500"/>
            </a:lvl7pPr>
            <a:lvl8pPr marL="2400138" indent="0">
              <a:buNone/>
              <a:defRPr sz="1500"/>
            </a:lvl8pPr>
            <a:lvl9pPr marL="2743016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5169590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878" indent="0">
              <a:buNone/>
              <a:defRPr sz="1050"/>
            </a:lvl2pPr>
            <a:lvl3pPr marL="685754" indent="0">
              <a:buNone/>
              <a:defRPr sz="900"/>
            </a:lvl3pPr>
            <a:lvl4pPr marL="1028631" indent="0">
              <a:buNone/>
              <a:defRPr sz="750"/>
            </a:lvl4pPr>
            <a:lvl5pPr marL="1371508" indent="0">
              <a:buNone/>
              <a:defRPr sz="750"/>
            </a:lvl5pPr>
            <a:lvl6pPr marL="1714385" indent="0">
              <a:buNone/>
              <a:defRPr sz="750"/>
            </a:lvl6pPr>
            <a:lvl7pPr marL="2057261" indent="0">
              <a:buNone/>
              <a:defRPr sz="750"/>
            </a:lvl7pPr>
            <a:lvl8pPr marL="2400138" indent="0">
              <a:buNone/>
              <a:defRPr sz="750"/>
            </a:lvl8pPr>
            <a:lvl9pPr marL="274301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4711316"/>
            <a:ext cx="865614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40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2" y="5929622"/>
            <a:ext cx="1202249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3" y="4567988"/>
            <a:ext cx="1202249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8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3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878" indent="0">
              <a:buNone/>
              <a:defRPr sz="1050"/>
            </a:lvl2pPr>
            <a:lvl3pPr marL="685754" indent="0">
              <a:buNone/>
              <a:defRPr sz="900"/>
            </a:lvl3pPr>
            <a:lvl4pPr marL="1028631" indent="0">
              <a:buNone/>
              <a:defRPr sz="750"/>
            </a:lvl4pPr>
            <a:lvl5pPr marL="1371508" indent="0">
              <a:buNone/>
              <a:defRPr sz="750"/>
            </a:lvl5pPr>
            <a:lvl6pPr marL="1714385" indent="0">
              <a:buNone/>
              <a:defRPr sz="750"/>
            </a:lvl6pPr>
            <a:lvl7pPr marL="2057261" indent="0">
              <a:buNone/>
              <a:defRPr sz="750"/>
            </a:lvl7pPr>
            <a:lvl8pPr marL="2400138" indent="0">
              <a:buNone/>
              <a:defRPr sz="750"/>
            </a:lvl8pPr>
            <a:lvl9pPr marL="274301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4711623"/>
            <a:ext cx="865614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62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2" y="5929622"/>
            <a:ext cx="1202249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3" y="4567988"/>
            <a:ext cx="1202249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4" y="609606"/>
            <a:ext cx="6539159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20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78" indent="0">
              <a:buNone/>
              <a:defRPr sz="1050"/>
            </a:lvl2pPr>
            <a:lvl3pPr marL="685754" indent="0">
              <a:buNone/>
              <a:defRPr sz="900"/>
            </a:lvl3pPr>
            <a:lvl4pPr marL="1028631" indent="0">
              <a:buNone/>
              <a:defRPr sz="750"/>
            </a:lvl4pPr>
            <a:lvl5pPr marL="1371508" indent="0">
              <a:buNone/>
              <a:defRPr sz="750"/>
            </a:lvl5pPr>
            <a:lvl6pPr marL="1714385" indent="0">
              <a:buNone/>
              <a:defRPr sz="750"/>
            </a:lvl6pPr>
            <a:lvl7pPr marL="2057261" indent="0">
              <a:buNone/>
              <a:defRPr sz="750"/>
            </a:lvl7pPr>
            <a:lvl8pPr marL="2400138" indent="0">
              <a:buNone/>
              <a:defRPr sz="750"/>
            </a:lvl8pPr>
            <a:lvl9pPr marL="274301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3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878" indent="0">
              <a:buNone/>
              <a:defRPr sz="1050"/>
            </a:lvl2pPr>
            <a:lvl3pPr marL="685754" indent="0">
              <a:buNone/>
              <a:defRPr sz="900"/>
            </a:lvl3pPr>
            <a:lvl4pPr marL="1028631" indent="0">
              <a:buNone/>
              <a:defRPr sz="750"/>
            </a:lvl4pPr>
            <a:lvl5pPr marL="1371508" indent="0">
              <a:buNone/>
              <a:defRPr sz="750"/>
            </a:lvl5pPr>
            <a:lvl6pPr marL="1714385" indent="0">
              <a:buNone/>
              <a:defRPr sz="750"/>
            </a:lvl6pPr>
            <a:lvl7pPr marL="2057261" indent="0">
              <a:buNone/>
              <a:defRPr sz="750"/>
            </a:lvl7pPr>
            <a:lvl8pPr marL="2400138" indent="0">
              <a:buNone/>
              <a:defRPr sz="750"/>
            </a:lvl8pPr>
            <a:lvl9pPr marL="274301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4709933"/>
            <a:ext cx="865614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6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518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CBAA085-288E-45AE-97CC-8F83B86891A4}"/>
              </a:ext>
            </a:extLst>
          </p:cNvPr>
          <p:cNvSpPr/>
          <p:nvPr/>
        </p:nvSpPr>
        <p:spPr>
          <a:xfrm>
            <a:off x="-1" y="0"/>
            <a:ext cx="9141616" cy="6858000"/>
          </a:xfrm>
          <a:prstGeom prst="rect">
            <a:avLst/>
          </a:prstGeom>
          <a:gradFill>
            <a:gsLst>
              <a:gs pos="0">
                <a:schemeClr val="bg2">
                  <a:tint val="96000"/>
                  <a:shade val="100000"/>
                  <a:hueMod val="270000"/>
                  <a:satMod val="200000"/>
                  <a:lumMod val="128000"/>
                  <a:alpha val="88000"/>
                </a:schemeClr>
              </a:gs>
              <a:gs pos="76000">
                <a:schemeClr val="tx1">
                  <a:alpha val="90000"/>
                </a:schemeClr>
              </a:gs>
              <a:gs pos="24000">
                <a:srgbClr val="FFFFFF">
                  <a:alpha val="50196"/>
                </a:srgbClr>
              </a:gs>
              <a:gs pos="100000">
                <a:schemeClr val="accent4">
                  <a:lumMod val="50000"/>
                  <a:alpha val="35000"/>
                </a:schemeClr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2726267"/>
            <a:ext cx="1204631" cy="1368198"/>
          </a:xfrm>
          <a:prstGeom prst="rect">
            <a:avLst/>
          </a:prstGeom>
          <a:blipFill>
            <a:blip r:embed="rId5"/>
            <a:stretch>
              <a:fillRect r="-5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6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575-FDE9-49BD-AD6E-C66F16A094AB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4" y="2869900"/>
            <a:ext cx="865613" cy="1090789"/>
          </a:xfrm>
        </p:spPr>
        <p:txBody>
          <a:bodyPr/>
          <a:lstStyle/>
          <a:p>
            <a:fld id="{0C930B19-CCAD-4848-A6D0-2CDA324B6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89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2" y="5929622"/>
            <a:ext cx="1202249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3" y="4567988"/>
            <a:ext cx="1202249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4711622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5300157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878" indent="0">
              <a:buNone/>
              <a:defRPr sz="1050"/>
            </a:lvl2pPr>
            <a:lvl3pPr marL="685754" indent="0">
              <a:buNone/>
              <a:defRPr sz="900"/>
            </a:lvl3pPr>
            <a:lvl4pPr marL="1028631" indent="0">
              <a:buNone/>
              <a:defRPr sz="750"/>
            </a:lvl4pPr>
            <a:lvl5pPr marL="1371508" indent="0">
              <a:buNone/>
              <a:defRPr sz="750"/>
            </a:lvl5pPr>
            <a:lvl6pPr marL="1714385" indent="0">
              <a:buNone/>
              <a:defRPr sz="750"/>
            </a:lvl6pPr>
            <a:lvl7pPr marL="2057261" indent="0">
              <a:buNone/>
              <a:defRPr sz="750"/>
            </a:lvl7pPr>
            <a:lvl8pPr marL="2400138" indent="0">
              <a:buNone/>
              <a:defRPr sz="750"/>
            </a:lvl8pPr>
            <a:lvl9pPr marL="274301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4709933"/>
            <a:ext cx="865614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95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2" y="1971234"/>
            <a:ext cx="1202249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3" y="609600"/>
            <a:ext cx="1202249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12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78" indent="0">
              <a:buNone/>
              <a:defRPr sz="1500" b="1"/>
            </a:lvl2pPr>
            <a:lvl3pPr marL="685754" indent="0">
              <a:buNone/>
              <a:defRPr sz="1350" b="1"/>
            </a:lvl3pPr>
            <a:lvl4pPr marL="1028631" indent="0">
              <a:buNone/>
              <a:defRPr sz="1200" b="1"/>
            </a:lvl4pPr>
            <a:lvl5pPr marL="1371508" indent="0">
              <a:buNone/>
              <a:defRPr sz="1200" b="1"/>
            </a:lvl5pPr>
            <a:lvl6pPr marL="1714385" indent="0">
              <a:buNone/>
              <a:defRPr sz="1200" b="1"/>
            </a:lvl6pPr>
            <a:lvl7pPr marL="2057261" indent="0">
              <a:buNone/>
              <a:defRPr sz="1200" b="1"/>
            </a:lvl7pPr>
            <a:lvl8pPr marL="2400138" indent="0">
              <a:buNone/>
              <a:defRPr sz="1200" b="1"/>
            </a:lvl8pPr>
            <a:lvl9pPr marL="274301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5" y="3022681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78" indent="0">
              <a:buNone/>
              <a:defRPr sz="900"/>
            </a:lvl2pPr>
            <a:lvl3pPr marL="685754" indent="0">
              <a:buNone/>
              <a:defRPr sz="750"/>
            </a:lvl3pPr>
            <a:lvl4pPr marL="1028631" indent="0">
              <a:buNone/>
              <a:defRPr sz="676"/>
            </a:lvl4pPr>
            <a:lvl5pPr marL="1371508" indent="0">
              <a:buNone/>
              <a:defRPr sz="676"/>
            </a:lvl5pPr>
            <a:lvl6pPr marL="1714385" indent="0">
              <a:buNone/>
              <a:defRPr sz="676"/>
            </a:lvl6pPr>
            <a:lvl7pPr marL="2057261" indent="0">
              <a:buNone/>
              <a:defRPr sz="676"/>
            </a:lvl7pPr>
            <a:lvl8pPr marL="2400138" indent="0">
              <a:buNone/>
              <a:defRPr sz="676"/>
            </a:lvl8pPr>
            <a:lvl9pPr marL="2743016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20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78" indent="0">
              <a:buNone/>
              <a:defRPr sz="1500" b="1"/>
            </a:lvl2pPr>
            <a:lvl3pPr marL="685754" indent="0">
              <a:buNone/>
              <a:defRPr sz="1350" b="1"/>
            </a:lvl3pPr>
            <a:lvl4pPr marL="1028631" indent="0">
              <a:buNone/>
              <a:defRPr sz="1200" b="1"/>
            </a:lvl4pPr>
            <a:lvl5pPr marL="1371508" indent="0">
              <a:buNone/>
              <a:defRPr sz="1200" b="1"/>
            </a:lvl5pPr>
            <a:lvl6pPr marL="1714385" indent="0">
              <a:buNone/>
              <a:defRPr sz="1200" b="1"/>
            </a:lvl6pPr>
            <a:lvl7pPr marL="2057261" indent="0">
              <a:buNone/>
              <a:defRPr sz="1200" b="1"/>
            </a:lvl7pPr>
            <a:lvl8pPr marL="2400138" indent="0">
              <a:buNone/>
              <a:defRPr sz="1200" b="1"/>
            </a:lvl8pPr>
            <a:lvl9pPr marL="274301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4" y="3022681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78" indent="0">
              <a:buNone/>
              <a:defRPr sz="900"/>
            </a:lvl2pPr>
            <a:lvl3pPr marL="685754" indent="0">
              <a:buNone/>
              <a:defRPr sz="750"/>
            </a:lvl3pPr>
            <a:lvl4pPr marL="1028631" indent="0">
              <a:buNone/>
              <a:defRPr sz="676"/>
            </a:lvl4pPr>
            <a:lvl5pPr marL="1371508" indent="0">
              <a:buNone/>
              <a:defRPr sz="676"/>
            </a:lvl5pPr>
            <a:lvl6pPr marL="1714385" indent="0">
              <a:buNone/>
              <a:defRPr sz="676"/>
            </a:lvl6pPr>
            <a:lvl7pPr marL="2057261" indent="0">
              <a:buNone/>
              <a:defRPr sz="676"/>
            </a:lvl7pPr>
            <a:lvl8pPr marL="2400138" indent="0">
              <a:buNone/>
              <a:defRPr sz="676"/>
            </a:lvl8pPr>
            <a:lvl9pPr marL="2743016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21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78" indent="0">
              <a:buNone/>
              <a:defRPr sz="1500" b="1"/>
            </a:lvl2pPr>
            <a:lvl3pPr marL="685754" indent="0">
              <a:buNone/>
              <a:defRPr sz="1350" b="1"/>
            </a:lvl3pPr>
            <a:lvl4pPr marL="1028631" indent="0">
              <a:buNone/>
              <a:defRPr sz="1200" b="1"/>
            </a:lvl4pPr>
            <a:lvl5pPr marL="1371508" indent="0">
              <a:buNone/>
              <a:defRPr sz="1200" b="1"/>
            </a:lvl5pPr>
            <a:lvl6pPr marL="1714385" indent="0">
              <a:buNone/>
              <a:defRPr sz="1200" b="1"/>
            </a:lvl6pPr>
            <a:lvl7pPr marL="2057261" indent="0">
              <a:buNone/>
              <a:defRPr sz="1200" b="1"/>
            </a:lvl7pPr>
            <a:lvl8pPr marL="2400138" indent="0">
              <a:buNone/>
              <a:defRPr sz="1200" b="1"/>
            </a:lvl8pPr>
            <a:lvl9pPr marL="274301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21" y="3022681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78" indent="0">
              <a:buNone/>
              <a:defRPr sz="900"/>
            </a:lvl2pPr>
            <a:lvl3pPr marL="685754" indent="0">
              <a:buNone/>
              <a:defRPr sz="750"/>
            </a:lvl3pPr>
            <a:lvl4pPr marL="1028631" indent="0">
              <a:buNone/>
              <a:defRPr sz="676"/>
            </a:lvl4pPr>
            <a:lvl5pPr marL="1371508" indent="0">
              <a:buNone/>
              <a:defRPr sz="676"/>
            </a:lvl5pPr>
            <a:lvl6pPr marL="1714385" indent="0">
              <a:buNone/>
              <a:defRPr sz="676"/>
            </a:lvl6pPr>
            <a:lvl7pPr marL="2057261" indent="0">
              <a:buNone/>
              <a:defRPr sz="676"/>
            </a:lvl7pPr>
            <a:lvl8pPr marL="2400138" indent="0">
              <a:buNone/>
              <a:defRPr sz="676"/>
            </a:lvl8pPr>
            <a:lvl9pPr marL="2743016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6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2" y="1971234"/>
            <a:ext cx="1202249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3" y="609600"/>
            <a:ext cx="1202249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6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3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78" indent="0">
              <a:buNone/>
              <a:defRPr sz="1500" b="1"/>
            </a:lvl2pPr>
            <a:lvl3pPr marL="685754" indent="0">
              <a:buNone/>
              <a:defRPr sz="1350" b="1"/>
            </a:lvl3pPr>
            <a:lvl4pPr marL="1028631" indent="0">
              <a:buNone/>
              <a:defRPr sz="1200" b="1"/>
            </a:lvl4pPr>
            <a:lvl5pPr marL="1371508" indent="0">
              <a:buNone/>
              <a:defRPr sz="1200" b="1"/>
            </a:lvl5pPr>
            <a:lvl6pPr marL="1714385" indent="0">
              <a:buNone/>
              <a:defRPr sz="1200" b="1"/>
            </a:lvl6pPr>
            <a:lvl7pPr marL="2057261" indent="0">
              <a:buNone/>
              <a:defRPr sz="1200" b="1"/>
            </a:lvl7pPr>
            <a:lvl8pPr marL="2400138" indent="0">
              <a:buNone/>
              <a:defRPr sz="1200" b="1"/>
            </a:lvl8pPr>
            <a:lvl9pPr marL="274301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3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78" indent="0">
              <a:buNone/>
              <a:defRPr sz="1200"/>
            </a:lvl2pPr>
            <a:lvl3pPr marL="685754" indent="0">
              <a:buNone/>
              <a:defRPr sz="1200"/>
            </a:lvl3pPr>
            <a:lvl4pPr marL="1028631" indent="0">
              <a:buNone/>
              <a:defRPr sz="1200"/>
            </a:lvl4pPr>
            <a:lvl5pPr marL="1371508" indent="0">
              <a:buNone/>
              <a:defRPr sz="1200"/>
            </a:lvl5pPr>
            <a:lvl6pPr marL="1714385" indent="0">
              <a:buNone/>
              <a:defRPr sz="1200"/>
            </a:lvl6pPr>
            <a:lvl7pPr marL="2057261" indent="0">
              <a:buNone/>
              <a:defRPr sz="1200"/>
            </a:lvl7pPr>
            <a:lvl8pPr marL="2400138" indent="0">
              <a:buNone/>
              <a:defRPr sz="1200"/>
            </a:lvl8pPr>
            <a:lvl9pPr marL="2743016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3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78" indent="0">
              <a:buNone/>
              <a:defRPr sz="900"/>
            </a:lvl2pPr>
            <a:lvl3pPr marL="685754" indent="0">
              <a:buNone/>
              <a:defRPr sz="750"/>
            </a:lvl3pPr>
            <a:lvl4pPr marL="1028631" indent="0">
              <a:buNone/>
              <a:defRPr sz="676"/>
            </a:lvl4pPr>
            <a:lvl5pPr marL="1371508" indent="0">
              <a:buNone/>
              <a:defRPr sz="676"/>
            </a:lvl5pPr>
            <a:lvl6pPr marL="1714385" indent="0">
              <a:buNone/>
              <a:defRPr sz="676"/>
            </a:lvl6pPr>
            <a:lvl7pPr marL="2057261" indent="0">
              <a:buNone/>
              <a:defRPr sz="676"/>
            </a:lvl7pPr>
            <a:lvl8pPr marL="2400138" indent="0">
              <a:buNone/>
              <a:defRPr sz="676"/>
            </a:lvl8pPr>
            <a:lvl9pPr marL="2743016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4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78" indent="0">
              <a:buNone/>
              <a:defRPr sz="1500" b="1"/>
            </a:lvl2pPr>
            <a:lvl3pPr marL="685754" indent="0">
              <a:buNone/>
              <a:defRPr sz="1350" b="1"/>
            </a:lvl3pPr>
            <a:lvl4pPr marL="1028631" indent="0">
              <a:buNone/>
              <a:defRPr sz="1200" b="1"/>
            </a:lvl4pPr>
            <a:lvl5pPr marL="1371508" indent="0">
              <a:buNone/>
              <a:defRPr sz="1200" b="1"/>
            </a:lvl5pPr>
            <a:lvl6pPr marL="1714385" indent="0">
              <a:buNone/>
              <a:defRPr sz="1200" b="1"/>
            </a:lvl6pPr>
            <a:lvl7pPr marL="2057261" indent="0">
              <a:buNone/>
              <a:defRPr sz="1200" b="1"/>
            </a:lvl7pPr>
            <a:lvl8pPr marL="2400138" indent="0">
              <a:buNone/>
              <a:defRPr sz="1200" b="1"/>
            </a:lvl8pPr>
            <a:lvl9pPr marL="274301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4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78" indent="0">
              <a:buNone/>
              <a:defRPr sz="1200"/>
            </a:lvl2pPr>
            <a:lvl3pPr marL="685754" indent="0">
              <a:buNone/>
              <a:defRPr sz="1200"/>
            </a:lvl3pPr>
            <a:lvl4pPr marL="1028631" indent="0">
              <a:buNone/>
              <a:defRPr sz="1200"/>
            </a:lvl4pPr>
            <a:lvl5pPr marL="1371508" indent="0">
              <a:buNone/>
              <a:defRPr sz="1200"/>
            </a:lvl5pPr>
            <a:lvl6pPr marL="1714385" indent="0">
              <a:buNone/>
              <a:defRPr sz="1200"/>
            </a:lvl6pPr>
            <a:lvl7pPr marL="2057261" indent="0">
              <a:buNone/>
              <a:defRPr sz="1200"/>
            </a:lvl7pPr>
            <a:lvl8pPr marL="2400138" indent="0">
              <a:buNone/>
              <a:defRPr sz="1200"/>
            </a:lvl8pPr>
            <a:lvl9pPr marL="2743016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2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78" indent="0">
              <a:buNone/>
              <a:defRPr sz="900"/>
            </a:lvl2pPr>
            <a:lvl3pPr marL="685754" indent="0">
              <a:buNone/>
              <a:defRPr sz="750"/>
            </a:lvl3pPr>
            <a:lvl4pPr marL="1028631" indent="0">
              <a:buNone/>
              <a:defRPr sz="676"/>
            </a:lvl4pPr>
            <a:lvl5pPr marL="1371508" indent="0">
              <a:buNone/>
              <a:defRPr sz="676"/>
            </a:lvl5pPr>
            <a:lvl6pPr marL="1714385" indent="0">
              <a:buNone/>
              <a:defRPr sz="676"/>
            </a:lvl6pPr>
            <a:lvl7pPr marL="2057261" indent="0">
              <a:buNone/>
              <a:defRPr sz="676"/>
            </a:lvl7pPr>
            <a:lvl8pPr marL="2400138" indent="0">
              <a:buNone/>
              <a:defRPr sz="676"/>
            </a:lvl8pPr>
            <a:lvl9pPr marL="2743016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2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78" indent="0">
              <a:buNone/>
              <a:defRPr sz="1500" b="1"/>
            </a:lvl2pPr>
            <a:lvl3pPr marL="685754" indent="0">
              <a:buNone/>
              <a:defRPr sz="1350" b="1"/>
            </a:lvl3pPr>
            <a:lvl4pPr marL="1028631" indent="0">
              <a:buNone/>
              <a:defRPr sz="1200" b="1"/>
            </a:lvl4pPr>
            <a:lvl5pPr marL="1371508" indent="0">
              <a:buNone/>
              <a:defRPr sz="1200" b="1"/>
            </a:lvl5pPr>
            <a:lvl6pPr marL="1714385" indent="0">
              <a:buNone/>
              <a:defRPr sz="1200" b="1"/>
            </a:lvl6pPr>
            <a:lvl7pPr marL="2057261" indent="0">
              <a:buNone/>
              <a:defRPr sz="1200" b="1"/>
            </a:lvl7pPr>
            <a:lvl8pPr marL="2400138" indent="0">
              <a:buNone/>
              <a:defRPr sz="1200" b="1"/>
            </a:lvl8pPr>
            <a:lvl9pPr marL="274301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2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78" indent="0">
              <a:buNone/>
              <a:defRPr sz="1200"/>
            </a:lvl2pPr>
            <a:lvl3pPr marL="685754" indent="0">
              <a:buNone/>
              <a:defRPr sz="1200"/>
            </a:lvl3pPr>
            <a:lvl4pPr marL="1028631" indent="0">
              <a:buNone/>
              <a:defRPr sz="1200"/>
            </a:lvl4pPr>
            <a:lvl5pPr marL="1371508" indent="0">
              <a:buNone/>
              <a:defRPr sz="1200"/>
            </a:lvl5pPr>
            <a:lvl6pPr marL="1714385" indent="0">
              <a:buNone/>
              <a:defRPr sz="1200"/>
            </a:lvl6pPr>
            <a:lvl7pPr marL="2057261" indent="0">
              <a:buNone/>
              <a:defRPr sz="1200"/>
            </a:lvl7pPr>
            <a:lvl8pPr marL="2400138" indent="0">
              <a:buNone/>
              <a:defRPr sz="1200"/>
            </a:lvl8pPr>
            <a:lvl9pPr marL="2743016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8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78" indent="0">
              <a:buNone/>
              <a:defRPr sz="900"/>
            </a:lvl2pPr>
            <a:lvl3pPr marL="685754" indent="0">
              <a:buNone/>
              <a:defRPr sz="750"/>
            </a:lvl3pPr>
            <a:lvl4pPr marL="1028631" indent="0">
              <a:buNone/>
              <a:defRPr sz="676"/>
            </a:lvl4pPr>
            <a:lvl5pPr marL="1371508" indent="0">
              <a:buNone/>
              <a:defRPr sz="676"/>
            </a:lvl5pPr>
            <a:lvl6pPr marL="1714385" indent="0">
              <a:buNone/>
              <a:defRPr sz="676"/>
            </a:lvl6pPr>
            <a:lvl7pPr marL="2057261" indent="0">
              <a:buNone/>
              <a:defRPr sz="676"/>
            </a:lvl7pPr>
            <a:lvl8pPr marL="2400138" indent="0">
              <a:buNone/>
              <a:defRPr sz="676"/>
            </a:lvl8pPr>
            <a:lvl9pPr marL="2743016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36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2" y="1971234"/>
            <a:ext cx="1202249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3" y="609600"/>
            <a:ext cx="1202249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9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5448782" y="2040426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80" y="5543435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8"/>
            <a:ext cx="80535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2" y="609605"/>
            <a:ext cx="6652503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5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3" y="5936196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4" y="5398640"/>
            <a:ext cx="865614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2" y="2336873"/>
            <a:ext cx="352376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575-FDE9-49BD-AD6E-C66F16A094AB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0B19-CCAD-4848-A6D0-2CDA324B6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9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753234"/>
            <a:ext cx="7210397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5" y="2336878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3"/>
            <a:ext cx="3523766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3"/>
            <a:ext cx="3525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575-FDE9-49BD-AD6E-C66F16A094AB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0B19-CCAD-4848-A6D0-2CDA324B6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2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575-FDE9-49BD-AD6E-C66F16A094AB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0B19-CCAD-4848-A6D0-2CDA324B6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9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575-FDE9-49BD-AD6E-C66F16A094AB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0B19-CCAD-4848-A6D0-2CDA324B6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9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8"/>
            <a:ext cx="4206252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2336877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575-FDE9-49BD-AD6E-C66F16A094AB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0B19-CCAD-4848-A6D0-2CDA324B6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6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5" y="753228"/>
            <a:ext cx="7210393" cy="108093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2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8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2575-FDE9-49BD-AD6E-C66F16A094AB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0B19-CCAD-4848-A6D0-2CDA324B6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8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76000">
              <a:schemeClr val="tx1"/>
            </a:gs>
            <a:gs pos="24000">
              <a:schemeClr val="tx1"/>
            </a:gs>
            <a:gs pos="100000">
              <a:schemeClr val="accent4">
                <a:lumMod val="50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3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D2575-FDE9-49BD-AD6E-C66F16A094AB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3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4" y="753232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30B19-CCAD-4848-A6D0-2CDA324B6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5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76000">
              <a:schemeClr val="tx1"/>
            </a:gs>
            <a:gs pos="24000">
              <a:schemeClr val="tx1"/>
            </a:gs>
            <a:gs pos="100000">
              <a:schemeClr val="accent4">
                <a:lumMod val="50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3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3" y="5936196"/>
            <a:ext cx="5152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3" y="753235"/>
            <a:ext cx="86561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24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685754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9" indent="-171439" algn="l" defTabSz="68575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6" indent="-171439" algn="l" defTabSz="68575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2" indent="-171439" algn="l" defTabSz="68575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9" indent="-171439" algn="l" defTabSz="68575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3" indent="-171439" algn="l" defTabSz="68575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0" indent="-171439" algn="l" defTabSz="68575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7" indent="-171439" algn="l" defTabSz="68575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4" indent="-171439" algn="l" defTabSz="685754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8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5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1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38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6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fred.stlouisfed.org/graph/?g=17J7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fred.stlouisfed.org/graph/?g=17IL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mailto:cole@argus-realestate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FB2DE-FAA2-4FFD-A7FE-BC78FDF2F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43" y="2830882"/>
            <a:ext cx="5604809" cy="1628384"/>
          </a:xfrm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4400" dirty="0"/>
              <a:t>Change is in the Air!</a:t>
            </a:r>
            <a:br>
              <a:rPr lang="en-US" sz="4400" dirty="0"/>
            </a:br>
            <a:r>
              <a:rPr lang="en-US" sz="2400" i="1" dirty="0"/>
              <a:t>Market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687CF-9AFC-4C31-A47A-8599CB9C9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243" y="4692967"/>
            <a:ext cx="5761161" cy="143226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Cole Carosella</a:t>
            </a:r>
          </a:p>
          <a:p>
            <a:r>
              <a:rPr lang="en-US" sz="2400" dirty="0">
                <a:solidFill>
                  <a:schemeClr val="bg1"/>
                </a:solidFill>
              </a:rPr>
              <a:t>Argus Self Storage Advisors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August 23, 2023</a:t>
            </a:r>
          </a:p>
        </p:txBody>
      </p:sp>
    </p:spTree>
    <p:extLst>
      <p:ext uri="{BB962C8B-B14F-4D97-AF65-F5344CB8AC3E}">
        <p14:creationId xmlns:p14="http://schemas.microsoft.com/office/powerpoint/2010/main" val="407487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97E007E-A5AC-465E-988F-31D593CB78CC}"/>
              </a:ext>
            </a:extLst>
          </p:cNvPr>
          <p:cNvSpPr txBox="1">
            <a:spLocks/>
          </p:cNvSpPr>
          <p:nvPr/>
        </p:nvSpPr>
        <p:spPr>
          <a:xfrm>
            <a:off x="642982" y="730264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1. Market Fundamentals are Strong, but Softening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2E5F862-BC17-21DA-5458-9456F078F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25" y="2018580"/>
            <a:ext cx="10578230" cy="4567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Portfolio Occupancy: Same Store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47484A-C30C-33DF-54FB-303DC4901978}"/>
              </a:ext>
            </a:extLst>
          </p:cNvPr>
          <p:cNvSpPr txBox="1"/>
          <p:nvPr/>
        </p:nvSpPr>
        <p:spPr>
          <a:xfrm>
            <a:off x="199851" y="6494814"/>
            <a:ext cx="2755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Source: MJ Partners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A8FE53-B5DD-F588-5E4A-418E47937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77" y="2598348"/>
            <a:ext cx="2405420" cy="1633922"/>
          </a:xfrm>
          <a:prstGeom prst="rect">
            <a:avLst/>
          </a:prstGeom>
        </p:spPr>
      </p:pic>
      <p:pic>
        <p:nvPicPr>
          <p:cNvPr id="18" name="Picture 2" descr="Image result for public storage">
            <a:extLst>
              <a:ext uri="{FF2B5EF4-FFF2-40B4-BE49-F238E27FC236}">
                <a16:creationId xmlns:a16="http://schemas.microsoft.com/office/drawing/2014/main" id="{E8DAABC4-A629-A1C9-6A34-D81359A68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43" y="2539175"/>
            <a:ext cx="727554" cy="3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DD8B46-D234-2F9E-2E22-BB07D8943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228" y="2584224"/>
            <a:ext cx="2367028" cy="1647323"/>
          </a:xfrm>
          <a:prstGeom prst="rect">
            <a:avLst/>
          </a:prstGeom>
        </p:spPr>
      </p:pic>
      <p:pic>
        <p:nvPicPr>
          <p:cNvPr id="20" name="Picture 4" descr="Image result for extra space">
            <a:extLst>
              <a:ext uri="{FF2B5EF4-FFF2-40B4-BE49-F238E27FC236}">
                <a16:creationId xmlns:a16="http://schemas.microsoft.com/office/drawing/2014/main" id="{B1C6BFC3-49F0-6C30-B4BD-AA1D01D2C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33" y="2502906"/>
            <a:ext cx="700859" cy="31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CA54-C009-4E51-E91C-49133A4484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880" y="2584224"/>
            <a:ext cx="2376794" cy="1647323"/>
          </a:xfrm>
          <a:prstGeom prst="rect">
            <a:avLst/>
          </a:prstGeom>
        </p:spPr>
      </p:pic>
      <p:pic>
        <p:nvPicPr>
          <p:cNvPr id="23" name="Picture 6" descr="Image result for cubesmart">
            <a:extLst>
              <a:ext uri="{FF2B5EF4-FFF2-40B4-BE49-F238E27FC236}">
                <a16:creationId xmlns:a16="http://schemas.microsoft.com/office/drawing/2014/main" id="{FD65C8A7-836E-D413-8446-E5E1DB483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242" y="2516095"/>
            <a:ext cx="988710" cy="30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AD3B8F-4310-1A8C-415A-A3EFEF8E37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977" y="4560391"/>
            <a:ext cx="2405420" cy="1651695"/>
          </a:xfrm>
          <a:prstGeom prst="rect">
            <a:avLst/>
          </a:prstGeom>
        </p:spPr>
      </p:pic>
      <p:pic>
        <p:nvPicPr>
          <p:cNvPr id="26" name="Picture 25" descr="Image result for life storage">
            <a:extLst>
              <a:ext uri="{FF2B5EF4-FFF2-40B4-BE49-F238E27FC236}">
                <a16:creationId xmlns:a16="http://schemas.microsoft.com/office/drawing/2014/main" id="{78F2ADDF-1C64-CD57-5404-091B7F01F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14" y="4490764"/>
            <a:ext cx="1171183" cy="26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B75DA9-FB92-5B75-3007-2E451B7AD60B}"/>
              </a:ext>
            </a:extLst>
          </p:cNvPr>
          <p:cNvSpPr txBox="1"/>
          <p:nvPr/>
        </p:nvSpPr>
        <p:spPr>
          <a:xfrm>
            <a:off x="2783547" y="5769305"/>
            <a:ext cx="448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-150" dirty="0">
                <a:solidFill>
                  <a:schemeClr val="bg1"/>
                </a:solidFill>
              </a:rPr>
              <a:t>N/A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47432F-08DD-C5C6-5811-7A27331FF9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1105" y="4556372"/>
            <a:ext cx="2372787" cy="1655714"/>
          </a:xfrm>
          <a:prstGeom prst="rect">
            <a:avLst/>
          </a:prstGeom>
        </p:spPr>
      </p:pic>
      <p:pic>
        <p:nvPicPr>
          <p:cNvPr id="31" name="Picture 10" descr="Image result for national storage affiliates">
            <a:extLst>
              <a:ext uri="{FF2B5EF4-FFF2-40B4-BE49-F238E27FC236}">
                <a16:creationId xmlns:a16="http://schemas.microsoft.com/office/drawing/2014/main" id="{09DE4147-7F41-5E00-C6C6-9781C4DAF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3" r="5362" b="-1"/>
          <a:stretch/>
        </p:blipFill>
        <p:spPr bwMode="auto">
          <a:xfrm>
            <a:off x="4893769" y="4454463"/>
            <a:ext cx="894768" cy="32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F2BFB6-B234-E7CC-922B-EBD4B67A32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3072" y="4552342"/>
            <a:ext cx="2372787" cy="16597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8D7C787-254C-39CC-D2A5-AAEEC446BEE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t="9602" r="5258" b="11549"/>
          <a:stretch/>
        </p:blipFill>
        <p:spPr>
          <a:xfrm>
            <a:off x="7798547" y="4469480"/>
            <a:ext cx="727312" cy="3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98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97E007E-A5AC-465E-988F-31D593CB78CC}"/>
              </a:ext>
            </a:extLst>
          </p:cNvPr>
          <p:cNvSpPr txBox="1">
            <a:spLocks/>
          </p:cNvSpPr>
          <p:nvPr/>
        </p:nvSpPr>
        <p:spPr>
          <a:xfrm>
            <a:off x="642982" y="730264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1. Market Fundamentals are Strong, but Softening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53D794-EE42-379D-0C48-F44B1D7EB4BB}"/>
              </a:ext>
            </a:extLst>
          </p:cNvPr>
          <p:cNvSpPr txBox="1"/>
          <p:nvPr/>
        </p:nvSpPr>
        <p:spPr>
          <a:xfrm>
            <a:off x="337637" y="6325713"/>
            <a:ext cx="275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Source: Extra Space Storage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ED945-636B-461D-5BB4-096607C99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27" y="2159176"/>
            <a:ext cx="8805798" cy="36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4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36F-9017-4F0D-92C3-270150D0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Mid-Year Market Update</a:t>
            </a:r>
          </a:p>
        </p:txBody>
      </p:sp>
      <p:sp>
        <p:nvSpPr>
          <p:cNvPr id="3" name="Flowchart: Off-page Connector 2">
            <a:extLst>
              <a:ext uri="{FF2B5EF4-FFF2-40B4-BE49-F238E27FC236}">
                <a16:creationId xmlns:a16="http://schemas.microsoft.com/office/drawing/2014/main" id="{136B71D1-A82B-4DE7-9974-DCA9D9599735}"/>
              </a:ext>
            </a:extLst>
          </p:cNvPr>
          <p:cNvSpPr/>
          <p:nvPr/>
        </p:nvSpPr>
        <p:spPr>
          <a:xfrm rot="16200000">
            <a:off x="654487" y="2310883"/>
            <a:ext cx="483820" cy="549581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D7DDAC52-9C85-46E4-BB78-972226BD6CC7}"/>
              </a:ext>
            </a:extLst>
          </p:cNvPr>
          <p:cNvSpPr/>
          <p:nvPr/>
        </p:nvSpPr>
        <p:spPr>
          <a:xfrm rot="16200000">
            <a:off x="654487" y="3081574"/>
            <a:ext cx="483820" cy="549581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C0A17-8EC9-4A95-9C75-9207FCFFF197}"/>
              </a:ext>
            </a:extLst>
          </p:cNvPr>
          <p:cNvSpPr txBox="1"/>
          <p:nvPr/>
        </p:nvSpPr>
        <p:spPr>
          <a:xfrm>
            <a:off x="1252603" y="2347064"/>
            <a:ext cx="767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Market Fundamentals are Strong, but Softening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0DDAFF-E4CC-4200-8039-3BA27E5AAF09}"/>
              </a:ext>
            </a:extLst>
          </p:cNvPr>
          <p:cNvSpPr txBox="1"/>
          <p:nvPr/>
        </p:nvSpPr>
        <p:spPr>
          <a:xfrm>
            <a:off x="1252603" y="311222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Capital Markets are Moving</a:t>
            </a:r>
          </a:p>
        </p:txBody>
      </p:sp>
    </p:spTree>
    <p:extLst>
      <p:ext uri="{BB962C8B-B14F-4D97-AF65-F5344CB8AC3E}">
        <p14:creationId xmlns:p14="http://schemas.microsoft.com/office/powerpoint/2010/main" val="2716488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36F-9017-4F0D-92C3-270150D0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2400" dirty="0"/>
              <a:t>2.	Capital Markets are Moving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C3A4F7-EA14-2EDA-9C39-3606BB8FE47C}"/>
              </a:ext>
            </a:extLst>
          </p:cNvPr>
          <p:cNvSpPr txBox="1"/>
          <p:nvPr/>
        </p:nvSpPr>
        <p:spPr>
          <a:xfrm>
            <a:off x="1127342" y="2068827"/>
            <a:ext cx="721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Treasury Interest Rate and Self-Storage Cap Rates 2003-2023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31DD07-A774-074C-13E5-01D8D3BDC80C}"/>
              </a:ext>
            </a:extLst>
          </p:cNvPr>
          <p:cNvCxnSpPr/>
          <p:nvPr/>
        </p:nvCxnSpPr>
        <p:spPr>
          <a:xfrm>
            <a:off x="10163482" y="5442559"/>
            <a:ext cx="20667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20F51BF-42D2-559E-87A0-DB9EE879D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04" y="1980563"/>
            <a:ext cx="8586592" cy="3794554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742F9B4-31CE-59B9-362E-0151B6923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821858"/>
              </p:ext>
            </p:extLst>
          </p:nvPr>
        </p:nvGraphicFramePr>
        <p:xfrm>
          <a:off x="278704" y="5800169"/>
          <a:ext cx="8586604" cy="10048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7636">
                  <a:extLst>
                    <a:ext uri="{9D8B030D-6E8A-4147-A177-3AD203B41FA5}">
                      <a16:colId xmlns:a16="http://schemas.microsoft.com/office/drawing/2014/main" val="1985717280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1819154493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1746211539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3990985889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1894318734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2503498295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790200105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323248008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2812071616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2796167040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3242153810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1884352968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1683519709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2353930084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2954773721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2647434575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1490816276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1058890609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3395128684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323091781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410842276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392406897"/>
                    </a:ext>
                  </a:extLst>
                </a:gridCol>
              </a:tblGrid>
              <a:tr h="24990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Year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2003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2004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2005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2006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2007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2008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2009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2010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2011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2012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2013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2014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2015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2016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2017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2018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2019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2020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2021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2022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 Q1-Q2 2023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502322"/>
                  </a:ext>
                </a:extLst>
              </a:tr>
              <a:tr h="26086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10-Year Treasury Interest Rate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4.01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4.27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4.29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4.80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4.63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3.66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3.26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3.22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2.78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1.89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2.54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1.84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2.69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1.77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0.77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1.56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2.71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3.81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743767"/>
                  </a:ext>
                </a:extLst>
              </a:tr>
              <a:tr h="28086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Avg Self Storage Cap Rate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9.08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8.74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7.37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7.34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7.41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7.59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8.57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8.09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7.54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6.75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6.01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5.74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5.70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5.68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4.98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481774"/>
                  </a:ext>
                </a:extLst>
              </a:tr>
              <a:tr h="2132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Spread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5.07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4.47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3.08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2.54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2.78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3.93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5.31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4.87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4.76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4.86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3.90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3.47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3.60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3.86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3.20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2.99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3.83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4.73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3.54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2.27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2.19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490119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3C082334-9628-D559-9552-A77008273D9A}"/>
              </a:ext>
            </a:extLst>
          </p:cNvPr>
          <p:cNvSpPr/>
          <p:nvPr/>
        </p:nvSpPr>
        <p:spPr>
          <a:xfrm>
            <a:off x="8865296" y="6701425"/>
            <a:ext cx="228600" cy="103612"/>
          </a:xfrm>
          <a:prstGeom prst="rect">
            <a:avLst/>
          </a:prstGeom>
          <a:solidFill>
            <a:srgbClr val="1B74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9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36F-9017-4F0D-92C3-270150D0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2400" dirty="0"/>
              <a:t>2.	Capital Markets are Moving</a:t>
            </a:r>
          </a:p>
        </p:txBody>
      </p:sp>
      <p:pic>
        <p:nvPicPr>
          <p:cNvPr id="3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CE238AA9-457B-2345-B9BE-5C59789CA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07" y="2110120"/>
            <a:ext cx="7424024" cy="43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63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36F-9017-4F0D-92C3-270150D0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2400" dirty="0"/>
              <a:t>2.	Capital Markets are Moving</a:t>
            </a:r>
          </a:p>
        </p:txBody>
      </p:sp>
      <p:pic>
        <p:nvPicPr>
          <p:cNvPr id="4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E7460495-7490-8F88-E9E1-2BE4C8B6A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48" y="2052150"/>
            <a:ext cx="7210396" cy="46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96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36F-9017-4F0D-92C3-270150D0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2400" dirty="0"/>
              <a:t>2.	Capital Markets are Moving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C80FD0-0E32-5342-E7AA-97EDA69A8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30" y="2025191"/>
            <a:ext cx="3986408" cy="5116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Summary of Indices and Spreads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9459A9-FCBF-05CE-F0C6-3898E0E5540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672" y="6219057"/>
            <a:ext cx="2692517" cy="565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E7E30C-C704-AA95-FF6C-A3665F883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73" y="6089165"/>
            <a:ext cx="1507532" cy="735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771210-F170-737A-E8AA-A831A5816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160" y="6089165"/>
            <a:ext cx="1457966" cy="735712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9E25336-1864-849D-1723-6DC193516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90627"/>
              </p:ext>
            </p:extLst>
          </p:nvPr>
        </p:nvGraphicFramePr>
        <p:xfrm>
          <a:off x="370855" y="2374234"/>
          <a:ext cx="8503832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206">
                  <a:extLst>
                    <a:ext uri="{9D8B030D-6E8A-4147-A177-3AD203B41FA5}">
                      <a16:colId xmlns:a16="http://schemas.microsoft.com/office/drawing/2014/main" val="1469603756"/>
                    </a:ext>
                  </a:extLst>
                </a:gridCol>
                <a:gridCol w="892338">
                  <a:extLst>
                    <a:ext uri="{9D8B030D-6E8A-4147-A177-3AD203B41FA5}">
                      <a16:colId xmlns:a16="http://schemas.microsoft.com/office/drawing/2014/main" val="333545848"/>
                    </a:ext>
                  </a:extLst>
                </a:gridCol>
                <a:gridCol w="925343">
                  <a:extLst>
                    <a:ext uri="{9D8B030D-6E8A-4147-A177-3AD203B41FA5}">
                      <a16:colId xmlns:a16="http://schemas.microsoft.com/office/drawing/2014/main" val="1674189533"/>
                    </a:ext>
                  </a:extLst>
                </a:gridCol>
                <a:gridCol w="976750">
                  <a:extLst>
                    <a:ext uri="{9D8B030D-6E8A-4147-A177-3AD203B41FA5}">
                      <a16:colId xmlns:a16="http://schemas.microsoft.com/office/drawing/2014/main" val="1913635175"/>
                    </a:ext>
                  </a:extLst>
                </a:gridCol>
                <a:gridCol w="1869964">
                  <a:extLst>
                    <a:ext uri="{9D8B030D-6E8A-4147-A177-3AD203B41FA5}">
                      <a16:colId xmlns:a16="http://schemas.microsoft.com/office/drawing/2014/main" val="294557320"/>
                    </a:ext>
                  </a:extLst>
                </a:gridCol>
                <a:gridCol w="1150251">
                  <a:extLst>
                    <a:ext uri="{9D8B030D-6E8A-4147-A177-3AD203B41FA5}">
                      <a16:colId xmlns:a16="http://schemas.microsoft.com/office/drawing/2014/main" val="4047757850"/>
                    </a:ext>
                  </a:extLst>
                </a:gridCol>
                <a:gridCol w="1023980">
                  <a:extLst>
                    <a:ext uri="{9D8B030D-6E8A-4147-A177-3AD203B41FA5}">
                      <a16:colId xmlns:a16="http://schemas.microsoft.com/office/drawing/2014/main" val="3436728404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1/1/2022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8/15/2022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Increase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Permanent/Construction Spreads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Bridge Spreads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Interest Rates Today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8590376"/>
                  </a:ext>
                </a:extLst>
              </a:tr>
              <a:tr h="27432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Variable Rate (likely additional rate hikes near term)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42639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b="1" dirty="0"/>
                        <a:t>Fed Fund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2.33%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2.25%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3090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b="1" dirty="0"/>
                        <a:t>Prime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3.25%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5.50%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2.25%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-0.25 +2.0%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5.25%-7.50%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41535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b="1" dirty="0"/>
                        <a:t>BSBY – 1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1.74%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1.67%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2.5%-4.0%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3.5%+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4.25%-5.75%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78832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b="1" dirty="0"/>
                        <a:t>SOFR – 1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0.35%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2.28%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1.93%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2.5%-4.0%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3.5%+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4.75%-6.25%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162344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b="1" dirty="0"/>
                        <a:t>LIBOR – 1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2.38%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2.28%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2.5%-4.0%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3.5%+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4.90%-6.40%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7155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b="1" dirty="0"/>
                        <a:t>FHLB – 1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0.31%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2.50%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2.19%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1.75%-3.50%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4.25%-6.00%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423050"/>
                  </a:ext>
                </a:extLst>
              </a:tr>
              <a:tr h="27432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Fixed Rate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7726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b="1" dirty="0"/>
                        <a:t>5 Year FHLB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1.73%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3.48%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1.75%+2.75%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5.25%-6.25%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57983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b="1" dirty="0"/>
                        <a:t>5 </a:t>
                      </a:r>
                      <a:r>
                        <a:rPr lang="en-US" sz="1000" b="1" dirty="0" err="1"/>
                        <a:t>Yr</a:t>
                      </a:r>
                      <a:r>
                        <a:rPr lang="en-US" sz="1000" b="1" dirty="0"/>
                        <a:t> Treasury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2.97%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1.47%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1.75%+3.0%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4.75%-6.00%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70377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b="1" dirty="0"/>
                        <a:t>10 </a:t>
                      </a:r>
                      <a:r>
                        <a:rPr lang="en-US" sz="1000" b="1" dirty="0" err="1"/>
                        <a:t>Yr</a:t>
                      </a:r>
                      <a:r>
                        <a:rPr lang="en-US" sz="1000" b="1" dirty="0"/>
                        <a:t> Treasury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1.67%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2.84%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1.75%+3.0%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4.60%-5.85%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41441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b="1" dirty="0"/>
                        <a:t>10 </a:t>
                      </a:r>
                      <a:r>
                        <a:rPr lang="en-US" sz="1000" b="1" dirty="0" err="1"/>
                        <a:t>Yr</a:t>
                      </a:r>
                      <a:r>
                        <a:rPr lang="en-US" sz="1000" b="1" dirty="0"/>
                        <a:t> SOFR Swap (CMBS)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2.74%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2.60%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-0.14%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2.75%+3.25%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5.35%-5.85%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8417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222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36F-9017-4F0D-92C3-270150D0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2400" dirty="0"/>
              <a:t>2.	Capital Markets are Moving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C80FD0-0E32-5342-E7AA-97EDA69A8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30" y="2025191"/>
            <a:ext cx="3986408" cy="5116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Summary of Indices and Spreads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9459A9-FCBF-05CE-F0C6-3898E0E5540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672" y="6219057"/>
            <a:ext cx="2692517" cy="565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E7E30C-C704-AA95-FF6C-A3665F883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73" y="6089165"/>
            <a:ext cx="1507532" cy="735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771210-F170-737A-E8AA-A831A5816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160" y="6089165"/>
            <a:ext cx="1457966" cy="735712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9E25336-1864-849D-1723-6DC193516DAF}"/>
              </a:ext>
            </a:extLst>
          </p:cNvPr>
          <p:cNvGraphicFramePr>
            <a:graphicFrameLocks noGrp="1"/>
          </p:cNvGraphicFramePr>
          <p:nvPr/>
        </p:nvGraphicFramePr>
        <p:xfrm>
          <a:off x="370855" y="2374234"/>
          <a:ext cx="8503832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206">
                  <a:extLst>
                    <a:ext uri="{9D8B030D-6E8A-4147-A177-3AD203B41FA5}">
                      <a16:colId xmlns:a16="http://schemas.microsoft.com/office/drawing/2014/main" val="1469603756"/>
                    </a:ext>
                  </a:extLst>
                </a:gridCol>
                <a:gridCol w="892338">
                  <a:extLst>
                    <a:ext uri="{9D8B030D-6E8A-4147-A177-3AD203B41FA5}">
                      <a16:colId xmlns:a16="http://schemas.microsoft.com/office/drawing/2014/main" val="333545848"/>
                    </a:ext>
                  </a:extLst>
                </a:gridCol>
                <a:gridCol w="925343">
                  <a:extLst>
                    <a:ext uri="{9D8B030D-6E8A-4147-A177-3AD203B41FA5}">
                      <a16:colId xmlns:a16="http://schemas.microsoft.com/office/drawing/2014/main" val="1674189533"/>
                    </a:ext>
                  </a:extLst>
                </a:gridCol>
                <a:gridCol w="976750">
                  <a:extLst>
                    <a:ext uri="{9D8B030D-6E8A-4147-A177-3AD203B41FA5}">
                      <a16:colId xmlns:a16="http://schemas.microsoft.com/office/drawing/2014/main" val="1913635175"/>
                    </a:ext>
                  </a:extLst>
                </a:gridCol>
                <a:gridCol w="1869964">
                  <a:extLst>
                    <a:ext uri="{9D8B030D-6E8A-4147-A177-3AD203B41FA5}">
                      <a16:colId xmlns:a16="http://schemas.microsoft.com/office/drawing/2014/main" val="294557320"/>
                    </a:ext>
                  </a:extLst>
                </a:gridCol>
                <a:gridCol w="1150251">
                  <a:extLst>
                    <a:ext uri="{9D8B030D-6E8A-4147-A177-3AD203B41FA5}">
                      <a16:colId xmlns:a16="http://schemas.microsoft.com/office/drawing/2014/main" val="4047757850"/>
                    </a:ext>
                  </a:extLst>
                </a:gridCol>
                <a:gridCol w="1023980">
                  <a:extLst>
                    <a:ext uri="{9D8B030D-6E8A-4147-A177-3AD203B41FA5}">
                      <a16:colId xmlns:a16="http://schemas.microsoft.com/office/drawing/2014/main" val="3436728404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1/1/2023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8/16/2023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Increase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Permanent/Construction Spreads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Bridge Spreads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FF00"/>
                          </a:solidFill>
                        </a:rPr>
                        <a:t>Mortgage Rates Today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8590376"/>
                  </a:ext>
                </a:extLst>
              </a:tr>
              <a:tr h="27432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Variable Rates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42639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b="1" dirty="0"/>
                        <a:t>Fed Fund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4.25 – 4.50%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5.25 – 5.50%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3090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b="1" dirty="0"/>
                        <a:t>WSJ Prime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7.50%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8.50%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-0.25 +2.0%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8.25%-10.50%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41535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b="1" dirty="0"/>
                        <a:t>BSBY – 1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4.33%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5.37%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1.04%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2.25%-4.0%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3.50% - 5.00%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7.60%-10.35%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78832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b="1" dirty="0"/>
                        <a:t>SOFR – 1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4.30%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5.31%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1.01%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2.25%-4.0%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3.50%- 5.00%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7.55%-10.30%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1623442"/>
                  </a:ext>
                </a:extLst>
              </a:tr>
              <a:tr h="27432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Fixed Rates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7726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b="1" dirty="0"/>
                        <a:t>5 Year FHLB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4.09%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4.64%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.55%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1.75%+3.25%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6.40%-7.90%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57983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b="1" dirty="0"/>
                        <a:t>5 </a:t>
                      </a:r>
                      <a:r>
                        <a:rPr lang="en-US" sz="1000" b="1" dirty="0" err="1"/>
                        <a:t>Yr</a:t>
                      </a:r>
                      <a:r>
                        <a:rPr lang="en-US" sz="1000" b="1" dirty="0"/>
                        <a:t> Treasury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3.84%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4.43%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.59%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1.75%+3.25%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6.20%-7.70%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70377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b="1" dirty="0"/>
                        <a:t>10 </a:t>
                      </a:r>
                      <a:r>
                        <a:rPr lang="en-US" sz="1000" b="1" dirty="0" err="1"/>
                        <a:t>Yr</a:t>
                      </a:r>
                      <a:r>
                        <a:rPr lang="en-US" sz="1000" b="1" dirty="0"/>
                        <a:t> Treasury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3.75%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4.21%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,46%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1.75%+3.25%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5.95%-7.45%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41441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b="1" dirty="0"/>
                        <a:t>10 </a:t>
                      </a:r>
                      <a:r>
                        <a:rPr lang="en-US" sz="1000" b="1" dirty="0" err="1"/>
                        <a:t>Yr</a:t>
                      </a:r>
                      <a:r>
                        <a:rPr lang="en-US" sz="1000" b="1" dirty="0"/>
                        <a:t> SOFR Swap (CMBS)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3.44%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3.92%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,48%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3.00%+4.00%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6.90%-7.90%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8417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270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36F-9017-4F0D-92C3-270150D0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Mid-Year Market Update</a:t>
            </a:r>
          </a:p>
        </p:txBody>
      </p:sp>
      <p:sp>
        <p:nvSpPr>
          <p:cNvPr id="3" name="Flowchart: Off-page Connector 2">
            <a:extLst>
              <a:ext uri="{FF2B5EF4-FFF2-40B4-BE49-F238E27FC236}">
                <a16:creationId xmlns:a16="http://schemas.microsoft.com/office/drawing/2014/main" id="{136B71D1-A82B-4DE7-9974-DCA9D9599735}"/>
              </a:ext>
            </a:extLst>
          </p:cNvPr>
          <p:cNvSpPr/>
          <p:nvPr/>
        </p:nvSpPr>
        <p:spPr>
          <a:xfrm rot="16200000">
            <a:off x="654487" y="2310883"/>
            <a:ext cx="483820" cy="549581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D7DDAC52-9C85-46E4-BB78-972226BD6CC7}"/>
              </a:ext>
            </a:extLst>
          </p:cNvPr>
          <p:cNvSpPr/>
          <p:nvPr/>
        </p:nvSpPr>
        <p:spPr>
          <a:xfrm rot="16200000">
            <a:off x="654487" y="3081574"/>
            <a:ext cx="483820" cy="549581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82DA998B-E39B-42A2-8C05-49424A186369}"/>
              </a:ext>
            </a:extLst>
          </p:cNvPr>
          <p:cNvSpPr/>
          <p:nvPr/>
        </p:nvSpPr>
        <p:spPr>
          <a:xfrm rot="16200000">
            <a:off x="654488" y="3850190"/>
            <a:ext cx="483820" cy="549581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C0A17-8EC9-4A95-9C75-9207FCFFF197}"/>
              </a:ext>
            </a:extLst>
          </p:cNvPr>
          <p:cNvSpPr txBox="1"/>
          <p:nvPr/>
        </p:nvSpPr>
        <p:spPr>
          <a:xfrm>
            <a:off x="1252602" y="2347064"/>
            <a:ext cx="721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Market Fundamentals are Strong, but Softening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0DDAFF-E4CC-4200-8039-3BA27E5AAF09}"/>
              </a:ext>
            </a:extLst>
          </p:cNvPr>
          <p:cNvSpPr txBox="1"/>
          <p:nvPr/>
        </p:nvSpPr>
        <p:spPr>
          <a:xfrm>
            <a:off x="1252603" y="311222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Capital Markets are Moving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94D39-F162-42D3-B6BF-6F7C4A6DCF32}"/>
              </a:ext>
            </a:extLst>
          </p:cNvPr>
          <p:cNvSpPr txBox="1"/>
          <p:nvPr/>
        </p:nvSpPr>
        <p:spPr>
          <a:xfrm>
            <a:off x="1252603" y="388307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Performance and Valuation have Peaked</a:t>
            </a:r>
          </a:p>
        </p:txBody>
      </p:sp>
    </p:spTree>
    <p:extLst>
      <p:ext uri="{BB962C8B-B14F-4D97-AF65-F5344CB8AC3E}">
        <p14:creationId xmlns:p14="http://schemas.microsoft.com/office/powerpoint/2010/main" val="494979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3F69EDA-9ACD-43E6-A390-2C98274342FF}"/>
              </a:ext>
            </a:extLst>
          </p:cNvPr>
          <p:cNvSpPr txBox="1">
            <a:spLocks/>
          </p:cNvSpPr>
          <p:nvPr/>
        </p:nvSpPr>
        <p:spPr>
          <a:xfrm>
            <a:off x="642982" y="730264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r>
              <a:rPr lang="en-US" sz="2400" dirty="0"/>
              <a:t>3.	Performance and Valuation have Peaked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3A56F2-D045-4E22-A281-AD6D3D4B4AA8}"/>
              </a:ext>
            </a:extLst>
          </p:cNvPr>
          <p:cNvSpPr txBox="1"/>
          <p:nvPr/>
        </p:nvSpPr>
        <p:spPr>
          <a:xfrm>
            <a:off x="269310" y="6589521"/>
            <a:ext cx="2179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Source: Company Earnings Reports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92585-F1CA-286A-F982-EE20B5952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36" y="2035362"/>
            <a:ext cx="8207004" cy="45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87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FB2DE-FAA2-4FFD-A7FE-BC78FDF2F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43" y="2830882"/>
            <a:ext cx="5604809" cy="1628384"/>
          </a:xfrm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4400" dirty="0"/>
              <a:t>Change is Here!</a:t>
            </a:r>
            <a:br>
              <a:rPr lang="en-US" sz="4400" dirty="0"/>
            </a:br>
            <a:r>
              <a:rPr lang="en-US" sz="2400" i="1" dirty="0"/>
              <a:t>Market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687CF-9AFC-4C31-A47A-8599CB9C9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243" y="4692967"/>
            <a:ext cx="5761161" cy="143226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Cole Carosella</a:t>
            </a:r>
          </a:p>
          <a:p>
            <a:r>
              <a:rPr lang="en-US" sz="2400" dirty="0">
                <a:solidFill>
                  <a:schemeClr val="bg1"/>
                </a:solidFill>
              </a:rPr>
              <a:t>Argus Self Storage Advisors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August 23, 2023</a:t>
            </a:r>
          </a:p>
        </p:txBody>
      </p:sp>
    </p:spTree>
    <p:extLst>
      <p:ext uri="{BB962C8B-B14F-4D97-AF65-F5344CB8AC3E}">
        <p14:creationId xmlns:p14="http://schemas.microsoft.com/office/powerpoint/2010/main" val="2472050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C3A4F7-EA14-2EDA-9C39-3606BB8FE47C}"/>
              </a:ext>
            </a:extLst>
          </p:cNvPr>
          <p:cNvSpPr txBox="1"/>
          <p:nvPr/>
        </p:nvSpPr>
        <p:spPr>
          <a:xfrm>
            <a:off x="1127342" y="2068827"/>
            <a:ext cx="721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Treasury Interest Rate and Self-Storage Cap Rates 2002-2022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825B0F-4C76-87B8-58C1-B2BCBAF73170}"/>
              </a:ext>
            </a:extLst>
          </p:cNvPr>
          <p:cNvSpPr txBox="1">
            <a:spLocks/>
          </p:cNvSpPr>
          <p:nvPr/>
        </p:nvSpPr>
        <p:spPr>
          <a:xfrm>
            <a:off x="462227" y="746116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r>
              <a:rPr lang="en-US" sz="2400" dirty="0"/>
              <a:t>3.	Performance and Valuation have Peaked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6380C48-47B6-7683-FF27-77BD721E3A61}"/>
              </a:ext>
            </a:extLst>
          </p:cNvPr>
          <p:cNvCxnSpPr/>
          <p:nvPr/>
        </p:nvCxnSpPr>
        <p:spPr>
          <a:xfrm>
            <a:off x="8716725" y="5761973"/>
            <a:ext cx="20667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EAC8871-D451-3319-2880-28D754621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04" y="1980563"/>
            <a:ext cx="8586592" cy="379455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D3512C-625F-A17E-B1F7-AECB5DC75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190996"/>
              </p:ext>
            </p:extLst>
          </p:nvPr>
        </p:nvGraphicFramePr>
        <p:xfrm>
          <a:off x="278704" y="5800169"/>
          <a:ext cx="8586604" cy="10048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7636">
                  <a:extLst>
                    <a:ext uri="{9D8B030D-6E8A-4147-A177-3AD203B41FA5}">
                      <a16:colId xmlns:a16="http://schemas.microsoft.com/office/drawing/2014/main" val="1985717280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1819154493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1746211539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3990985889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1894318734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2503498295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790200105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323248008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2812071616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2796167040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3242153810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1884352968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1683519709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2353930084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2954773721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2647434575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1490816276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1058890609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3395128684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323091781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410842276"/>
                    </a:ext>
                  </a:extLst>
                </a:gridCol>
                <a:gridCol w="362808">
                  <a:extLst>
                    <a:ext uri="{9D8B030D-6E8A-4147-A177-3AD203B41FA5}">
                      <a16:colId xmlns:a16="http://schemas.microsoft.com/office/drawing/2014/main" val="392406897"/>
                    </a:ext>
                  </a:extLst>
                </a:gridCol>
              </a:tblGrid>
              <a:tr h="24990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Year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2003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2004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2005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2006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2007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2008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2009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2010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2011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2012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2013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2014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2015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2016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2017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2018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2019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2020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2021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2022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 Q1-Q2 2023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502322"/>
                  </a:ext>
                </a:extLst>
              </a:tr>
              <a:tr h="26086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10-Year Treasury Interest Rate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4.01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4.27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4.29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4.80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4.63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3.66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3.26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3.22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2.78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1.89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2.54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1.84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2.69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1.77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0.77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1.56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2.71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3.81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743767"/>
                  </a:ext>
                </a:extLst>
              </a:tr>
              <a:tr h="280867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Avg Self Storage Cap Rate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9.08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8.74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7.37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7.34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7.41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7.59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8.57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8.09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7.54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6.75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6.01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5.74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5.70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5.68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4.98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481774"/>
                  </a:ext>
                </a:extLst>
              </a:tr>
              <a:tr h="21323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Spread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5.07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4.47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3.08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2.54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2.78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3.93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5.31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4.87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4.76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4.86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3.90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3.47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3.60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3.86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3.20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2.99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3.83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4.73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3.54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2.27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2.19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5" marR="4455" marT="4455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49011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DCD8A0B-5549-AAE0-E543-14569050A39A}"/>
              </a:ext>
            </a:extLst>
          </p:cNvPr>
          <p:cNvSpPr/>
          <p:nvPr/>
        </p:nvSpPr>
        <p:spPr>
          <a:xfrm>
            <a:off x="8865296" y="6701425"/>
            <a:ext cx="228600" cy="103612"/>
          </a:xfrm>
          <a:prstGeom prst="rect">
            <a:avLst/>
          </a:prstGeom>
          <a:solidFill>
            <a:srgbClr val="1B74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01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5CD907-3A65-46D7-AC63-2270561D46C6}"/>
              </a:ext>
            </a:extLst>
          </p:cNvPr>
          <p:cNvSpPr txBox="1"/>
          <p:nvPr/>
        </p:nvSpPr>
        <p:spPr>
          <a:xfrm>
            <a:off x="246047" y="6568298"/>
            <a:ext cx="3199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Source: NKF Valuation &amp; CoStar</a:t>
            </a:r>
            <a:endParaRPr lang="en-US" sz="1200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B5A3C8E-ED38-4EED-8F90-D1A39A296C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072156"/>
              </p:ext>
            </p:extLst>
          </p:nvPr>
        </p:nvGraphicFramePr>
        <p:xfrm>
          <a:off x="298798" y="2044696"/>
          <a:ext cx="8546404" cy="419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5265A34-E2FA-4B00-8386-E11EF214965A}"/>
              </a:ext>
            </a:extLst>
          </p:cNvPr>
          <p:cNvSpPr txBox="1">
            <a:spLocks/>
          </p:cNvSpPr>
          <p:nvPr/>
        </p:nvSpPr>
        <p:spPr>
          <a:xfrm>
            <a:off x="642982" y="730264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r>
              <a:rPr lang="en-US" sz="2400" dirty="0"/>
              <a:t>3.	Performance and Valuation are Peaking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544E9B-76B3-E126-DF63-A5530946C295}"/>
              </a:ext>
            </a:extLst>
          </p:cNvPr>
          <p:cNvSpPr txBox="1"/>
          <p:nvPr/>
        </p:nvSpPr>
        <p:spPr>
          <a:xfrm>
            <a:off x="298798" y="6179816"/>
            <a:ext cx="854640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 Excludes $12B EXR Merger</a:t>
            </a:r>
          </a:p>
        </p:txBody>
      </p:sp>
    </p:spTree>
    <p:extLst>
      <p:ext uri="{BB962C8B-B14F-4D97-AF65-F5344CB8AC3E}">
        <p14:creationId xmlns:p14="http://schemas.microsoft.com/office/powerpoint/2010/main" val="2876628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5265A34-E2FA-4B00-8386-E11EF214965A}"/>
              </a:ext>
            </a:extLst>
          </p:cNvPr>
          <p:cNvSpPr txBox="1">
            <a:spLocks/>
          </p:cNvSpPr>
          <p:nvPr/>
        </p:nvSpPr>
        <p:spPr>
          <a:xfrm>
            <a:off x="642982" y="730264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r>
              <a:rPr lang="en-US" sz="2400" dirty="0"/>
              <a:t>3.	Performance and Valuation have Peaked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E344E5-4547-2833-649F-35783359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55" y="2093737"/>
            <a:ext cx="3986408" cy="5116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Underwriting Assumptions (Stabilized)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9B6348F-4556-EA5C-10B2-53651AFB8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33541"/>
              </p:ext>
            </p:extLst>
          </p:nvPr>
        </p:nvGraphicFramePr>
        <p:xfrm>
          <a:off x="296448" y="2524343"/>
          <a:ext cx="4369496" cy="324612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308966">
                  <a:extLst>
                    <a:ext uri="{9D8B030D-6E8A-4147-A177-3AD203B41FA5}">
                      <a16:colId xmlns:a16="http://schemas.microsoft.com/office/drawing/2014/main" val="1206891910"/>
                    </a:ext>
                  </a:extLst>
                </a:gridCol>
                <a:gridCol w="1083501">
                  <a:extLst>
                    <a:ext uri="{9D8B030D-6E8A-4147-A177-3AD203B41FA5}">
                      <a16:colId xmlns:a16="http://schemas.microsoft.com/office/drawing/2014/main" val="1644951507"/>
                    </a:ext>
                  </a:extLst>
                </a:gridCol>
                <a:gridCol w="977029">
                  <a:extLst>
                    <a:ext uri="{9D8B030D-6E8A-4147-A177-3AD203B41FA5}">
                      <a16:colId xmlns:a16="http://schemas.microsoft.com/office/drawing/2014/main" val="8214774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Revenue Growth</a:t>
                      </a:r>
                    </a:p>
                    <a:p>
                      <a:r>
                        <a:rPr lang="en-US" dirty="0"/>
                        <a:t>  Years 1-2</a:t>
                      </a:r>
                    </a:p>
                    <a:p>
                      <a:r>
                        <a:rPr lang="en-US" dirty="0"/>
                        <a:t>  Years 3-5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Last Year</a:t>
                      </a:r>
                    </a:p>
                    <a:p>
                      <a:r>
                        <a:rPr lang="en-US" dirty="0"/>
                        <a:t>7%-15%</a:t>
                      </a:r>
                    </a:p>
                    <a:p>
                      <a:r>
                        <a:rPr lang="en-US" dirty="0"/>
                        <a:t>3%-6%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This Year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3%-6%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3%-6%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416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Occupancy</a:t>
                      </a:r>
                    </a:p>
                    <a:p>
                      <a:r>
                        <a:rPr lang="en-US" dirty="0"/>
                        <a:t>  Years 1-2</a:t>
                      </a:r>
                    </a:p>
                    <a:p>
                      <a:r>
                        <a:rPr lang="en-US" dirty="0"/>
                        <a:t>  Years 3-5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90%-92%</a:t>
                      </a:r>
                    </a:p>
                    <a:p>
                      <a:r>
                        <a:rPr lang="en-US" dirty="0"/>
                        <a:t>88%-92%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Same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955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Lease Up Deals</a:t>
                      </a:r>
                    </a:p>
                    <a:p>
                      <a:r>
                        <a:rPr lang="en-US" dirty="0"/>
                        <a:t>  Year 1 Physical Occupancy</a:t>
                      </a:r>
                    </a:p>
                    <a:p>
                      <a:r>
                        <a:rPr lang="en-US" dirty="0"/>
                        <a:t>  Year 2 Physical Occupancy</a:t>
                      </a:r>
                    </a:p>
                    <a:p>
                      <a:r>
                        <a:rPr lang="en-US" dirty="0"/>
                        <a:t>  Year 3 Physical Occupancy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40%</a:t>
                      </a:r>
                    </a:p>
                    <a:p>
                      <a:r>
                        <a:rPr lang="en-US" dirty="0"/>
                        <a:t>70%</a:t>
                      </a:r>
                    </a:p>
                    <a:p>
                      <a:r>
                        <a:rPr lang="en-US" dirty="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Same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Same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040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Operating Expense</a:t>
                      </a:r>
                    </a:p>
                    <a:p>
                      <a:r>
                        <a:rPr lang="en-US" dirty="0"/>
                        <a:t>  Real Estate Tax</a:t>
                      </a:r>
                    </a:p>
                    <a:p>
                      <a:r>
                        <a:rPr lang="en-US" dirty="0"/>
                        <a:t>  Other Expense Growth</a:t>
                      </a:r>
                    </a:p>
                    <a:p>
                      <a:r>
                        <a:rPr lang="en-US" dirty="0"/>
                        <a:t>  Operating Expense Ratio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Post-closing adjustment</a:t>
                      </a:r>
                    </a:p>
                    <a:p>
                      <a:r>
                        <a:rPr lang="en-US" dirty="0"/>
                        <a:t>1.5%-2.5%     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2.5%-3%</a:t>
                      </a:r>
                    </a:p>
                    <a:p>
                      <a:r>
                        <a:rPr lang="en-US" dirty="0"/>
                        <a:t>32%-40%        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Same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436294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8B7A22-BDC9-03EB-3D43-E773CFE5E071}"/>
              </a:ext>
            </a:extLst>
          </p:cNvPr>
          <p:cNvSpPr txBox="1">
            <a:spLocks/>
          </p:cNvSpPr>
          <p:nvPr/>
        </p:nvSpPr>
        <p:spPr>
          <a:xfrm>
            <a:off x="4878366" y="2093737"/>
            <a:ext cx="3986408" cy="511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Valuation Assumptions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CB7C46DE-809D-05E1-C589-17E1C8CC5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018053"/>
              </p:ext>
            </p:extLst>
          </p:nvPr>
        </p:nvGraphicFramePr>
        <p:xfrm>
          <a:off x="4977007" y="2453896"/>
          <a:ext cx="4047996" cy="100584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517738">
                  <a:extLst>
                    <a:ext uri="{9D8B030D-6E8A-4147-A177-3AD203B41FA5}">
                      <a16:colId xmlns:a16="http://schemas.microsoft.com/office/drawing/2014/main" val="1206891910"/>
                    </a:ext>
                  </a:extLst>
                </a:gridCol>
                <a:gridCol w="2530258">
                  <a:extLst>
                    <a:ext uri="{9D8B030D-6E8A-4147-A177-3AD203B41FA5}">
                      <a16:colId xmlns:a16="http://schemas.microsoft.com/office/drawing/2014/main" val="1644951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Stabilized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T-6 or T-12 Revenue</a:t>
                      </a:r>
                    </a:p>
                    <a:p>
                      <a:r>
                        <a:rPr lang="en-US" dirty="0"/>
                        <a:t>T-12 Operating Expenses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416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Lease Up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150-200 bps over stabilized market cap rate on Year 3 NOI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955363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93741F-F9F7-1C5B-5243-78B846CAE1D2}"/>
              </a:ext>
            </a:extLst>
          </p:cNvPr>
          <p:cNvSpPr txBox="1">
            <a:spLocks/>
          </p:cNvSpPr>
          <p:nvPr/>
        </p:nvSpPr>
        <p:spPr>
          <a:xfrm>
            <a:off x="4878366" y="3409584"/>
            <a:ext cx="3986408" cy="511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Debt Assumptions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387ED07-020F-9CEB-3F58-3F995B7F2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40883"/>
              </p:ext>
            </p:extLst>
          </p:nvPr>
        </p:nvGraphicFramePr>
        <p:xfrm>
          <a:off x="4977007" y="3728333"/>
          <a:ext cx="4047996" cy="122107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686840">
                  <a:extLst>
                    <a:ext uri="{9D8B030D-6E8A-4147-A177-3AD203B41FA5}">
                      <a16:colId xmlns:a16="http://schemas.microsoft.com/office/drawing/2014/main" val="1206891910"/>
                    </a:ext>
                  </a:extLst>
                </a:gridCol>
                <a:gridCol w="1252602">
                  <a:extLst>
                    <a:ext uri="{9D8B030D-6E8A-4147-A177-3AD203B41FA5}">
                      <a16:colId xmlns:a16="http://schemas.microsoft.com/office/drawing/2014/main" val="1644951507"/>
                    </a:ext>
                  </a:extLst>
                </a:gridCol>
                <a:gridCol w="1108554">
                  <a:extLst>
                    <a:ext uri="{9D8B030D-6E8A-4147-A177-3AD203B41FA5}">
                      <a16:colId xmlns:a16="http://schemas.microsoft.com/office/drawing/2014/main" val="806258599"/>
                    </a:ext>
                  </a:extLst>
                </a:gridCol>
              </a:tblGrid>
              <a:tr h="469975">
                <a:tc>
                  <a:txBody>
                    <a:bodyPr/>
                    <a:lstStyle/>
                    <a:p>
                      <a:r>
                        <a:rPr lang="en-US" dirty="0"/>
                        <a:t>Interest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Last Year</a:t>
                      </a:r>
                    </a:p>
                    <a:p>
                      <a:r>
                        <a:rPr lang="en-US" dirty="0"/>
                        <a:t>4.75%-5.5%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This Year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6.5%-7.5%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416049"/>
                  </a:ext>
                </a:extLst>
              </a:tr>
              <a:tr h="359079">
                <a:tc>
                  <a:txBody>
                    <a:bodyPr/>
                    <a:lstStyle/>
                    <a:p>
                      <a:r>
                        <a:rPr lang="en-US" dirty="0"/>
                        <a:t>Loan to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60%-75%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55%-65%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955363"/>
                  </a:ext>
                </a:extLst>
              </a:tr>
              <a:tr h="359079">
                <a:tc>
                  <a:txBody>
                    <a:bodyPr/>
                    <a:lstStyle/>
                    <a:p>
                      <a:r>
                        <a:rPr lang="en-US" dirty="0"/>
                        <a:t>Amortization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25 </a:t>
                      </a:r>
                      <a:r>
                        <a:rPr lang="en-US" dirty="0" err="1"/>
                        <a:t>yr</a:t>
                      </a:r>
                      <a:r>
                        <a:rPr lang="en-US" dirty="0"/>
                        <a:t>/1-2 </a:t>
                      </a:r>
                      <a:r>
                        <a:rPr lang="en-US" dirty="0" err="1"/>
                        <a:t>yrs</a:t>
                      </a:r>
                      <a:r>
                        <a:rPr lang="en-US" dirty="0"/>
                        <a:t> IO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544526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DC7CC4-1169-DE61-3DDC-03E9BB865382}"/>
              </a:ext>
            </a:extLst>
          </p:cNvPr>
          <p:cNvSpPr txBox="1">
            <a:spLocks/>
          </p:cNvSpPr>
          <p:nvPr/>
        </p:nvSpPr>
        <p:spPr>
          <a:xfrm>
            <a:off x="4878366" y="4906447"/>
            <a:ext cx="3986408" cy="511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Cap Rates</a:t>
            </a:r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BD4657DF-9015-BB62-DB07-4D7D380D7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879766"/>
              </p:ext>
            </p:extLst>
          </p:nvPr>
        </p:nvGraphicFramePr>
        <p:xfrm>
          <a:off x="4977007" y="5268160"/>
          <a:ext cx="4047996" cy="124460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680577">
                  <a:extLst>
                    <a:ext uri="{9D8B030D-6E8A-4147-A177-3AD203B41FA5}">
                      <a16:colId xmlns:a16="http://schemas.microsoft.com/office/drawing/2014/main" val="1206891910"/>
                    </a:ext>
                  </a:extLst>
                </a:gridCol>
                <a:gridCol w="1158657">
                  <a:extLst>
                    <a:ext uri="{9D8B030D-6E8A-4147-A177-3AD203B41FA5}">
                      <a16:colId xmlns:a16="http://schemas.microsoft.com/office/drawing/2014/main" val="1644951507"/>
                    </a:ext>
                  </a:extLst>
                </a:gridCol>
                <a:gridCol w="1208762">
                  <a:extLst>
                    <a:ext uri="{9D8B030D-6E8A-4147-A177-3AD203B41FA5}">
                      <a16:colId xmlns:a16="http://schemas.microsoft.com/office/drawing/2014/main" val="3932535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Last Year</a:t>
                      </a:r>
                    </a:p>
                    <a:p>
                      <a:r>
                        <a:rPr lang="en-US" dirty="0"/>
                        <a:t>3.75%-5.0%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This Year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5.25%-6%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416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4.25%-6.0%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6%-6.75%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955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5.50%-7.0%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6.75%-7.5%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544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146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36F-9017-4F0D-92C3-270150D0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Mid-Year Market Update</a:t>
            </a:r>
          </a:p>
        </p:txBody>
      </p:sp>
      <p:sp>
        <p:nvSpPr>
          <p:cNvPr id="3" name="Flowchart: Off-page Connector 2">
            <a:extLst>
              <a:ext uri="{FF2B5EF4-FFF2-40B4-BE49-F238E27FC236}">
                <a16:creationId xmlns:a16="http://schemas.microsoft.com/office/drawing/2014/main" id="{136B71D1-A82B-4DE7-9974-DCA9D9599735}"/>
              </a:ext>
            </a:extLst>
          </p:cNvPr>
          <p:cNvSpPr/>
          <p:nvPr/>
        </p:nvSpPr>
        <p:spPr>
          <a:xfrm rot="16200000">
            <a:off x="654487" y="2310883"/>
            <a:ext cx="483820" cy="549581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D7DDAC52-9C85-46E4-BB78-972226BD6CC7}"/>
              </a:ext>
            </a:extLst>
          </p:cNvPr>
          <p:cNvSpPr/>
          <p:nvPr/>
        </p:nvSpPr>
        <p:spPr>
          <a:xfrm rot="16200000">
            <a:off x="654487" y="3081574"/>
            <a:ext cx="483820" cy="549581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82DA998B-E39B-42A2-8C05-49424A186369}"/>
              </a:ext>
            </a:extLst>
          </p:cNvPr>
          <p:cNvSpPr/>
          <p:nvPr/>
        </p:nvSpPr>
        <p:spPr>
          <a:xfrm rot="16200000">
            <a:off x="654488" y="3850190"/>
            <a:ext cx="483820" cy="549581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A8129E57-7E48-4EEE-AFFB-EC4FD3429C79}"/>
              </a:ext>
            </a:extLst>
          </p:cNvPr>
          <p:cNvSpPr/>
          <p:nvPr/>
        </p:nvSpPr>
        <p:spPr>
          <a:xfrm rot="16200000">
            <a:off x="654487" y="4620881"/>
            <a:ext cx="483820" cy="549581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C0A17-8EC9-4A95-9C75-9207FCFFF197}"/>
              </a:ext>
            </a:extLst>
          </p:cNvPr>
          <p:cNvSpPr txBox="1"/>
          <p:nvPr/>
        </p:nvSpPr>
        <p:spPr>
          <a:xfrm>
            <a:off x="1252603" y="2347064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Market Fundamentals are Strong, but Softening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0DDAFF-E4CC-4200-8039-3BA27E5AAF09}"/>
              </a:ext>
            </a:extLst>
          </p:cNvPr>
          <p:cNvSpPr txBox="1"/>
          <p:nvPr/>
        </p:nvSpPr>
        <p:spPr>
          <a:xfrm>
            <a:off x="1252603" y="311222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Capital Markets are Moving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94D39-F162-42D3-B6BF-6F7C4A6DCF32}"/>
              </a:ext>
            </a:extLst>
          </p:cNvPr>
          <p:cNvSpPr txBox="1"/>
          <p:nvPr/>
        </p:nvSpPr>
        <p:spPr>
          <a:xfrm>
            <a:off x="1252603" y="388307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Performance and Valuation have Peaked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047701-37F2-43D2-A48F-5B066C99DAC2}"/>
              </a:ext>
            </a:extLst>
          </p:cNvPr>
          <p:cNvSpPr txBox="1"/>
          <p:nvPr/>
        </p:nvSpPr>
        <p:spPr>
          <a:xfrm>
            <a:off x="1252603" y="465086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Development Wave is Slow in Coming</a:t>
            </a:r>
          </a:p>
        </p:txBody>
      </p:sp>
    </p:spTree>
    <p:extLst>
      <p:ext uri="{BB962C8B-B14F-4D97-AF65-F5344CB8AC3E}">
        <p14:creationId xmlns:p14="http://schemas.microsoft.com/office/powerpoint/2010/main" val="3029569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4EC4D6E-0050-4A0C-97C5-DEE5C46998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352215"/>
              </p:ext>
            </p:extLst>
          </p:nvPr>
        </p:nvGraphicFramePr>
        <p:xfrm>
          <a:off x="390593" y="2138392"/>
          <a:ext cx="8515413" cy="1986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98542">
                  <a:extLst>
                    <a:ext uri="{9D8B030D-6E8A-4147-A177-3AD203B41FA5}">
                      <a16:colId xmlns:a16="http://schemas.microsoft.com/office/drawing/2014/main" val="4068457079"/>
                    </a:ext>
                  </a:extLst>
                </a:gridCol>
                <a:gridCol w="911023">
                  <a:extLst>
                    <a:ext uri="{9D8B030D-6E8A-4147-A177-3AD203B41FA5}">
                      <a16:colId xmlns:a16="http://schemas.microsoft.com/office/drawing/2014/main" val="3803067366"/>
                    </a:ext>
                  </a:extLst>
                </a:gridCol>
                <a:gridCol w="911023">
                  <a:extLst>
                    <a:ext uri="{9D8B030D-6E8A-4147-A177-3AD203B41FA5}">
                      <a16:colId xmlns:a16="http://schemas.microsoft.com/office/drawing/2014/main" val="3450319904"/>
                    </a:ext>
                  </a:extLst>
                </a:gridCol>
                <a:gridCol w="911023">
                  <a:extLst>
                    <a:ext uri="{9D8B030D-6E8A-4147-A177-3AD203B41FA5}">
                      <a16:colId xmlns:a16="http://schemas.microsoft.com/office/drawing/2014/main" val="4197717287"/>
                    </a:ext>
                  </a:extLst>
                </a:gridCol>
                <a:gridCol w="911023">
                  <a:extLst>
                    <a:ext uri="{9D8B030D-6E8A-4147-A177-3AD203B41FA5}">
                      <a16:colId xmlns:a16="http://schemas.microsoft.com/office/drawing/2014/main" val="3259566183"/>
                    </a:ext>
                  </a:extLst>
                </a:gridCol>
                <a:gridCol w="911023">
                  <a:extLst>
                    <a:ext uri="{9D8B030D-6E8A-4147-A177-3AD203B41FA5}">
                      <a16:colId xmlns:a16="http://schemas.microsoft.com/office/drawing/2014/main" val="4036722023"/>
                    </a:ext>
                  </a:extLst>
                </a:gridCol>
                <a:gridCol w="1080878">
                  <a:extLst>
                    <a:ext uri="{9D8B030D-6E8A-4147-A177-3AD203B41FA5}">
                      <a16:colId xmlns:a16="http://schemas.microsoft.com/office/drawing/2014/main" val="3587775452"/>
                    </a:ext>
                  </a:extLst>
                </a:gridCol>
                <a:gridCol w="1080878">
                  <a:extLst>
                    <a:ext uri="{9D8B030D-6E8A-4147-A177-3AD203B41FA5}">
                      <a16:colId xmlns:a16="http://schemas.microsoft.com/office/drawing/2014/main" val="4110205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Argus 2023 Forecast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Argus 2024 Forecast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0351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 Build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54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0524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Expansion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38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1,197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88207684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8771ABF-B8AF-4AAF-B0CE-EE723B79EA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095946"/>
              </p:ext>
            </p:extLst>
          </p:nvPr>
        </p:nvGraphicFramePr>
        <p:xfrm>
          <a:off x="390592" y="4214364"/>
          <a:ext cx="8515414" cy="2357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94174">
                  <a:extLst>
                    <a:ext uri="{9D8B030D-6E8A-4147-A177-3AD203B41FA5}">
                      <a16:colId xmlns:a16="http://schemas.microsoft.com/office/drawing/2014/main" val="4068457079"/>
                    </a:ext>
                  </a:extLst>
                </a:gridCol>
                <a:gridCol w="916533">
                  <a:extLst>
                    <a:ext uri="{9D8B030D-6E8A-4147-A177-3AD203B41FA5}">
                      <a16:colId xmlns:a16="http://schemas.microsoft.com/office/drawing/2014/main" val="3803067366"/>
                    </a:ext>
                  </a:extLst>
                </a:gridCol>
                <a:gridCol w="904312">
                  <a:extLst>
                    <a:ext uri="{9D8B030D-6E8A-4147-A177-3AD203B41FA5}">
                      <a16:colId xmlns:a16="http://schemas.microsoft.com/office/drawing/2014/main" val="3450319904"/>
                    </a:ext>
                  </a:extLst>
                </a:gridCol>
                <a:gridCol w="928753">
                  <a:extLst>
                    <a:ext uri="{9D8B030D-6E8A-4147-A177-3AD203B41FA5}">
                      <a16:colId xmlns:a16="http://schemas.microsoft.com/office/drawing/2014/main" val="4197717287"/>
                    </a:ext>
                  </a:extLst>
                </a:gridCol>
                <a:gridCol w="898202">
                  <a:extLst>
                    <a:ext uri="{9D8B030D-6E8A-4147-A177-3AD203B41FA5}">
                      <a16:colId xmlns:a16="http://schemas.microsoft.com/office/drawing/2014/main" val="3259566183"/>
                    </a:ext>
                  </a:extLst>
                </a:gridCol>
                <a:gridCol w="910422">
                  <a:extLst>
                    <a:ext uri="{9D8B030D-6E8A-4147-A177-3AD203B41FA5}">
                      <a16:colId xmlns:a16="http://schemas.microsoft.com/office/drawing/2014/main" val="4036722023"/>
                    </a:ext>
                  </a:extLst>
                </a:gridCol>
                <a:gridCol w="1081509">
                  <a:extLst>
                    <a:ext uri="{9D8B030D-6E8A-4147-A177-3AD203B41FA5}">
                      <a16:colId xmlns:a16="http://schemas.microsoft.com/office/drawing/2014/main" val="175832072"/>
                    </a:ext>
                  </a:extLst>
                </a:gridCol>
                <a:gridCol w="1081509">
                  <a:extLst>
                    <a:ext uri="{9D8B030D-6E8A-4147-A177-3AD203B41FA5}">
                      <a16:colId xmlns:a16="http://schemas.microsoft.com/office/drawing/2014/main" val="1718849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NRSF (millions)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Argus 2023 Forecast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Argus 2024 Forecast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0351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 Build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54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0524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Expansion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38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207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NRSF as % of Supply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491006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1CDB28-1970-4382-99CD-5FD7CE97C9DC}"/>
              </a:ext>
            </a:extLst>
          </p:cNvPr>
          <p:cNvSpPr txBox="1"/>
          <p:nvPr/>
        </p:nvSpPr>
        <p:spPr>
          <a:xfrm>
            <a:off x="319869" y="6590830"/>
            <a:ext cx="31997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Source: Yardi/Argus</a:t>
            </a:r>
            <a:endParaRPr lang="en-US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22C534-CFAB-4F97-B7D7-156707949D98}"/>
              </a:ext>
            </a:extLst>
          </p:cNvPr>
          <p:cNvSpPr txBox="1">
            <a:spLocks/>
          </p:cNvSpPr>
          <p:nvPr/>
        </p:nvSpPr>
        <p:spPr>
          <a:xfrm>
            <a:off x="642982" y="730264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4. The Development Wave is Slow in Coming</a:t>
            </a:r>
          </a:p>
        </p:txBody>
      </p:sp>
    </p:spTree>
    <p:extLst>
      <p:ext uri="{BB962C8B-B14F-4D97-AF65-F5344CB8AC3E}">
        <p14:creationId xmlns:p14="http://schemas.microsoft.com/office/powerpoint/2010/main" val="1747790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BDB7D-06C9-1DC8-F619-1FABA562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4. The Development Wave is Slow in Coming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A1F28D-F471-392F-96BA-FB2179CE2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2000986"/>
            <a:ext cx="7015664" cy="4805996"/>
          </a:xfrm>
        </p:spPr>
      </p:pic>
    </p:spTree>
    <p:extLst>
      <p:ext uri="{BB962C8B-B14F-4D97-AF65-F5344CB8AC3E}">
        <p14:creationId xmlns:p14="http://schemas.microsoft.com/office/powerpoint/2010/main" val="1655841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38B2E-83B4-C56E-D491-A6B1BEDD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4. The Development Wave is Slow in Coming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91DE8C-4886-FDB8-7935-21A828849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50" y="2014425"/>
            <a:ext cx="6086517" cy="4828097"/>
          </a:xfrm>
        </p:spPr>
      </p:pic>
    </p:spTree>
    <p:extLst>
      <p:ext uri="{BB962C8B-B14F-4D97-AF65-F5344CB8AC3E}">
        <p14:creationId xmlns:p14="http://schemas.microsoft.com/office/powerpoint/2010/main" val="771606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36F-9017-4F0D-92C3-270150D0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Mid-Year Market Update</a:t>
            </a:r>
          </a:p>
        </p:txBody>
      </p:sp>
      <p:sp>
        <p:nvSpPr>
          <p:cNvPr id="3" name="Flowchart: Off-page Connector 2">
            <a:extLst>
              <a:ext uri="{FF2B5EF4-FFF2-40B4-BE49-F238E27FC236}">
                <a16:creationId xmlns:a16="http://schemas.microsoft.com/office/drawing/2014/main" id="{136B71D1-A82B-4DE7-9974-DCA9D9599735}"/>
              </a:ext>
            </a:extLst>
          </p:cNvPr>
          <p:cNvSpPr/>
          <p:nvPr/>
        </p:nvSpPr>
        <p:spPr>
          <a:xfrm rot="16200000">
            <a:off x="654487" y="2310883"/>
            <a:ext cx="483820" cy="549581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D7DDAC52-9C85-46E4-BB78-972226BD6CC7}"/>
              </a:ext>
            </a:extLst>
          </p:cNvPr>
          <p:cNvSpPr/>
          <p:nvPr/>
        </p:nvSpPr>
        <p:spPr>
          <a:xfrm rot="16200000">
            <a:off x="654487" y="3081574"/>
            <a:ext cx="483820" cy="549581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82DA998B-E39B-42A2-8C05-49424A186369}"/>
              </a:ext>
            </a:extLst>
          </p:cNvPr>
          <p:cNvSpPr/>
          <p:nvPr/>
        </p:nvSpPr>
        <p:spPr>
          <a:xfrm rot="16200000">
            <a:off x="654488" y="3850190"/>
            <a:ext cx="483820" cy="549581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A8129E57-7E48-4EEE-AFFB-EC4FD3429C79}"/>
              </a:ext>
            </a:extLst>
          </p:cNvPr>
          <p:cNvSpPr/>
          <p:nvPr/>
        </p:nvSpPr>
        <p:spPr>
          <a:xfrm rot="16200000">
            <a:off x="654487" y="4620881"/>
            <a:ext cx="483820" cy="549581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A085C198-C1F0-4603-B47F-C656246436A3}"/>
              </a:ext>
            </a:extLst>
          </p:cNvPr>
          <p:cNvSpPr/>
          <p:nvPr/>
        </p:nvSpPr>
        <p:spPr>
          <a:xfrm rot="16200000">
            <a:off x="654488" y="5389496"/>
            <a:ext cx="483820" cy="549581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C0A17-8EC9-4A95-9C75-9207FCFFF197}"/>
              </a:ext>
            </a:extLst>
          </p:cNvPr>
          <p:cNvSpPr txBox="1"/>
          <p:nvPr/>
        </p:nvSpPr>
        <p:spPr>
          <a:xfrm>
            <a:off x="1252603" y="2347064"/>
            <a:ext cx="701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Market Fundamentals are Strong, but Softening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0DDAFF-E4CC-4200-8039-3BA27E5AAF09}"/>
              </a:ext>
            </a:extLst>
          </p:cNvPr>
          <p:cNvSpPr txBox="1"/>
          <p:nvPr/>
        </p:nvSpPr>
        <p:spPr>
          <a:xfrm>
            <a:off x="1277042" y="3114454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Capital Markets are Moving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94D39-F162-42D3-B6BF-6F7C4A6DCF32}"/>
              </a:ext>
            </a:extLst>
          </p:cNvPr>
          <p:cNvSpPr txBox="1"/>
          <p:nvPr/>
        </p:nvSpPr>
        <p:spPr>
          <a:xfrm>
            <a:off x="1252603" y="388307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Performance and Valuation have Peaked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047701-37F2-43D2-A48F-5B066C99DAC2}"/>
              </a:ext>
            </a:extLst>
          </p:cNvPr>
          <p:cNvSpPr txBox="1"/>
          <p:nvPr/>
        </p:nvSpPr>
        <p:spPr>
          <a:xfrm>
            <a:off x="1252603" y="465086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The Development Wave is Slow in Coming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4EE236-45B9-40D8-9521-A3C89853D2D9}"/>
              </a:ext>
            </a:extLst>
          </p:cNvPr>
          <p:cNvSpPr txBox="1"/>
          <p:nvPr/>
        </p:nvSpPr>
        <p:spPr>
          <a:xfrm>
            <a:off x="1252603" y="5423543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Understanding the Real Estate Cycle</a:t>
            </a:r>
          </a:p>
        </p:txBody>
      </p:sp>
    </p:spTree>
    <p:extLst>
      <p:ext uri="{BB962C8B-B14F-4D97-AF65-F5344CB8AC3E}">
        <p14:creationId xmlns:p14="http://schemas.microsoft.com/office/powerpoint/2010/main" val="1423164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9B1C31-7533-49AF-8C56-2979BCFA106C}"/>
              </a:ext>
            </a:extLst>
          </p:cNvPr>
          <p:cNvSpPr txBox="1"/>
          <p:nvPr/>
        </p:nvSpPr>
        <p:spPr>
          <a:xfrm>
            <a:off x="5429929" y="5682079"/>
            <a:ext cx="1197350" cy="261610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Despondency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FE8B911-6C16-4187-BC3F-DE2D3F1ABF56}"/>
              </a:ext>
            </a:extLst>
          </p:cNvPr>
          <p:cNvSpPr/>
          <p:nvPr/>
        </p:nvSpPr>
        <p:spPr>
          <a:xfrm>
            <a:off x="979191" y="3106829"/>
            <a:ext cx="7479101" cy="2560826"/>
          </a:xfrm>
          <a:custGeom>
            <a:avLst/>
            <a:gdLst>
              <a:gd name="connsiteX0" fmla="*/ 0 w 4934310"/>
              <a:gd name="connsiteY0" fmla="*/ 1514261 h 2553539"/>
              <a:gd name="connsiteX1" fmla="*/ 1544129 w 4934310"/>
              <a:gd name="connsiteY1" fmla="*/ 21891 h 2553539"/>
              <a:gd name="connsiteX2" fmla="*/ 3217653 w 4934310"/>
              <a:gd name="connsiteY2" fmla="*/ 2523551 h 2553539"/>
              <a:gd name="connsiteX3" fmla="*/ 4934310 w 4934310"/>
              <a:gd name="connsiteY3" fmla="*/ 1177830 h 2553539"/>
              <a:gd name="connsiteX0" fmla="*/ 0 w 4763972"/>
              <a:gd name="connsiteY0" fmla="*/ 1514261 h 2560826"/>
              <a:gd name="connsiteX1" fmla="*/ 1544129 w 4763972"/>
              <a:gd name="connsiteY1" fmla="*/ 21891 h 2560826"/>
              <a:gd name="connsiteX2" fmla="*/ 3217653 w 4763972"/>
              <a:gd name="connsiteY2" fmla="*/ 2523551 h 2560826"/>
              <a:gd name="connsiteX3" fmla="*/ 4763972 w 4763972"/>
              <a:gd name="connsiteY3" fmla="*/ 1367611 h 256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3972" h="2560826">
                <a:moveTo>
                  <a:pt x="0" y="1514261"/>
                </a:moveTo>
                <a:cubicBezTo>
                  <a:pt x="503927" y="683968"/>
                  <a:pt x="1007854" y="-146324"/>
                  <a:pt x="1544129" y="21891"/>
                </a:cubicBezTo>
                <a:cubicBezTo>
                  <a:pt x="2080404" y="190106"/>
                  <a:pt x="2652623" y="2330894"/>
                  <a:pt x="3217653" y="2523551"/>
                </a:cubicBezTo>
                <a:cubicBezTo>
                  <a:pt x="3782683" y="2716208"/>
                  <a:pt x="4188158" y="2136800"/>
                  <a:pt x="4763972" y="136761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9A3F591D-50FA-452A-B779-53718735DAA2}"/>
              </a:ext>
            </a:extLst>
          </p:cNvPr>
          <p:cNvSpPr/>
          <p:nvPr/>
        </p:nvSpPr>
        <p:spPr>
          <a:xfrm>
            <a:off x="924846" y="4521397"/>
            <a:ext cx="137160" cy="13716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63D3A33-D1D1-4EDF-B176-2ADF921ED440}"/>
              </a:ext>
            </a:extLst>
          </p:cNvPr>
          <p:cNvSpPr/>
          <p:nvPr/>
        </p:nvSpPr>
        <p:spPr>
          <a:xfrm>
            <a:off x="1594832" y="3854285"/>
            <a:ext cx="137160" cy="13716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6C68C52A-24D5-4137-AD00-553DA901DB6A}"/>
              </a:ext>
            </a:extLst>
          </p:cNvPr>
          <p:cNvSpPr/>
          <p:nvPr/>
        </p:nvSpPr>
        <p:spPr>
          <a:xfrm>
            <a:off x="2261940" y="3313698"/>
            <a:ext cx="137160" cy="13716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63054A45-F1E7-4583-A33F-CFE6E9824FAB}"/>
              </a:ext>
            </a:extLst>
          </p:cNvPr>
          <p:cNvSpPr/>
          <p:nvPr/>
        </p:nvSpPr>
        <p:spPr>
          <a:xfrm>
            <a:off x="3064196" y="3038248"/>
            <a:ext cx="137160" cy="137160"/>
          </a:xfrm>
          <a:prstGeom prst="flowChartConnec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59834CC-2A66-43FC-A14D-3E4965C860A6}"/>
              </a:ext>
            </a:extLst>
          </p:cNvPr>
          <p:cNvSpPr/>
          <p:nvPr/>
        </p:nvSpPr>
        <p:spPr>
          <a:xfrm>
            <a:off x="3730157" y="3270568"/>
            <a:ext cx="137160" cy="137160"/>
          </a:xfrm>
          <a:prstGeom prst="flowChartConnector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54532159-979A-4017-A470-956B4D6A0762}"/>
              </a:ext>
            </a:extLst>
          </p:cNvPr>
          <p:cNvSpPr/>
          <p:nvPr/>
        </p:nvSpPr>
        <p:spPr>
          <a:xfrm>
            <a:off x="4159752" y="3691560"/>
            <a:ext cx="137160" cy="137160"/>
          </a:xfrm>
          <a:prstGeom prst="flowChartConnecto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55038A70-DA45-4BC2-B710-07D1E4078F54}"/>
              </a:ext>
            </a:extLst>
          </p:cNvPr>
          <p:cNvSpPr/>
          <p:nvPr/>
        </p:nvSpPr>
        <p:spPr>
          <a:xfrm>
            <a:off x="4501843" y="4133313"/>
            <a:ext cx="137160" cy="137160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A9AA73F0-7E1B-4CF4-96B6-EA0A459B7918}"/>
              </a:ext>
            </a:extLst>
          </p:cNvPr>
          <p:cNvSpPr/>
          <p:nvPr/>
        </p:nvSpPr>
        <p:spPr>
          <a:xfrm>
            <a:off x="4841381" y="4573153"/>
            <a:ext cx="137160" cy="13716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08F7BFD-DDB3-4634-98C3-A5D6D7832036}"/>
              </a:ext>
            </a:extLst>
          </p:cNvPr>
          <p:cNvSpPr/>
          <p:nvPr/>
        </p:nvSpPr>
        <p:spPr>
          <a:xfrm>
            <a:off x="5146697" y="4961343"/>
            <a:ext cx="137160" cy="137160"/>
          </a:xfrm>
          <a:prstGeom prst="flowChartConnec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895C1CB7-9B98-4A35-A730-E5D9824367AF}"/>
              </a:ext>
            </a:extLst>
          </p:cNvPr>
          <p:cNvSpPr/>
          <p:nvPr/>
        </p:nvSpPr>
        <p:spPr>
          <a:xfrm>
            <a:off x="5479593" y="5297774"/>
            <a:ext cx="137160" cy="137160"/>
          </a:xfrm>
          <a:prstGeom prst="flowChartConnector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041FF52F-2FA0-4C93-A853-658AF356EA1B}"/>
              </a:ext>
            </a:extLst>
          </p:cNvPr>
          <p:cNvSpPr/>
          <p:nvPr/>
        </p:nvSpPr>
        <p:spPr>
          <a:xfrm>
            <a:off x="6014429" y="5557711"/>
            <a:ext cx="137160" cy="137160"/>
          </a:xfrm>
          <a:prstGeom prst="flowChartConnector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A91A42A-C33D-4DD7-9BC2-53C45CE6B060}"/>
              </a:ext>
            </a:extLst>
          </p:cNvPr>
          <p:cNvSpPr/>
          <p:nvPr/>
        </p:nvSpPr>
        <p:spPr>
          <a:xfrm>
            <a:off x="6764928" y="5515009"/>
            <a:ext cx="137160" cy="137160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8D04DB3E-75E9-4C5B-8ED9-938E24582117}"/>
              </a:ext>
            </a:extLst>
          </p:cNvPr>
          <p:cNvSpPr/>
          <p:nvPr/>
        </p:nvSpPr>
        <p:spPr>
          <a:xfrm>
            <a:off x="7351525" y="5220881"/>
            <a:ext cx="137160" cy="13716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601BB7C1-C19B-4CA6-9E16-EE76A854EAF5}"/>
              </a:ext>
            </a:extLst>
          </p:cNvPr>
          <p:cNvSpPr/>
          <p:nvPr/>
        </p:nvSpPr>
        <p:spPr>
          <a:xfrm>
            <a:off x="7912242" y="4807244"/>
            <a:ext cx="137160" cy="137160"/>
          </a:xfrm>
          <a:prstGeom prst="flowChartConnector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2DE94BEA-6E01-44BD-889A-456033A98C91}"/>
              </a:ext>
            </a:extLst>
          </p:cNvPr>
          <p:cNvSpPr/>
          <p:nvPr/>
        </p:nvSpPr>
        <p:spPr>
          <a:xfrm>
            <a:off x="8349315" y="4427367"/>
            <a:ext cx="137160" cy="13716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E44879-A4D1-4329-B83D-10C5D35D75A9}"/>
              </a:ext>
            </a:extLst>
          </p:cNvPr>
          <p:cNvSpPr txBox="1"/>
          <p:nvPr/>
        </p:nvSpPr>
        <p:spPr>
          <a:xfrm>
            <a:off x="0" y="4442347"/>
            <a:ext cx="951008" cy="261610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Optimism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738C9D-3325-4FFD-A828-4B5C8CFC4C6C}"/>
              </a:ext>
            </a:extLst>
          </p:cNvPr>
          <p:cNvSpPr txBox="1"/>
          <p:nvPr/>
        </p:nvSpPr>
        <p:spPr>
          <a:xfrm>
            <a:off x="663796" y="3755371"/>
            <a:ext cx="1053285" cy="261610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Excitement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D0C03A-3FC0-4583-BB43-A5248251494B}"/>
              </a:ext>
            </a:extLst>
          </p:cNvPr>
          <p:cNvSpPr txBox="1"/>
          <p:nvPr/>
        </p:nvSpPr>
        <p:spPr>
          <a:xfrm>
            <a:off x="1610744" y="3092405"/>
            <a:ext cx="951008" cy="261610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Thrill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3823A5-459A-42C0-8A16-26F94AA39198}"/>
              </a:ext>
            </a:extLst>
          </p:cNvPr>
          <p:cNvSpPr txBox="1"/>
          <p:nvPr/>
        </p:nvSpPr>
        <p:spPr>
          <a:xfrm>
            <a:off x="2657272" y="2759334"/>
            <a:ext cx="951008" cy="261610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Euphoria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E5AA13-46FB-4DFF-88B7-0CCC54BB9B5D}"/>
              </a:ext>
            </a:extLst>
          </p:cNvPr>
          <p:cNvSpPr txBox="1"/>
          <p:nvPr/>
        </p:nvSpPr>
        <p:spPr>
          <a:xfrm>
            <a:off x="3746505" y="3085444"/>
            <a:ext cx="951008" cy="261610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Anxiety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5CEEFF-C4A6-4761-98FF-8326C8DBF146}"/>
              </a:ext>
            </a:extLst>
          </p:cNvPr>
          <p:cNvSpPr txBox="1"/>
          <p:nvPr/>
        </p:nvSpPr>
        <p:spPr>
          <a:xfrm>
            <a:off x="4126347" y="3535087"/>
            <a:ext cx="951008" cy="261610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Denial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A83997-B404-4FD0-89B6-578F3CD5AC50}"/>
              </a:ext>
            </a:extLst>
          </p:cNvPr>
          <p:cNvSpPr txBox="1"/>
          <p:nvPr/>
        </p:nvSpPr>
        <p:spPr>
          <a:xfrm>
            <a:off x="4365877" y="3984730"/>
            <a:ext cx="951008" cy="261610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Fear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1969DA-CC21-4867-978D-59031C344D17}"/>
              </a:ext>
            </a:extLst>
          </p:cNvPr>
          <p:cNvSpPr txBox="1"/>
          <p:nvPr/>
        </p:nvSpPr>
        <p:spPr>
          <a:xfrm>
            <a:off x="4886046" y="4388341"/>
            <a:ext cx="1096463" cy="261610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Desperation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1237FA-6916-43A1-8B11-AC8E22B26069}"/>
              </a:ext>
            </a:extLst>
          </p:cNvPr>
          <p:cNvSpPr txBox="1"/>
          <p:nvPr/>
        </p:nvSpPr>
        <p:spPr>
          <a:xfrm>
            <a:off x="5031501" y="4814981"/>
            <a:ext cx="951008" cy="261610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Panic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D2E552-0E61-43F3-AECE-574E37EF809D}"/>
              </a:ext>
            </a:extLst>
          </p:cNvPr>
          <p:cNvSpPr txBox="1"/>
          <p:nvPr/>
        </p:nvSpPr>
        <p:spPr>
          <a:xfrm>
            <a:off x="4482981" y="5276491"/>
            <a:ext cx="1080025" cy="261610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Capitulation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CFDDC5-E421-4EFC-B9B3-1604CEE0786B}"/>
              </a:ext>
            </a:extLst>
          </p:cNvPr>
          <p:cNvSpPr txBox="1"/>
          <p:nvPr/>
        </p:nvSpPr>
        <p:spPr>
          <a:xfrm>
            <a:off x="6736274" y="5642333"/>
            <a:ext cx="1080025" cy="261610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Depression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115480-18C3-4351-92C8-9BF04C3B7B54}"/>
              </a:ext>
            </a:extLst>
          </p:cNvPr>
          <p:cNvSpPr txBox="1"/>
          <p:nvPr/>
        </p:nvSpPr>
        <p:spPr>
          <a:xfrm>
            <a:off x="7276286" y="5271703"/>
            <a:ext cx="951008" cy="261610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Hope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BA8F18-56BE-4AC9-94B5-54D18104EB0C}"/>
              </a:ext>
            </a:extLst>
          </p:cNvPr>
          <p:cNvSpPr txBox="1"/>
          <p:nvPr/>
        </p:nvSpPr>
        <p:spPr>
          <a:xfrm>
            <a:off x="7819516" y="4896596"/>
            <a:ext cx="951008" cy="261610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Relief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959890-0F5A-48CB-9A92-7EF955A1B061}"/>
              </a:ext>
            </a:extLst>
          </p:cNvPr>
          <p:cNvSpPr txBox="1"/>
          <p:nvPr/>
        </p:nvSpPr>
        <p:spPr>
          <a:xfrm>
            <a:off x="8295020" y="4490471"/>
            <a:ext cx="951008" cy="261610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Optimism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C91F11-2D5E-4080-B7C8-EF040E0F9F09}"/>
              </a:ext>
            </a:extLst>
          </p:cNvPr>
          <p:cNvSpPr txBox="1"/>
          <p:nvPr/>
        </p:nvSpPr>
        <p:spPr>
          <a:xfrm>
            <a:off x="31968" y="6301808"/>
            <a:ext cx="3262887" cy="246221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/>
          <a:p>
            <a:pPr algn="l"/>
            <a:r>
              <a:rPr lang="en-US" sz="1000" i="1" dirty="0">
                <a:solidFill>
                  <a:schemeClr val="bg1"/>
                </a:solidFill>
              </a:rPr>
              <a:t>Source: Denver Investment Advisors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13802E-3F51-4828-9279-B6754D304EBD}"/>
              </a:ext>
            </a:extLst>
          </p:cNvPr>
          <p:cNvSpPr txBox="1"/>
          <p:nvPr/>
        </p:nvSpPr>
        <p:spPr>
          <a:xfrm>
            <a:off x="2556221" y="2007346"/>
            <a:ext cx="1190284" cy="430887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45720" rIns="45720" rtlCol="0" anchor="ctr" anchorCtr="1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Point of maximum financial risk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DB68ECB7-DC35-4D12-86A4-9A45D9A3E886}"/>
              </a:ext>
            </a:extLst>
          </p:cNvPr>
          <p:cNvSpPr/>
          <p:nvPr/>
        </p:nvSpPr>
        <p:spPr>
          <a:xfrm rot="5400000">
            <a:off x="2956492" y="2452874"/>
            <a:ext cx="334466" cy="32355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5E2B8F-84D3-4B72-A6A6-C9586FDBDC74}"/>
              </a:ext>
            </a:extLst>
          </p:cNvPr>
          <p:cNvSpPr txBox="1"/>
          <p:nvPr/>
        </p:nvSpPr>
        <p:spPr>
          <a:xfrm>
            <a:off x="5863922" y="4750124"/>
            <a:ext cx="1391154" cy="415498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45720" rIns="45720" rtlCol="0" anchor="ctr" anchorCtr="1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Point of maximum financial opportunity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B23DB432-7DE2-4F74-97DB-E070842D61BA}"/>
              </a:ext>
            </a:extLst>
          </p:cNvPr>
          <p:cNvSpPr/>
          <p:nvPr/>
        </p:nvSpPr>
        <p:spPr>
          <a:xfrm rot="5400000">
            <a:off x="6356547" y="5191897"/>
            <a:ext cx="334466" cy="323559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AACCCC24-2404-4251-9AEA-ED828816A6C2}"/>
              </a:ext>
            </a:extLst>
          </p:cNvPr>
          <p:cNvSpPr/>
          <p:nvPr/>
        </p:nvSpPr>
        <p:spPr>
          <a:xfrm>
            <a:off x="26334" y="2712062"/>
            <a:ext cx="1768849" cy="879553"/>
          </a:xfrm>
          <a:prstGeom prst="cloudCallout">
            <a:avLst>
              <a:gd name="adj1" fmla="val 45642"/>
              <a:gd name="adj2" fmla="val 6344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“Wow, I feel great about this investment.”</a:t>
            </a:r>
          </a:p>
        </p:txBody>
      </p:sp>
      <p:sp>
        <p:nvSpPr>
          <p:cNvPr id="42" name="Thought Bubble: Cloud 41">
            <a:extLst>
              <a:ext uri="{FF2B5EF4-FFF2-40B4-BE49-F238E27FC236}">
                <a16:creationId xmlns:a16="http://schemas.microsoft.com/office/drawing/2014/main" id="{655797E4-80A5-4A86-9053-AD705BAE1F48}"/>
              </a:ext>
            </a:extLst>
          </p:cNvPr>
          <p:cNvSpPr/>
          <p:nvPr/>
        </p:nvSpPr>
        <p:spPr>
          <a:xfrm>
            <a:off x="4775828" y="2462918"/>
            <a:ext cx="2082674" cy="941842"/>
          </a:xfrm>
          <a:prstGeom prst="cloudCallout">
            <a:avLst>
              <a:gd name="adj1" fmla="val -45252"/>
              <a:gd name="adj2" fmla="val 70984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“Temporary setback. I’m a long-term investor.”</a:t>
            </a:r>
          </a:p>
        </p:txBody>
      </p:sp>
      <p:sp>
        <p:nvSpPr>
          <p:cNvPr id="43" name="Thought Bubble: Cloud 42">
            <a:extLst>
              <a:ext uri="{FF2B5EF4-FFF2-40B4-BE49-F238E27FC236}">
                <a16:creationId xmlns:a16="http://schemas.microsoft.com/office/drawing/2014/main" id="{314AC8FD-9567-4B71-9855-E774D125C758}"/>
              </a:ext>
            </a:extLst>
          </p:cNvPr>
          <p:cNvSpPr/>
          <p:nvPr/>
        </p:nvSpPr>
        <p:spPr>
          <a:xfrm>
            <a:off x="3180672" y="5701726"/>
            <a:ext cx="2082674" cy="941842"/>
          </a:xfrm>
          <a:prstGeom prst="cloudCallout">
            <a:avLst>
              <a:gd name="adj1" fmla="val 55128"/>
              <a:gd name="adj2" fmla="val -70708"/>
            </a:avLst>
          </a:prstGeom>
          <a:solidFill>
            <a:srgbClr val="FF3300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“Maybe the markets just aren’t for me.”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C350605-0582-451C-AC06-588C9BD9B205}"/>
              </a:ext>
            </a:extLst>
          </p:cNvPr>
          <p:cNvCxnSpPr/>
          <p:nvPr/>
        </p:nvCxnSpPr>
        <p:spPr>
          <a:xfrm>
            <a:off x="3561430" y="2963006"/>
            <a:ext cx="0" cy="17547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82CCDFB-0134-40CE-BAC7-58970580A32C}"/>
              </a:ext>
            </a:extLst>
          </p:cNvPr>
          <p:cNvCxnSpPr>
            <a:cxnSpLocks/>
          </p:cNvCxnSpPr>
          <p:nvPr/>
        </p:nvCxnSpPr>
        <p:spPr>
          <a:xfrm>
            <a:off x="4572000" y="3140878"/>
            <a:ext cx="0" cy="15977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741A8AD-3678-45E4-BE03-76FB72B47C2C}"/>
              </a:ext>
            </a:extLst>
          </p:cNvPr>
          <p:cNvSpPr txBox="1"/>
          <p:nvPr/>
        </p:nvSpPr>
        <p:spPr>
          <a:xfrm>
            <a:off x="3923172" y="4544441"/>
            <a:ext cx="51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2023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C41089E-C5D1-4DC6-8B4C-68AB9D5A8BD9}"/>
              </a:ext>
            </a:extLst>
          </p:cNvPr>
          <p:cNvCxnSpPr/>
          <p:nvPr/>
        </p:nvCxnSpPr>
        <p:spPr>
          <a:xfrm>
            <a:off x="3867317" y="4514821"/>
            <a:ext cx="647251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CBD54AA-68A1-46E1-9748-643CF20249B6}"/>
              </a:ext>
            </a:extLst>
          </p:cNvPr>
          <p:cNvCxnSpPr>
            <a:cxnSpLocks/>
          </p:cNvCxnSpPr>
          <p:nvPr/>
        </p:nvCxnSpPr>
        <p:spPr>
          <a:xfrm>
            <a:off x="1849676" y="3085793"/>
            <a:ext cx="0" cy="1589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28D64DC-1954-4235-942F-B06630DE63A7}"/>
              </a:ext>
            </a:extLst>
          </p:cNvPr>
          <p:cNvCxnSpPr/>
          <p:nvPr/>
        </p:nvCxnSpPr>
        <p:spPr>
          <a:xfrm>
            <a:off x="2531516" y="2901730"/>
            <a:ext cx="0" cy="17547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43CAC9A-6A31-4044-8F0F-72754A8257B4}"/>
              </a:ext>
            </a:extLst>
          </p:cNvPr>
          <p:cNvSpPr txBox="1"/>
          <p:nvPr/>
        </p:nvSpPr>
        <p:spPr>
          <a:xfrm>
            <a:off x="1896426" y="4370429"/>
            <a:ext cx="583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2021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E78ECD7-C740-4B11-A28F-DC2174E830A9}"/>
              </a:ext>
            </a:extLst>
          </p:cNvPr>
          <p:cNvCxnSpPr>
            <a:cxnSpLocks/>
          </p:cNvCxnSpPr>
          <p:nvPr/>
        </p:nvCxnSpPr>
        <p:spPr>
          <a:xfrm>
            <a:off x="1890528" y="4345776"/>
            <a:ext cx="589819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rrow: Curved Up 63">
            <a:extLst>
              <a:ext uri="{FF2B5EF4-FFF2-40B4-BE49-F238E27FC236}">
                <a16:creationId xmlns:a16="http://schemas.microsoft.com/office/drawing/2014/main" id="{7CDC4D39-757B-44CB-8DAE-09ADCD9FA2A3}"/>
              </a:ext>
            </a:extLst>
          </p:cNvPr>
          <p:cNvSpPr/>
          <p:nvPr/>
        </p:nvSpPr>
        <p:spPr>
          <a:xfrm>
            <a:off x="1961694" y="4853329"/>
            <a:ext cx="1391155" cy="345908"/>
          </a:xfrm>
          <a:prstGeom prst="curvedUpArrow">
            <a:avLst>
              <a:gd name="adj1" fmla="val 25000"/>
              <a:gd name="adj2" fmla="val 73553"/>
              <a:gd name="adj3" fmla="val 40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828D5B7-A86F-429C-A4C0-B2B655D66EEE}"/>
              </a:ext>
            </a:extLst>
          </p:cNvPr>
          <p:cNvSpPr txBox="1"/>
          <p:nvPr/>
        </p:nvSpPr>
        <p:spPr>
          <a:xfrm>
            <a:off x="1345261" y="5250609"/>
            <a:ext cx="25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 times have changed!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06E26F01-A947-46DA-B9B3-7F299343E1CB}"/>
              </a:ext>
            </a:extLst>
          </p:cNvPr>
          <p:cNvSpPr txBox="1">
            <a:spLocks/>
          </p:cNvSpPr>
          <p:nvPr/>
        </p:nvSpPr>
        <p:spPr>
          <a:xfrm>
            <a:off x="513568" y="730264"/>
            <a:ext cx="7339810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5. Understanding the Real Estate Cycle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7B160AF-62E0-E328-51EC-720B2EF6CB32}"/>
              </a:ext>
            </a:extLst>
          </p:cNvPr>
          <p:cNvCxnSpPr/>
          <p:nvPr/>
        </p:nvCxnSpPr>
        <p:spPr>
          <a:xfrm>
            <a:off x="2884453" y="2949160"/>
            <a:ext cx="0" cy="17547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DD03CC1-1571-6A88-34D6-FEE121F09C6F}"/>
              </a:ext>
            </a:extLst>
          </p:cNvPr>
          <p:cNvSpPr txBox="1"/>
          <p:nvPr/>
        </p:nvSpPr>
        <p:spPr>
          <a:xfrm>
            <a:off x="2926274" y="4442144"/>
            <a:ext cx="583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2022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0027BF8-0756-3DEF-3065-1764C1E94651}"/>
              </a:ext>
            </a:extLst>
          </p:cNvPr>
          <p:cNvCxnSpPr>
            <a:cxnSpLocks/>
          </p:cNvCxnSpPr>
          <p:nvPr/>
        </p:nvCxnSpPr>
        <p:spPr>
          <a:xfrm>
            <a:off x="2926274" y="4423639"/>
            <a:ext cx="589819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16A8EFA-1031-5563-49A6-B2A047CBCA03}"/>
              </a:ext>
            </a:extLst>
          </p:cNvPr>
          <p:cNvCxnSpPr/>
          <p:nvPr/>
        </p:nvCxnSpPr>
        <p:spPr>
          <a:xfrm>
            <a:off x="3823971" y="2982297"/>
            <a:ext cx="0" cy="17547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F063ECA-7CA6-E28A-525C-67DCA4EABDB3}"/>
              </a:ext>
            </a:extLst>
          </p:cNvPr>
          <p:cNvSpPr txBox="1"/>
          <p:nvPr/>
        </p:nvSpPr>
        <p:spPr>
          <a:xfrm>
            <a:off x="3915010" y="4215317"/>
            <a:ext cx="519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2020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50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36F-9017-4F0D-92C3-270150D0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It’s Been a Long Run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B59AE6FA-CE59-45AE-BBB2-CF3D6BA06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36" r="17571"/>
          <a:stretch/>
        </p:blipFill>
        <p:spPr bwMode="auto">
          <a:xfrm>
            <a:off x="406722" y="2533142"/>
            <a:ext cx="4083858" cy="348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irbag Is Approved, but Ski Racers Are Largely Shunning It for Now - The  New York Times">
            <a:extLst>
              <a:ext uri="{FF2B5EF4-FFF2-40B4-BE49-F238E27FC236}">
                <a16:creationId xmlns:a16="http://schemas.microsoft.com/office/drawing/2014/main" id="{FFE392D5-75B3-5A6D-6DD0-6DA0B6C71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8" r="11578"/>
          <a:stretch/>
        </p:blipFill>
        <p:spPr bwMode="auto">
          <a:xfrm>
            <a:off x="4590792" y="2542398"/>
            <a:ext cx="4215006" cy="347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3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36F-9017-4F0D-92C3-270150D0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It’s Been a Long Run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B59AE6FA-CE59-45AE-BBB2-CF3D6BA06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36"/>
          <a:stretch/>
        </p:blipFill>
        <p:spPr bwMode="auto">
          <a:xfrm>
            <a:off x="1076864" y="2007050"/>
            <a:ext cx="6471249" cy="45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266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36F-9017-4F0D-92C3-270150D0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Positive Press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3298F-6D86-839C-FE10-0B6291F72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09" t="9757" r="16849" b="59193"/>
          <a:stretch/>
        </p:blipFill>
        <p:spPr>
          <a:xfrm>
            <a:off x="413359" y="2185790"/>
            <a:ext cx="7810426" cy="2116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3F687E-0C9A-A849-6613-BEC8E8EA0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921" y="4067053"/>
            <a:ext cx="5367403" cy="153834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“The bullish case for storage is made by America’s pack-rat ways. Market researchers estimate that more than one in 10 Americans lease storage space. In June they paid an average of about $165.55 a month, down 1% from records in January, but about 20% more than in June 2019, according to a KeyBanc analysis of debit and credit card data.”</a:t>
            </a:r>
          </a:p>
        </p:txBody>
      </p:sp>
    </p:spTree>
    <p:extLst>
      <p:ext uri="{BB962C8B-B14F-4D97-AF65-F5344CB8AC3E}">
        <p14:creationId xmlns:p14="http://schemas.microsoft.com/office/powerpoint/2010/main" val="2692467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36F-9017-4F0D-92C3-270150D0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Market Predictions – Q4 2023/ Early 2024</a:t>
            </a:r>
          </a:p>
        </p:txBody>
      </p:sp>
      <p:sp>
        <p:nvSpPr>
          <p:cNvPr id="3" name="Flowchart: Off-page Connector 2">
            <a:extLst>
              <a:ext uri="{FF2B5EF4-FFF2-40B4-BE49-F238E27FC236}">
                <a16:creationId xmlns:a16="http://schemas.microsoft.com/office/drawing/2014/main" id="{136B71D1-A82B-4DE7-9974-DCA9D9599735}"/>
              </a:ext>
            </a:extLst>
          </p:cNvPr>
          <p:cNvSpPr/>
          <p:nvPr/>
        </p:nvSpPr>
        <p:spPr>
          <a:xfrm rot="16200000">
            <a:off x="629906" y="2335465"/>
            <a:ext cx="369331" cy="385929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D7DDAC52-9C85-46E4-BB78-972226BD6CC7}"/>
              </a:ext>
            </a:extLst>
          </p:cNvPr>
          <p:cNvSpPr/>
          <p:nvPr/>
        </p:nvSpPr>
        <p:spPr>
          <a:xfrm rot="16200000">
            <a:off x="629906" y="5213801"/>
            <a:ext cx="369330" cy="385930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C0A17-8EC9-4A95-9C75-9207FCFFF197}"/>
              </a:ext>
            </a:extLst>
          </p:cNvPr>
          <p:cNvSpPr txBox="1"/>
          <p:nvPr/>
        </p:nvSpPr>
        <p:spPr>
          <a:xfrm>
            <a:off x="1171188" y="2309673"/>
            <a:ext cx="7010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Market Fundamentals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Self-storage NOI growth will continue, but at a slower pace as we’ve seen this past quarter – 2.5% - 5%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Physical occupancies will stabilize and start to flatten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Rental rates begin to flatten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Market fundamentals will remain strong but customer pricing fatigue will set in. ECRI will continue to flatten in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0DDAFF-E4CC-4200-8039-3BA27E5AAF09}"/>
              </a:ext>
            </a:extLst>
          </p:cNvPr>
          <p:cNvSpPr txBox="1"/>
          <p:nvPr/>
        </p:nvSpPr>
        <p:spPr>
          <a:xfrm>
            <a:off x="1171188" y="4887244"/>
            <a:ext cx="6400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Capital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The lending market will be choppy and harder to navigate – rates will continue to rise slightly or flatten in Q4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6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36F-9017-4F0D-92C3-270150D0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Market Predictions – Q4 2023/ Early 2024</a:t>
            </a:r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82DA998B-E39B-42A2-8C05-49424A186369}"/>
              </a:ext>
            </a:extLst>
          </p:cNvPr>
          <p:cNvSpPr/>
          <p:nvPr/>
        </p:nvSpPr>
        <p:spPr>
          <a:xfrm rot="16200000">
            <a:off x="629907" y="2297052"/>
            <a:ext cx="369329" cy="385930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A8129E57-7E48-4EEE-AFFB-EC4FD3429C79}"/>
              </a:ext>
            </a:extLst>
          </p:cNvPr>
          <p:cNvSpPr/>
          <p:nvPr/>
        </p:nvSpPr>
        <p:spPr>
          <a:xfrm rot="16200000">
            <a:off x="629907" y="4301093"/>
            <a:ext cx="369329" cy="385930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A085C198-C1F0-4603-B47F-C656246436A3}"/>
              </a:ext>
            </a:extLst>
          </p:cNvPr>
          <p:cNvSpPr/>
          <p:nvPr/>
        </p:nvSpPr>
        <p:spPr>
          <a:xfrm rot="16200000">
            <a:off x="629906" y="5076141"/>
            <a:ext cx="369330" cy="385930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94D39-F162-42D3-B6BF-6F7C4A6DCF32}"/>
              </a:ext>
            </a:extLst>
          </p:cNvPr>
          <p:cNvSpPr txBox="1"/>
          <p:nvPr/>
        </p:nvSpPr>
        <p:spPr>
          <a:xfrm>
            <a:off x="1171188" y="2267772"/>
            <a:ext cx="6400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Performance and 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Cap rates for CORE major MSAs will remain low (relatively) and suburban and secondary cap rates will rise 50-150 basis points.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Major markets will outperform on a % basis!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Self-storage assets will continue to achieve CORE asset pricing – relative to the broader market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047701-37F2-43D2-A48F-5B066C99DAC2}"/>
              </a:ext>
            </a:extLst>
          </p:cNvPr>
          <p:cNvSpPr txBox="1"/>
          <p:nvPr/>
        </p:nvSpPr>
        <p:spPr>
          <a:xfrm>
            <a:off x="1171188" y="4270469"/>
            <a:ext cx="70083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Development Wave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Construction loans will become harder to get/pencil (New Development 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4EE236-45B9-40D8-9521-A3C89853D2D9}"/>
              </a:ext>
            </a:extLst>
          </p:cNvPr>
          <p:cNvSpPr txBox="1"/>
          <p:nvPr/>
        </p:nvSpPr>
        <p:spPr>
          <a:xfrm>
            <a:off x="1171188" y="5040600"/>
            <a:ext cx="6400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Understanding the Real Estate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Transaction velocity will soften but remain active. One to five-property deals will dominate the transaction market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We will continue to see consolidation and large portfolio acquisitions or mergers.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/>
      <p:bldP spid="12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BA517-7F31-498F-9464-EC25ADED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5F574-B6DC-45AA-97A2-6D34DC833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Cole Carosella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Director of Business Development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Argus Self Storage Advisors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720-909-8602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cole@argus-realestate.com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www.argus-selfstorage.com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C5C6B-636C-4FF9-8094-57414AB14D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t="9602" r="5258" b="11549"/>
          <a:stretch/>
        </p:blipFill>
        <p:spPr>
          <a:xfrm>
            <a:off x="6650953" y="2514599"/>
            <a:ext cx="1982804" cy="914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395819-4756-48E8-944F-DAEFFE769FB1}"/>
              </a:ext>
            </a:extLst>
          </p:cNvPr>
          <p:cNvSpPr txBox="1"/>
          <p:nvPr/>
        </p:nvSpPr>
        <p:spPr>
          <a:xfrm>
            <a:off x="6202178" y="3425530"/>
            <a:ext cx="288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small" spc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Storage Advisors</a:t>
            </a:r>
          </a:p>
        </p:txBody>
      </p:sp>
    </p:spTree>
    <p:extLst>
      <p:ext uri="{BB962C8B-B14F-4D97-AF65-F5344CB8AC3E}">
        <p14:creationId xmlns:p14="http://schemas.microsoft.com/office/powerpoint/2010/main" val="26851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4247-8038-DCA1-5C5E-D38DE220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Bad Press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1F30D-D8DA-C89C-92F3-3AFB27FAD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08" t="13166" r="22740" b="61994"/>
          <a:stretch/>
        </p:blipFill>
        <p:spPr>
          <a:xfrm>
            <a:off x="814191" y="2035479"/>
            <a:ext cx="6209104" cy="1459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6BEC4F-6BF2-C41E-E74B-FAC3848E5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19" t="13288" r="20411" b="59802"/>
          <a:stretch/>
        </p:blipFill>
        <p:spPr>
          <a:xfrm>
            <a:off x="814191" y="4343194"/>
            <a:ext cx="6466768" cy="1595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4AC787-DD4E-4DCC-45FA-B36E9DF0EB2F}"/>
              </a:ext>
            </a:extLst>
          </p:cNvPr>
          <p:cNvSpPr txBox="1"/>
          <p:nvPr/>
        </p:nvSpPr>
        <p:spPr>
          <a:xfrm>
            <a:off x="2693096" y="3167287"/>
            <a:ext cx="6018756" cy="95410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“Rent prices for new customers fell 10% from the first quarter of 2022, the Journal says, quoting data from real estate analytics firm Green Street. That’s the biggest decline on record since 2013 and follows a reduction nearly as large in the fourth quarter of 2022.”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876665-1B3F-D140-7044-2EDC44555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449" y="5454515"/>
            <a:ext cx="5367403" cy="1174521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indent="0">
              <a:buNone/>
            </a:pPr>
            <a:r>
              <a:rPr lang="en-US" sz="1400" dirty="0"/>
              <a:t>"We maintained strong occupancy of 94.5%, driving same-store revenue growth of 2.7% in the quarter, despite exceptionally difficult year-over-year </a:t>
            </a:r>
            <a:r>
              <a:rPr lang="en-US" sz="1400" dirty="0" err="1"/>
              <a:t>comparables</a:t>
            </a:r>
            <a:r>
              <a:rPr lang="en-US" sz="1400" dirty="0"/>
              <a:t> from pandemic highs," he said. "We have revised our outlook for the back half of the year due to lower-than-expected new customer rates in June and July.“ – Joe Margolis</a:t>
            </a:r>
          </a:p>
        </p:txBody>
      </p:sp>
    </p:spTree>
    <p:extLst>
      <p:ext uri="{BB962C8B-B14F-4D97-AF65-F5344CB8AC3E}">
        <p14:creationId xmlns:p14="http://schemas.microsoft.com/office/powerpoint/2010/main" val="107711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36F-9017-4F0D-92C3-270150D0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It’s Been a Long Run</a:t>
            </a:r>
          </a:p>
        </p:txBody>
      </p:sp>
      <p:pic>
        <p:nvPicPr>
          <p:cNvPr id="3" name="Picture 2" descr="Airbag Is Approved, but Ski Racers Are Largely Shunning It for Now - The  New York Times">
            <a:extLst>
              <a:ext uri="{FF2B5EF4-FFF2-40B4-BE49-F238E27FC236}">
                <a16:creationId xmlns:a16="http://schemas.microsoft.com/office/drawing/2014/main" id="{2B96D2EE-CC7D-30B4-B8E8-86348B29E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8" r="11578"/>
          <a:stretch/>
        </p:blipFill>
        <p:spPr bwMode="auto">
          <a:xfrm>
            <a:off x="1434233" y="2041356"/>
            <a:ext cx="5599131" cy="461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61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36F-9017-4F0D-92C3-270150D0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Mid-Year Market Update</a:t>
            </a:r>
          </a:p>
        </p:txBody>
      </p:sp>
      <p:sp>
        <p:nvSpPr>
          <p:cNvPr id="3" name="Flowchart: Off-page Connector 2">
            <a:extLst>
              <a:ext uri="{FF2B5EF4-FFF2-40B4-BE49-F238E27FC236}">
                <a16:creationId xmlns:a16="http://schemas.microsoft.com/office/drawing/2014/main" id="{136B71D1-A82B-4DE7-9974-DCA9D9599735}"/>
              </a:ext>
            </a:extLst>
          </p:cNvPr>
          <p:cNvSpPr/>
          <p:nvPr/>
        </p:nvSpPr>
        <p:spPr>
          <a:xfrm rot="16200000">
            <a:off x="654487" y="2310883"/>
            <a:ext cx="483820" cy="549581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D7DDAC52-9C85-46E4-BB78-972226BD6CC7}"/>
              </a:ext>
            </a:extLst>
          </p:cNvPr>
          <p:cNvSpPr/>
          <p:nvPr/>
        </p:nvSpPr>
        <p:spPr>
          <a:xfrm rot="16200000">
            <a:off x="654487" y="3081574"/>
            <a:ext cx="483820" cy="549581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82DA998B-E39B-42A2-8C05-49424A186369}"/>
              </a:ext>
            </a:extLst>
          </p:cNvPr>
          <p:cNvSpPr/>
          <p:nvPr/>
        </p:nvSpPr>
        <p:spPr>
          <a:xfrm rot="16200000">
            <a:off x="654488" y="3850190"/>
            <a:ext cx="483820" cy="549581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A8129E57-7E48-4EEE-AFFB-EC4FD3429C79}"/>
              </a:ext>
            </a:extLst>
          </p:cNvPr>
          <p:cNvSpPr/>
          <p:nvPr/>
        </p:nvSpPr>
        <p:spPr>
          <a:xfrm rot="16200000">
            <a:off x="654487" y="4620881"/>
            <a:ext cx="483820" cy="549581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A085C198-C1F0-4603-B47F-C656246436A3}"/>
              </a:ext>
            </a:extLst>
          </p:cNvPr>
          <p:cNvSpPr/>
          <p:nvPr/>
        </p:nvSpPr>
        <p:spPr>
          <a:xfrm rot="16200000">
            <a:off x="654488" y="5389496"/>
            <a:ext cx="483820" cy="549581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C0A17-8EC9-4A95-9C75-9207FCFFF197}"/>
              </a:ext>
            </a:extLst>
          </p:cNvPr>
          <p:cNvSpPr txBox="1"/>
          <p:nvPr/>
        </p:nvSpPr>
        <p:spPr>
          <a:xfrm>
            <a:off x="1252603" y="2347064"/>
            <a:ext cx="701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Market Fundamentals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0DDAFF-E4CC-4200-8039-3BA27E5AAF09}"/>
              </a:ext>
            </a:extLst>
          </p:cNvPr>
          <p:cNvSpPr txBox="1"/>
          <p:nvPr/>
        </p:nvSpPr>
        <p:spPr>
          <a:xfrm>
            <a:off x="1277042" y="3114454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Capital Markets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94D39-F162-42D3-B6BF-6F7C4A6DCF32}"/>
              </a:ext>
            </a:extLst>
          </p:cNvPr>
          <p:cNvSpPr txBox="1"/>
          <p:nvPr/>
        </p:nvSpPr>
        <p:spPr>
          <a:xfrm>
            <a:off x="1252603" y="388307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Performance and Valuation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047701-37F2-43D2-A48F-5B066C99DAC2}"/>
              </a:ext>
            </a:extLst>
          </p:cNvPr>
          <p:cNvSpPr txBox="1"/>
          <p:nvPr/>
        </p:nvSpPr>
        <p:spPr>
          <a:xfrm>
            <a:off x="1252603" y="465086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Development Wave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4EE236-45B9-40D8-9521-A3C89853D2D9}"/>
              </a:ext>
            </a:extLst>
          </p:cNvPr>
          <p:cNvSpPr txBox="1"/>
          <p:nvPr/>
        </p:nvSpPr>
        <p:spPr>
          <a:xfrm>
            <a:off x="1252603" y="5423543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Understanding the Real Estate Cycle</a:t>
            </a:r>
          </a:p>
        </p:txBody>
      </p:sp>
    </p:spTree>
    <p:extLst>
      <p:ext uri="{BB962C8B-B14F-4D97-AF65-F5344CB8AC3E}">
        <p14:creationId xmlns:p14="http://schemas.microsoft.com/office/powerpoint/2010/main" val="157994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36F-9017-4F0D-92C3-270150D0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Mid-Year Market Update</a:t>
            </a:r>
          </a:p>
        </p:txBody>
      </p:sp>
      <p:sp>
        <p:nvSpPr>
          <p:cNvPr id="3" name="Flowchart: Off-page Connector 2">
            <a:extLst>
              <a:ext uri="{FF2B5EF4-FFF2-40B4-BE49-F238E27FC236}">
                <a16:creationId xmlns:a16="http://schemas.microsoft.com/office/drawing/2014/main" id="{136B71D1-A82B-4DE7-9974-DCA9D9599735}"/>
              </a:ext>
            </a:extLst>
          </p:cNvPr>
          <p:cNvSpPr/>
          <p:nvPr/>
        </p:nvSpPr>
        <p:spPr>
          <a:xfrm rot="16200000">
            <a:off x="654487" y="2310883"/>
            <a:ext cx="483820" cy="549581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C0A17-8EC9-4A95-9C75-9207FCFFF197}"/>
              </a:ext>
            </a:extLst>
          </p:cNvPr>
          <p:cNvSpPr txBox="1"/>
          <p:nvPr/>
        </p:nvSpPr>
        <p:spPr>
          <a:xfrm>
            <a:off x="1252603" y="2347064"/>
            <a:ext cx="7340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Market Fundamentals are Strong, but Softening</a:t>
            </a:r>
          </a:p>
        </p:txBody>
      </p:sp>
    </p:spTree>
    <p:extLst>
      <p:ext uri="{BB962C8B-B14F-4D97-AF65-F5344CB8AC3E}">
        <p14:creationId xmlns:p14="http://schemas.microsoft.com/office/powerpoint/2010/main" val="354361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5BE1-84F0-B7E4-42B0-77862E22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1. Market Fundamentals are Strong, but Softening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8668AF-F01A-6850-A421-EE9DB0C25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33" y="2015523"/>
            <a:ext cx="5655734" cy="4802149"/>
          </a:xfrm>
        </p:spPr>
      </p:pic>
    </p:spTree>
    <p:extLst>
      <p:ext uri="{BB962C8B-B14F-4D97-AF65-F5344CB8AC3E}">
        <p14:creationId xmlns:p14="http://schemas.microsoft.com/office/powerpoint/2010/main" val="203155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6E9697-3C9B-489B-BDAE-E5332554054C}"/>
              </a:ext>
            </a:extLst>
          </p:cNvPr>
          <p:cNvSpPr txBox="1"/>
          <p:nvPr/>
        </p:nvSpPr>
        <p:spPr>
          <a:xfrm>
            <a:off x="642982" y="6211018"/>
            <a:ext cx="31997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Source: Yardi Matrix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7E007E-A5AC-465E-988F-31D593CB78CC}"/>
              </a:ext>
            </a:extLst>
          </p:cNvPr>
          <p:cNvSpPr txBox="1">
            <a:spLocks/>
          </p:cNvSpPr>
          <p:nvPr/>
        </p:nvSpPr>
        <p:spPr>
          <a:xfrm>
            <a:off x="642982" y="730264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1. Market Fundamentals are Strong, but Softening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0DFE-C5BA-BCB3-9078-BEE0B7F00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48B67-9C9B-F1CB-FE85-7C0F1B1E6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00" y="2209657"/>
            <a:ext cx="8609327" cy="385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7087"/>
      </p:ext>
    </p:extLst>
  </p:cSld>
  <p:clrMapOvr>
    <a:masterClrMapping/>
  </p:clrMapOvr>
</p:sld>
</file>

<file path=ppt/theme/theme1.xml><?xml version="1.0" encoding="utf-8"?>
<a:theme xmlns:a="http://schemas.openxmlformats.org/drawingml/2006/main" name="Argus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gus" id="{9FA0805A-E768-4C79-A589-A56A7436D71B}" vid="{52D97F34-04D9-430A-834B-78C1776C96CD}"/>
    </a:ext>
  </a:extLst>
</a:theme>
</file>

<file path=ppt/theme/theme2.xml><?xml version="1.0" encoding="utf-8"?>
<a:theme xmlns:a="http://schemas.openxmlformats.org/drawingml/2006/main" name="1_Berli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Argus</Template>
  <TotalTime>3860</TotalTime>
  <Words>1762</Words>
  <Application>Microsoft Office PowerPoint</Application>
  <PresentationFormat>On-screen Show (4:3)</PresentationFormat>
  <Paragraphs>619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Trebuchet MS</vt:lpstr>
      <vt:lpstr>Argus</vt:lpstr>
      <vt:lpstr>1_Berlin</vt:lpstr>
      <vt:lpstr>Change is in the Air! Market Update</vt:lpstr>
      <vt:lpstr>Change is Here! Market Update</vt:lpstr>
      <vt:lpstr>It’s Been a Long Run</vt:lpstr>
      <vt:lpstr>Bad Press</vt:lpstr>
      <vt:lpstr>It’s Been a Long Run</vt:lpstr>
      <vt:lpstr>Mid-Year Market Update</vt:lpstr>
      <vt:lpstr>Mid-Year Market Update</vt:lpstr>
      <vt:lpstr>1. Market Fundamentals are Strong, but Softening</vt:lpstr>
      <vt:lpstr>PowerPoint Presentation</vt:lpstr>
      <vt:lpstr>PowerPoint Presentation</vt:lpstr>
      <vt:lpstr>PowerPoint Presentation</vt:lpstr>
      <vt:lpstr>Mid-Year Market Update</vt:lpstr>
      <vt:lpstr>2. Capital Markets are Moving</vt:lpstr>
      <vt:lpstr>2. Capital Markets are Moving</vt:lpstr>
      <vt:lpstr>2. Capital Markets are Moving</vt:lpstr>
      <vt:lpstr>2. Capital Markets are Moving</vt:lpstr>
      <vt:lpstr>2. Capital Markets are Moving</vt:lpstr>
      <vt:lpstr>Mid-Year Market Update</vt:lpstr>
      <vt:lpstr>PowerPoint Presentation</vt:lpstr>
      <vt:lpstr>PowerPoint Presentation</vt:lpstr>
      <vt:lpstr>PowerPoint Presentation</vt:lpstr>
      <vt:lpstr>PowerPoint Presentation</vt:lpstr>
      <vt:lpstr>Mid-Year Market Update</vt:lpstr>
      <vt:lpstr>PowerPoint Presentation</vt:lpstr>
      <vt:lpstr>4. The Development Wave is Slow in Coming</vt:lpstr>
      <vt:lpstr>4. The Development Wave is Slow in Coming</vt:lpstr>
      <vt:lpstr>Mid-Year Market Update</vt:lpstr>
      <vt:lpstr>PowerPoint Presentation</vt:lpstr>
      <vt:lpstr>It’s Been a Long Run</vt:lpstr>
      <vt:lpstr>Positive Press</vt:lpstr>
      <vt:lpstr>Market Predictions – Q4 2023/ Early 2024</vt:lpstr>
      <vt:lpstr>Market Predictions – Q4 2023/ Early 2024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</dc:creator>
  <cp:lastModifiedBy>Cole Carosella</cp:lastModifiedBy>
  <cp:revision>151</cp:revision>
  <cp:lastPrinted>2023-08-17T14:57:24Z</cp:lastPrinted>
  <dcterms:created xsi:type="dcterms:W3CDTF">2020-01-29T16:14:02Z</dcterms:created>
  <dcterms:modified xsi:type="dcterms:W3CDTF">2023-08-21T17:14:08Z</dcterms:modified>
</cp:coreProperties>
</file>