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8" r:id="rId2"/>
    <p:sldId id="277" r:id="rId3"/>
    <p:sldId id="278" r:id="rId4"/>
    <p:sldId id="279" r:id="rId5"/>
    <p:sldId id="280" r:id="rId6"/>
    <p:sldId id="281" r:id="rId7"/>
    <p:sldId id="275" r:id="rId8"/>
    <p:sldId id="276" r:id="rId9"/>
    <p:sldId id="282" r:id="rId10"/>
    <p:sldId id="285" r:id="rId11"/>
    <p:sldId id="286" r:id="rId12"/>
    <p:sldId id="28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cott@wzlega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7253A-CABA-BE61-1D4C-9B5E1D2F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748118"/>
            <a:ext cx="21971004" cy="64276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Legal Implications of an Automated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Self Storage Facility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8000" dirty="0"/>
              <a:t>Arkansas Self Storage Association- 2023</a:t>
            </a:r>
            <a:br>
              <a:rPr lang="en-US" dirty="0"/>
            </a:br>
            <a:r>
              <a:rPr lang="en-US" sz="7300" dirty="0"/>
              <a:t>Scott I. Zucker, Esq.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F0920-5E05-CCBF-FB1E-01C9278D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62" y="8770139"/>
            <a:ext cx="10607959" cy="244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98A41-D124-79B1-AF0B-F835AADD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952" y="8498541"/>
            <a:ext cx="11412701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5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Compliance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958353"/>
            <a:ext cx="21971000" cy="9546163"/>
          </a:xfrm>
        </p:spPr>
        <p:txBody>
          <a:bodyPr>
            <a:normAutofit/>
          </a:bodyPr>
          <a:lstStyle/>
          <a:p>
            <a:r>
              <a:rPr lang="en-US" sz="6600" dirty="0"/>
              <a:t>Absent manager assistance- is your facility accessible to the disabled?</a:t>
            </a:r>
          </a:p>
          <a:p>
            <a:r>
              <a:rPr lang="en-US" sz="6600" dirty="0"/>
              <a:t>Do units meet ADA accessibility guidelines?</a:t>
            </a:r>
          </a:p>
          <a:p>
            <a:pPr lvl="1"/>
            <a:r>
              <a:rPr lang="en-US" sz="6600" dirty="0"/>
              <a:t>5% if less than 200 units</a:t>
            </a:r>
          </a:p>
          <a:p>
            <a:pPr lvl="1"/>
            <a:r>
              <a:rPr lang="en-US" sz="6600" dirty="0"/>
              <a:t>10 Units plus 2% if more than 200 units</a:t>
            </a:r>
          </a:p>
          <a:p>
            <a:pPr lvl="1"/>
            <a:r>
              <a:rPr lang="en-US" sz="6600" dirty="0"/>
              <a:t>Dispersed among classes of spaces</a:t>
            </a:r>
          </a:p>
          <a:p>
            <a:r>
              <a:rPr lang="en-US" sz="6600" dirty="0"/>
              <a:t>Are sufficient ramps in place?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019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Lien Sales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227294"/>
            <a:ext cx="21971000" cy="9277222"/>
          </a:xfrm>
        </p:spPr>
        <p:txBody>
          <a:bodyPr>
            <a:normAutofit/>
          </a:bodyPr>
          <a:lstStyle/>
          <a:p>
            <a:r>
              <a:rPr lang="en-US" sz="6600" dirty="0"/>
              <a:t>Lien sales can be handled “on-line” without access to the facility until sale in over 40 states  …. </a:t>
            </a:r>
          </a:p>
          <a:p>
            <a:endParaRPr lang="en-US" sz="6600" dirty="0"/>
          </a:p>
          <a:p>
            <a:r>
              <a:rPr lang="en-US" sz="6600" dirty="0"/>
              <a:t>Arkansas does not prohibit on-line sales </a:t>
            </a:r>
          </a:p>
        </p:txBody>
      </p:sp>
    </p:spTree>
    <p:extLst>
      <p:ext uri="{BB962C8B-B14F-4D97-AF65-F5344CB8AC3E}">
        <p14:creationId xmlns:p14="http://schemas.microsoft.com/office/powerpoint/2010/main" val="19405357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Scott Zucker, Esq.  </a:t>
            </a:r>
            <a:r>
              <a:rPr lang="en-US" dirty="0">
                <a:hlinkClick r:id="rId2"/>
              </a:rPr>
              <a:t>Scott@wzlegal.com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FB1CF-11B3-0F09-C0C6-EC0BB3CF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6" y="9103849"/>
            <a:ext cx="14243539" cy="244308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A6A079A-0E61-82E3-F849-4E2030466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6084278"/>
            <a:ext cx="14096537" cy="24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53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Terms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254188"/>
            <a:ext cx="21971000" cy="9250328"/>
          </a:xfrm>
        </p:spPr>
        <p:txBody>
          <a:bodyPr>
            <a:normAutofit/>
          </a:bodyPr>
          <a:lstStyle/>
          <a:p>
            <a:r>
              <a:rPr lang="en-US" sz="6600" dirty="0"/>
              <a:t>Remote</a:t>
            </a:r>
          </a:p>
          <a:p>
            <a:r>
              <a:rPr lang="en-US" sz="6600" dirty="0"/>
              <a:t>Automated</a:t>
            </a:r>
          </a:p>
          <a:p>
            <a:r>
              <a:rPr lang="en-US" sz="6600" dirty="0"/>
              <a:t>Virtual</a:t>
            </a:r>
          </a:p>
          <a:p>
            <a:r>
              <a:rPr lang="en-US" sz="6600" dirty="0"/>
              <a:t>Unmanned</a:t>
            </a:r>
          </a:p>
          <a:p>
            <a:r>
              <a:rPr lang="en-US" sz="6600" dirty="0"/>
              <a:t>Cashless</a:t>
            </a:r>
          </a:p>
          <a:p>
            <a:r>
              <a:rPr lang="en-US" sz="6600" dirty="0"/>
              <a:t>Electronic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478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Self-Storage as Real Estate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361765"/>
            <a:ext cx="21971000" cy="9142751"/>
          </a:xfrm>
        </p:spPr>
        <p:txBody>
          <a:bodyPr/>
          <a:lstStyle/>
          <a:p>
            <a:r>
              <a:rPr lang="en-US" sz="6600" dirty="0"/>
              <a:t>Landlord, Service Business or Retail?</a:t>
            </a:r>
          </a:p>
          <a:p>
            <a:r>
              <a:rPr lang="en-US" sz="6600" dirty="0"/>
              <a:t>Is there a duty to have managers on site? </a:t>
            </a:r>
          </a:p>
          <a:p>
            <a:r>
              <a:rPr lang="en-US" sz="6600" dirty="0"/>
              <a:t>Security and Safety issues?</a:t>
            </a:r>
          </a:p>
          <a:p>
            <a:r>
              <a:rPr lang="en-US" sz="6600" dirty="0"/>
              <a:t>Handling the “transaction”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190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039035"/>
            <a:ext cx="21971000" cy="9465481"/>
          </a:xfrm>
        </p:spPr>
        <p:txBody>
          <a:bodyPr/>
          <a:lstStyle/>
          <a:p>
            <a:r>
              <a:rPr lang="it-IT" sz="6600" dirty="0"/>
              <a:t>Mobile</a:t>
            </a:r>
          </a:p>
          <a:p>
            <a:r>
              <a:rPr lang="it-IT" sz="6600" dirty="0"/>
              <a:t>Auto-Debit </a:t>
            </a:r>
          </a:p>
          <a:p>
            <a:r>
              <a:rPr lang="it-IT" sz="6600" dirty="0"/>
              <a:t>Kiosk</a:t>
            </a:r>
          </a:p>
          <a:p>
            <a:r>
              <a:rPr lang="it-IT" sz="6600" dirty="0"/>
              <a:t>Virtual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861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904565"/>
            <a:ext cx="21971000" cy="9599951"/>
          </a:xfrm>
        </p:spPr>
        <p:txBody>
          <a:bodyPr/>
          <a:lstStyle/>
          <a:p>
            <a:r>
              <a:rPr lang="en-US" sz="6600" dirty="0"/>
              <a:t>Lease Agreement/Identification</a:t>
            </a:r>
          </a:p>
          <a:p>
            <a:r>
              <a:rPr lang="en-US" sz="6600" dirty="0"/>
              <a:t>Insurance/Optionality</a:t>
            </a:r>
          </a:p>
          <a:p>
            <a:r>
              <a:rPr lang="en-US" sz="6600" dirty="0"/>
              <a:t>Deposit/Rent</a:t>
            </a:r>
          </a:p>
          <a:p>
            <a:r>
              <a:rPr lang="en-US" sz="6600" dirty="0"/>
              <a:t>Locks/Boxes/Supplies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59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Signatures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603812"/>
            <a:ext cx="21971000" cy="8900704"/>
          </a:xfrm>
        </p:spPr>
        <p:txBody>
          <a:bodyPr/>
          <a:lstStyle/>
          <a:p>
            <a:r>
              <a:rPr lang="en-US" sz="6600" dirty="0"/>
              <a:t>Both Federal and State law permit contracts to be signed electronically</a:t>
            </a:r>
          </a:p>
          <a:p>
            <a:pPr lvl="1"/>
            <a:r>
              <a:rPr lang="en-US" sz="6600" dirty="0"/>
              <a:t>Lease</a:t>
            </a:r>
          </a:p>
          <a:p>
            <a:pPr lvl="1"/>
            <a:r>
              <a:rPr lang="en-US" sz="6600" dirty="0"/>
              <a:t>Insurance</a:t>
            </a:r>
          </a:p>
          <a:p>
            <a:pPr lvl="1"/>
            <a:r>
              <a:rPr lang="en-US" sz="6600" dirty="0"/>
              <a:t>Auto-Debit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700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Rental Agreement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065929"/>
            <a:ext cx="21971000" cy="9438587"/>
          </a:xfrm>
        </p:spPr>
        <p:txBody>
          <a:bodyPr/>
          <a:lstStyle/>
          <a:p>
            <a:r>
              <a:rPr lang="en-US" sz="6600" dirty="0"/>
              <a:t>Match your Operations with your language</a:t>
            </a:r>
          </a:p>
          <a:p>
            <a:pPr lvl="1"/>
            <a:r>
              <a:rPr lang="en-US" sz="6600" dirty="0"/>
              <a:t>Cash</a:t>
            </a:r>
          </a:p>
          <a:p>
            <a:pPr lvl="1"/>
            <a:r>
              <a:rPr lang="en-US" sz="6600" dirty="0"/>
              <a:t>Auto-debit</a:t>
            </a:r>
          </a:p>
          <a:p>
            <a:pPr lvl="1"/>
            <a:r>
              <a:rPr lang="en-US" sz="6600" dirty="0"/>
              <a:t>Locking Systems</a:t>
            </a:r>
          </a:p>
          <a:p>
            <a:pPr lvl="1"/>
            <a:r>
              <a:rPr lang="en-US" sz="6600" dirty="0"/>
              <a:t>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479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Locking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227294"/>
            <a:ext cx="21971000" cy="9277222"/>
          </a:xfrm>
        </p:spPr>
        <p:txBody>
          <a:bodyPr/>
          <a:lstStyle/>
          <a:p>
            <a:r>
              <a:rPr lang="en-US" sz="6600" dirty="0"/>
              <a:t>Do Bluetooth locks create Bailment?</a:t>
            </a:r>
          </a:p>
          <a:p>
            <a:r>
              <a:rPr lang="en-US" sz="6600" dirty="0"/>
              <a:t>Overlock is Overlock (Denial of Access)</a:t>
            </a:r>
          </a:p>
          <a:p>
            <a:r>
              <a:rPr lang="en-US" sz="6600" dirty="0"/>
              <a:t>Trackable Entry </a:t>
            </a:r>
          </a:p>
          <a:p>
            <a:r>
              <a:rPr lang="en-US" sz="6600" dirty="0"/>
              <a:t>“Lock Cuts” are a thing of the past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273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43BBBF-38E4-33C5-9815-D5BBDF32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Cashless Facility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EA0AB-0B84-8440-5632-9CAAA5B7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985247"/>
            <a:ext cx="21971000" cy="9519269"/>
          </a:xfrm>
        </p:spPr>
        <p:txBody>
          <a:bodyPr>
            <a:normAutofit/>
          </a:bodyPr>
          <a:lstStyle/>
          <a:p>
            <a:r>
              <a:rPr lang="en-US" sz="6600" dirty="0"/>
              <a:t>New York City</a:t>
            </a:r>
          </a:p>
          <a:p>
            <a:r>
              <a:rPr lang="en-US" sz="6600" dirty="0"/>
              <a:t>Pennsylvania</a:t>
            </a:r>
          </a:p>
          <a:p>
            <a:r>
              <a:rPr lang="en-US" sz="6600" dirty="0"/>
              <a:t>Massachusetts</a:t>
            </a:r>
          </a:p>
          <a:p>
            <a:r>
              <a:rPr lang="en-US" sz="6600" dirty="0"/>
              <a:t>New Jersey</a:t>
            </a:r>
          </a:p>
          <a:p>
            <a:r>
              <a:rPr lang="en-US" sz="6600" dirty="0"/>
              <a:t>Rhode Island</a:t>
            </a:r>
          </a:p>
          <a:p>
            <a:r>
              <a:rPr lang="en-US" sz="6600" dirty="0"/>
              <a:t>Colorado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815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247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Helvetica Neue</vt:lpstr>
      <vt:lpstr>Helvetica Neue Medium</vt:lpstr>
      <vt:lpstr>21_BasicWhite</vt:lpstr>
      <vt:lpstr>Legal Implications of an Automated  Self Storage Facility  Arkansas Self Storage Association- 2023 Scott I. Zucker, Esq. </vt:lpstr>
      <vt:lpstr>Defining the Terms </vt:lpstr>
      <vt:lpstr>Self-Storage as Real Estate</vt:lpstr>
      <vt:lpstr>Transactions</vt:lpstr>
      <vt:lpstr>Transactions</vt:lpstr>
      <vt:lpstr>Electronic Signatures</vt:lpstr>
      <vt:lpstr>Updating Your Rental Agreement</vt:lpstr>
      <vt:lpstr>Electronic Locking</vt:lpstr>
      <vt:lpstr>Cashless Facility</vt:lpstr>
      <vt:lpstr>Accessibility Compliance</vt:lpstr>
      <vt:lpstr>On-line Lien Sales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I. Zucker</dc:creator>
  <cp:lastModifiedBy>Shelly Harris</cp:lastModifiedBy>
  <cp:revision>10</cp:revision>
  <dcterms:modified xsi:type="dcterms:W3CDTF">2023-08-11T17:44:15Z</dcterms:modified>
</cp:coreProperties>
</file>